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  <p:sldMasterId id="2147483672" r:id="rId3"/>
  </p:sldMasterIdLst>
  <p:sldIdLst>
    <p:sldId id="256" r:id="rId4"/>
    <p:sldId id="351" r:id="rId5"/>
    <p:sldId id="259" r:id="rId6"/>
    <p:sldId id="285" r:id="rId7"/>
    <p:sldId id="260" r:id="rId8"/>
    <p:sldId id="294" r:id="rId9"/>
    <p:sldId id="296" r:id="rId10"/>
    <p:sldId id="352" r:id="rId11"/>
    <p:sldId id="353" r:id="rId12"/>
    <p:sldId id="286" r:id="rId13"/>
    <p:sldId id="287" r:id="rId14"/>
    <p:sldId id="288" r:id="rId15"/>
    <p:sldId id="354" r:id="rId16"/>
    <p:sldId id="363" r:id="rId17"/>
    <p:sldId id="278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86546"/>
    <a:srgbClr val="285C66"/>
    <a:srgbClr val="3F8B8D"/>
    <a:srgbClr val="FFB4A9"/>
    <a:srgbClr val="EEC69F"/>
    <a:srgbClr val="B2D7CE"/>
    <a:srgbClr val="90ABA3"/>
    <a:srgbClr val="6DAB97"/>
    <a:srgbClr val="7B9EB4"/>
    <a:srgbClr val="9BBBD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27" autoAdjust="0"/>
    <p:restoredTop sz="94660"/>
  </p:normalViewPr>
  <p:slideViewPr>
    <p:cSldViewPr snapToGrid="0">
      <p:cViewPr varScale="1">
        <p:scale>
          <a:sx n="77" d="100"/>
          <a:sy n="77" d="100"/>
        </p:scale>
        <p:origin x="82" y="13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3" Type="http://schemas.openxmlformats.org/officeDocument/2006/relationships/slideMaster" Target="slideMasters/slideMaster3.xml"/><Relationship Id="rId21" Type="http://schemas.openxmlformats.org/officeDocument/2006/relationships/theme" Target="theme/theme1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10" Type="http://schemas.openxmlformats.org/officeDocument/2006/relationships/slide" Target="slides/slide7.xml"/><Relationship Id="rId19" Type="http://schemas.openxmlformats.org/officeDocument/2006/relationships/presProps" Target="presProp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6/15/2022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1417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6/15/2022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05579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6/15/2022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491568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6/15/2022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202977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6/15/2022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987162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6/15/2022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81761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6/15/2022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473427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6/15/2022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821539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6/15/2022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713167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6/15/2022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119505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6/15/2022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62535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6/15/2022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539465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6/15/2022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765999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6/15/2022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613780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6/15/2022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399662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6/15/2022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081437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6/15/2022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2412346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6/15/2022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968233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6/15/2022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6516166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6/15/2022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7091882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6/15/2022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9470050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6/15/2022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51058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6/15/2022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0015849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6/15/2022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4334529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6/15/2022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8642091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6/15/2022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6996515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6/15/2022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03093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6/15/2022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23558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6/15/2022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88189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6/15/2022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92010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6/15/2022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46907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6/15/2022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83845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6/15/2022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20905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5361F2-EA40-46D2-9907-10E756597DC8}" type="datetimeFigureOut">
              <a:rPr lang="en-US" smtClean="0"/>
              <a:t>6/15/2022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61701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E999DF-67F9-4B17-A956-0DFCA8913547}" type="datetimeFigureOut">
              <a:rPr lang="en-US" smtClean="0"/>
              <a:t>6/15/2022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94640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E999DF-67F9-4B17-A956-0DFCA8913547}" type="datetimeFigureOut">
              <a:rPr lang="en-US" smtClean="0"/>
              <a:t>6/15/2022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60585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1"/>
            <a:ext cx="12192000" cy="1194955"/>
          </a:xfrm>
          <a:prstGeom prst="rect">
            <a:avLst/>
          </a:prstGeom>
          <a:solidFill>
            <a:srgbClr val="5A7E8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524000" y="2526241"/>
            <a:ext cx="9144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5400" dirty="0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 pitchFamily="34" charset="0"/>
              </a:rPr>
              <a:t>Determining a Writing Style</a:t>
            </a:r>
            <a:endParaRPr lang="en-US" sz="5400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cxnSp>
        <p:nvCxnSpPr>
          <p:cNvPr id="14" name="Straight Connector 13"/>
          <p:cNvCxnSpPr/>
          <p:nvPr/>
        </p:nvCxnSpPr>
        <p:spPr>
          <a:xfrm>
            <a:off x="3071447" y="4068137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553740" y="320479"/>
            <a:ext cx="3565361" cy="553998"/>
          </a:xfrm>
          <a:prstGeom prst="rect">
            <a:avLst/>
          </a:prstGeom>
          <a:solidFill>
            <a:srgbClr val="5A7E83"/>
          </a:solidFill>
        </p:spPr>
        <p:txBody>
          <a:bodyPr wrap="square" rtlCol="0">
            <a:spAutoFit/>
          </a:bodyPr>
          <a:lstStyle/>
          <a:p>
            <a:r>
              <a:rPr lang="en-US" sz="3000" b="1" dirty="0">
                <a:solidFill>
                  <a:schemeClr val="bg1"/>
                </a:solidFill>
                <a:latin typeface="Century Gothic" panose="020B0502020202020204" pitchFamily="34" charset="0"/>
              </a:rPr>
              <a:t>HAWKES</a:t>
            </a:r>
            <a:r>
              <a:rPr lang="en-US" sz="2800" dirty="0">
                <a:solidFill>
                  <a:schemeClr val="bg1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3071447" y="2091430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619877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Complexity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6" y="1262595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" name="Rectangle 8">
            <a:extLst>
              <a:ext uri="{FF2B5EF4-FFF2-40B4-BE49-F238E27FC236}">
                <a16:creationId xmlns:a16="http://schemas.microsoft.com/office/drawing/2014/main" id="{058FB698-B929-8843-0304-31265E042E4B}"/>
              </a:ext>
            </a:extLst>
          </p:cNvPr>
          <p:cNvSpPr/>
          <p:nvPr/>
        </p:nvSpPr>
        <p:spPr>
          <a:xfrm>
            <a:off x="2066922" y="1325153"/>
            <a:ext cx="8058154" cy="806935"/>
          </a:xfrm>
          <a:prstGeom prst="rect">
            <a:avLst/>
          </a:prstGeom>
          <a:solidFill>
            <a:srgbClr val="3865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chemeClr val="bg1"/>
                </a:solidFill>
              </a:rPr>
              <a:t>Complexity</a:t>
            </a:r>
            <a:r>
              <a:rPr lang="en-US" sz="2000" dirty="0">
                <a:solidFill>
                  <a:schemeClr val="bg1"/>
                </a:solidFill>
              </a:rPr>
              <a:t>: with many connected parts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23E9737-3A80-8101-4161-7659FDCB470A}"/>
              </a:ext>
            </a:extLst>
          </p:cNvPr>
          <p:cNvSpPr txBox="1"/>
          <p:nvPr/>
        </p:nvSpPr>
        <p:spPr>
          <a:xfrm>
            <a:off x="1647822" y="2597196"/>
            <a:ext cx="6825395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/>
              <a:t>Complicated words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Would I use this word in normal conversation?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Do I understand what this word means?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Is this word consistent with the rest of my writing?</a:t>
            </a:r>
          </a:p>
        </p:txBody>
      </p:sp>
      <p:sp>
        <p:nvSpPr>
          <p:cNvPr id="5" name="Right Brace 4">
            <a:extLst>
              <a:ext uri="{FF2B5EF4-FFF2-40B4-BE49-F238E27FC236}">
                <a16:creationId xmlns:a16="http://schemas.microsoft.com/office/drawing/2014/main" id="{A7F0813C-F0E9-BD84-B4B4-B7AFD5345210}"/>
              </a:ext>
            </a:extLst>
          </p:cNvPr>
          <p:cNvSpPr/>
          <p:nvPr/>
        </p:nvSpPr>
        <p:spPr>
          <a:xfrm>
            <a:off x="8383798" y="2927211"/>
            <a:ext cx="355473" cy="1239645"/>
          </a:xfrm>
          <a:prstGeom prst="rightBrace">
            <a:avLst>
              <a:gd name="adj1" fmla="val 72642"/>
              <a:gd name="adj2" fmla="val 50000"/>
            </a:avLst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BA981F5-AB0D-2CE8-BDE9-80DD15A88B4B}"/>
              </a:ext>
            </a:extLst>
          </p:cNvPr>
          <p:cNvSpPr txBox="1"/>
          <p:nvPr/>
        </p:nvSpPr>
        <p:spPr>
          <a:xfrm>
            <a:off x="8834521" y="3131534"/>
            <a:ext cx="281463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No?</a:t>
            </a:r>
          </a:p>
          <a:p>
            <a:r>
              <a:rPr lang="en-US" sz="2400" dirty="0"/>
              <a:t>Use a different word</a:t>
            </a:r>
          </a:p>
        </p:txBody>
      </p:sp>
    </p:spTree>
    <p:extLst>
      <p:ext uri="{BB962C8B-B14F-4D97-AF65-F5344CB8AC3E}">
        <p14:creationId xmlns:p14="http://schemas.microsoft.com/office/powerpoint/2010/main" val="23519422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0" cy="799463"/>
            <a:chOff x="-1" y="463132"/>
            <a:chExt cx="9144000" cy="799463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Complexity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6" y="1262595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3" name="Rectangle 12">
            <a:extLst>
              <a:ext uri="{FF2B5EF4-FFF2-40B4-BE49-F238E27FC236}">
                <a16:creationId xmlns:a16="http://schemas.microsoft.com/office/drawing/2014/main" id="{759922B8-1382-4540-9CCF-6C577C114F0A}"/>
              </a:ext>
            </a:extLst>
          </p:cNvPr>
          <p:cNvSpPr/>
          <p:nvPr/>
        </p:nvSpPr>
        <p:spPr>
          <a:xfrm>
            <a:off x="2505296" y="1386004"/>
            <a:ext cx="7181408" cy="806935"/>
          </a:xfrm>
          <a:prstGeom prst="rect">
            <a:avLst/>
          </a:prstGeom>
          <a:solidFill>
            <a:srgbClr val="3865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bg1"/>
                </a:solidFill>
              </a:rPr>
              <a:t>overly complicated sentences</a:t>
            </a: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C3C3930B-FF85-3666-9F5E-EFDA61579E4B}"/>
              </a:ext>
            </a:extLst>
          </p:cNvPr>
          <p:cNvGrpSpPr/>
          <p:nvPr/>
        </p:nvGrpSpPr>
        <p:grpSpPr>
          <a:xfrm>
            <a:off x="4932482" y="2441034"/>
            <a:ext cx="2327036" cy="1964607"/>
            <a:chOff x="4932482" y="2733705"/>
            <a:chExt cx="2327036" cy="1964607"/>
          </a:xfrm>
        </p:grpSpPr>
        <p:sp>
          <p:nvSpPr>
            <p:cNvPr id="10" name="Arrow: Down 9">
              <a:extLst>
                <a:ext uri="{FF2B5EF4-FFF2-40B4-BE49-F238E27FC236}">
                  <a16:creationId xmlns:a16="http://schemas.microsoft.com/office/drawing/2014/main" id="{5B8EB7FD-FDC2-4477-AE06-618E24D851ED}"/>
                </a:ext>
              </a:extLst>
            </p:cNvPr>
            <p:cNvSpPr/>
            <p:nvPr/>
          </p:nvSpPr>
          <p:spPr>
            <a:xfrm rot="10800000">
              <a:off x="5697210" y="2733705"/>
              <a:ext cx="797579" cy="1042764"/>
            </a:xfrm>
            <a:prstGeom prst="downArrow">
              <a:avLst/>
            </a:prstGeom>
            <a:solidFill>
              <a:srgbClr val="38654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6AAB68FA-4890-4F5F-B783-3C75FF57444F}"/>
                </a:ext>
              </a:extLst>
            </p:cNvPr>
            <p:cNvSpPr/>
            <p:nvPr/>
          </p:nvSpPr>
          <p:spPr>
            <a:xfrm>
              <a:off x="4932482" y="3630733"/>
              <a:ext cx="2327036" cy="1067579"/>
            </a:xfrm>
            <a:prstGeom prst="rect">
              <a:avLst/>
            </a:prstGeom>
            <a:solidFill>
              <a:srgbClr val="38654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dirty="0">
                  <a:solidFill>
                    <a:schemeClr val="bg1"/>
                  </a:solidFill>
                </a:rPr>
                <a:t>dependent clauses</a:t>
              </a:r>
            </a:p>
          </p:txBody>
        </p:sp>
      </p:grpSp>
      <p:grpSp>
        <p:nvGrpSpPr>
          <p:cNvPr id="9" name="Group 8">
            <a:extLst>
              <a:ext uri="{FF2B5EF4-FFF2-40B4-BE49-F238E27FC236}">
                <a16:creationId xmlns:a16="http://schemas.microsoft.com/office/drawing/2014/main" id="{F621D67A-E62F-25C7-AD13-D45E66BD4F41}"/>
              </a:ext>
            </a:extLst>
          </p:cNvPr>
          <p:cNvGrpSpPr/>
          <p:nvPr/>
        </p:nvGrpSpPr>
        <p:grpSpPr>
          <a:xfrm>
            <a:off x="2501689" y="2441033"/>
            <a:ext cx="2327036" cy="1969311"/>
            <a:chOff x="2505296" y="2729001"/>
            <a:chExt cx="2327036" cy="1969311"/>
          </a:xfrm>
        </p:grpSpPr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840F9343-CE72-4BFF-96C6-60EDB1088FC1}"/>
                </a:ext>
              </a:extLst>
            </p:cNvPr>
            <p:cNvSpPr/>
            <p:nvPr/>
          </p:nvSpPr>
          <p:spPr>
            <a:xfrm>
              <a:off x="2505296" y="3630733"/>
              <a:ext cx="2327036" cy="1067579"/>
            </a:xfrm>
            <a:prstGeom prst="rect">
              <a:avLst/>
            </a:prstGeom>
            <a:solidFill>
              <a:srgbClr val="38654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dirty="0">
                  <a:solidFill>
                    <a:schemeClr val="bg1"/>
                  </a:solidFill>
                </a:rPr>
                <a:t>prepositional phrases</a:t>
              </a:r>
            </a:p>
          </p:txBody>
        </p:sp>
        <p:sp>
          <p:nvSpPr>
            <p:cNvPr id="5" name="Arrow: Down 4">
              <a:extLst>
                <a:ext uri="{FF2B5EF4-FFF2-40B4-BE49-F238E27FC236}">
                  <a16:creationId xmlns:a16="http://schemas.microsoft.com/office/drawing/2014/main" id="{B72DAFA6-1303-4D6A-A2DE-962B07D900A3}"/>
                </a:ext>
              </a:extLst>
            </p:cNvPr>
            <p:cNvSpPr/>
            <p:nvPr/>
          </p:nvSpPr>
          <p:spPr>
            <a:xfrm rot="10800000">
              <a:off x="3273746" y="2729001"/>
              <a:ext cx="797579" cy="1042764"/>
            </a:xfrm>
            <a:prstGeom prst="downArrow">
              <a:avLst/>
            </a:prstGeom>
            <a:solidFill>
              <a:srgbClr val="38654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</p:grpSp>
      <p:grpSp>
        <p:nvGrpSpPr>
          <p:cNvPr id="8" name="Group 7">
            <a:extLst>
              <a:ext uri="{FF2B5EF4-FFF2-40B4-BE49-F238E27FC236}">
                <a16:creationId xmlns:a16="http://schemas.microsoft.com/office/drawing/2014/main" id="{9EAC8D73-85C0-0D08-A113-D487EE39737B}"/>
              </a:ext>
            </a:extLst>
          </p:cNvPr>
          <p:cNvGrpSpPr/>
          <p:nvPr/>
        </p:nvGrpSpPr>
        <p:grpSpPr>
          <a:xfrm>
            <a:off x="7359668" y="2444345"/>
            <a:ext cx="2327036" cy="1969309"/>
            <a:chOff x="7359668" y="2729001"/>
            <a:chExt cx="2327036" cy="1969309"/>
          </a:xfrm>
        </p:grpSpPr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286D7E86-E296-4BEF-8AED-577B21EAA0C2}"/>
                </a:ext>
              </a:extLst>
            </p:cNvPr>
            <p:cNvSpPr/>
            <p:nvPr/>
          </p:nvSpPr>
          <p:spPr>
            <a:xfrm>
              <a:off x="7359668" y="3630731"/>
              <a:ext cx="2327036" cy="1067579"/>
            </a:xfrm>
            <a:prstGeom prst="rect">
              <a:avLst/>
            </a:prstGeom>
            <a:solidFill>
              <a:srgbClr val="38654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dirty="0">
                  <a:solidFill>
                    <a:schemeClr val="bg1"/>
                  </a:solidFill>
                </a:rPr>
                <a:t>passive voice</a:t>
              </a:r>
            </a:p>
          </p:txBody>
        </p:sp>
        <p:sp>
          <p:nvSpPr>
            <p:cNvPr id="6" name="Arrow: Down 5">
              <a:extLst>
                <a:ext uri="{FF2B5EF4-FFF2-40B4-BE49-F238E27FC236}">
                  <a16:creationId xmlns:a16="http://schemas.microsoft.com/office/drawing/2014/main" id="{0586ED4E-775F-4EBA-BE82-645992F8672B}"/>
                </a:ext>
              </a:extLst>
            </p:cNvPr>
            <p:cNvSpPr/>
            <p:nvPr/>
          </p:nvSpPr>
          <p:spPr>
            <a:xfrm rot="10800000">
              <a:off x="8124395" y="2729001"/>
              <a:ext cx="797579" cy="1042764"/>
            </a:xfrm>
            <a:prstGeom prst="downArrow">
              <a:avLst/>
            </a:prstGeom>
            <a:solidFill>
              <a:srgbClr val="38654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67030969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0" cy="799463"/>
            <a:chOff x="-1" y="463132"/>
            <a:chExt cx="9144000" cy="799463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Complexity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6" y="1262595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" name="Rectangle 8">
            <a:extLst>
              <a:ext uri="{FF2B5EF4-FFF2-40B4-BE49-F238E27FC236}">
                <a16:creationId xmlns:a16="http://schemas.microsoft.com/office/drawing/2014/main" id="{1D1E2595-ECFA-7CDC-D52A-5446B62C850D}"/>
              </a:ext>
            </a:extLst>
          </p:cNvPr>
          <p:cNvSpPr/>
          <p:nvPr/>
        </p:nvSpPr>
        <p:spPr>
          <a:xfrm>
            <a:off x="1524000" y="1295336"/>
            <a:ext cx="9144000" cy="806935"/>
          </a:xfrm>
          <a:prstGeom prst="rect">
            <a:avLst/>
          </a:prstGeom>
          <a:solidFill>
            <a:srgbClr val="3865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latin typeface="Lato" panose="020F0502020204030203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P</a:t>
            </a:r>
            <a:r>
              <a:rPr lang="en-US" sz="2000" b="1" dirty="0">
                <a:effectLst/>
                <a:latin typeface="Lato" panose="020F0502020204030203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repositional phrase</a:t>
            </a:r>
            <a:r>
              <a:rPr lang="en-US" sz="2000" dirty="0">
                <a:effectLst/>
                <a:latin typeface="Lato" panose="020F0502020204030203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: group of words that starts with a preposition and ends with a noun or pronoun</a:t>
            </a:r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F5BF860-5135-0250-C582-54EEE520B73A}"/>
              </a:ext>
            </a:extLst>
          </p:cNvPr>
          <p:cNvSpPr txBox="1"/>
          <p:nvPr/>
        </p:nvSpPr>
        <p:spPr>
          <a:xfrm>
            <a:off x="1523999" y="2921168"/>
            <a:ext cx="9144001" cy="14195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000" dirty="0">
                <a:solidFill>
                  <a:schemeClr val="bg1"/>
                </a:solidFill>
                <a:effectLst/>
                <a:highlight>
                  <a:srgbClr val="386546"/>
                </a:highlight>
                <a:latin typeface="Lato" panose="020F0502020204030203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In situations</a:t>
            </a:r>
            <a:r>
              <a:rPr lang="en-US" sz="2000" dirty="0">
                <a:solidFill>
                  <a:schemeClr val="bg1"/>
                </a:solidFill>
                <a:effectLst/>
                <a:latin typeface="Lato" panose="020F0502020204030203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>
                <a:effectLst/>
                <a:latin typeface="Lato" panose="020F0502020204030203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like the one that the committee </a:t>
            </a:r>
            <a:r>
              <a:rPr lang="en-US" sz="2000" dirty="0">
                <a:solidFill>
                  <a:schemeClr val="bg1"/>
                </a:solidFill>
                <a:effectLst/>
                <a:highlight>
                  <a:srgbClr val="386546"/>
                </a:highlight>
                <a:latin typeface="Lato" panose="020F0502020204030203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of impartial voters</a:t>
            </a:r>
            <a:r>
              <a:rPr lang="en-US" sz="2000" dirty="0">
                <a:effectLst/>
                <a:latin typeface="Lato" panose="020F0502020204030203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 selected, the choice </a:t>
            </a:r>
            <a:r>
              <a:rPr lang="en-US" sz="2000" dirty="0">
                <a:solidFill>
                  <a:schemeClr val="bg1"/>
                </a:solidFill>
                <a:effectLst/>
                <a:highlight>
                  <a:srgbClr val="386546"/>
                </a:highlight>
                <a:latin typeface="Lato" panose="020F0502020204030203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between right and wrong</a:t>
            </a:r>
            <a:r>
              <a:rPr lang="en-US" sz="2000" dirty="0">
                <a:effectLst/>
                <a:latin typeface="Lato" panose="020F0502020204030203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 becomes complicated </a:t>
            </a:r>
            <a:r>
              <a:rPr lang="en-US" sz="2000" dirty="0">
                <a:solidFill>
                  <a:schemeClr val="bg1"/>
                </a:solidFill>
                <a:effectLst/>
                <a:highlight>
                  <a:srgbClr val="386546"/>
                </a:highlight>
                <a:latin typeface="Lato" panose="020F0502020204030203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by the opinions and suggestions</a:t>
            </a:r>
            <a:r>
              <a:rPr lang="en-US" sz="2000" dirty="0">
                <a:effectLst/>
                <a:latin typeface="Lato" panose="020F0502020204030203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>
                <a:solidFill>
                  <a:schemeClr val="bg1"/>
                </a:solidFill>
                <a:effectLst/>
                <a:highlight>
                  <a:srgbClr val="386546"/>
                </a:highlight>
                <a:latin typeface="Lato" panose="020F0502020204030203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of parties</a:t>
            </a:r>
            <a:r>
              <a:rPr lang="en-US" sz="2000" dirty="0">
                <a:effectLst/>
                <a:latin typeface="Lato" panose="020F0502020204030203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 that are outside </a:t>
            </a:r>
            <a:r>
              <a:rPr lang="en-US" sz="2000" dirty="0">
                <a:solidFill>
                  <a:schemeClr val="bg1"/>
                </a:solidFill>
                <a:effectLst/>
                <a:highlight>
                  <a:srgbClr val="386546"/>
                </a:highlight>
                <a:latin typeface="Lato" panose="020F0502020204030203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of the committee’s control</a:t>
            </a:r>
            <a:r>
              <a:rPr lang="en-US" sz="2000" dirty="0">
                <a:effectLst/>
                <a:latin typeface="Lato" panose="020F0502020204030203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.</a:t>
            </a:r>
            <a:endParaRPr lang="en-US" sz="2000" dirty="0">
              <a:effectLst/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0343626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0" cy="799463"/>
            <a:chOff x="-1" y="463132"/>
            <a:chExt cx="9144000" cy="799463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Complexity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6" y="1262595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" name="Rectangle 8">
            <a:extLst>
              <a:ext uri="{FF2B5EF4-FFF2-40B4-BE49-F238E27FC236}">
                <a16:creationId xmlns:a16="http://schemas.microsoft.com/office/drawing/2014/main" id="{1D1E2595-ECFA-7CDC-D52A-5446B62C850D}"/>
              </a:ext>
            </a:extLst>
          </p:cNvPr>
          <p:cNvSpPr/>
          <p:nvPr/>
        </p:nvSpPr>
        <p:spPr>
          <a:xfrm>
            <a:off x="1524000" y="1295336"/>
            <a:ext cx="9144000" cy="806935"/>
          </a:xfrm>
          <a:prstGeom prst="rect">
            <a:avLst/>
          </a:prstGeom>
          <a:solidFill>
            <a:srgbClr val="3865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latin typeface="Lato" panose="020F0502020204030203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Dependent clause</a:t>
            </a:r>
            <a:r>
              <a:rPr lang="en-US" sz="2000" dirty="0">
                <a:effectLst/>
                <a:latin typeface="Lato" panose="020F0502020204030203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: contain a subject and a verb but do not express a complete thought</a:t>
            </a:r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F5BF860-5135-0250-C582-54EEE520B73A}"/>
              </a:ext>
            </a:extLst>
          </p:cNvPr>
          <p:cNvSpPr txBox="1"/>
          <p:nvPr/>
        </p:nvSpPr>
        <p:spPr>
          <a:xfrm>
            <a:off x="1523999" y="2921168"/>
            <a:ext cx="9144001" cy="9578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000" dirty="0">
                <a:solidFill>
                  <a:schemeClr val="bg1"/>
                </a:solidFill>
                <a:effectLst/>
                <a:highlight>
                  <a:srgbClr val="386546"/>
                </a:highlight>
                <a:latin typeface="Lato" panose="020F0502020204030203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Although the position seemed like a good fit,</a:t>
            </a:r>
            <a:r>
              <a:rPr lang="en-US" sz="2000" dirty="0">
                <a:solidFill>
                  <a:schemeClr val="bg1"/>
                </a:solidFill>
                <a:effectLst/>
                <a:latin typeface="Lato" panose="020F0502020204030203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>
                <a:effectLst/>
                <a:latin typeface="Lato" panose="020F0502020204030203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I was nervous </a:t>
            </a:r>
            <a:r>
              <a:rPr lang="en-US" sz="2000" dirty="0">
                <a:solidFill>
                  <a:schemeClr val="bg1"/>
                </a:solidFill>
                <a:effectLst/>
                <a:highlight>
                  <a:srgbClr val="386546"/>
                </a:highlight>
                <a:latin typeface="Lato" panose="020F0502020204030203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because the job that I had before was in a completely different field</a:t>
            </a:r>
            <a:r>
              <a:rPr lang="en-US" sz="2000" dirty="0">
                <a:effectLst/>
                <a:latin typeface="Lato" panose="020F0502020204030203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>
                <a:solidFill>
                  <a:schemeClr val="bg1"/>
                </a:solidFill>
                <a:effectLst/>
                <a:highlight>
                  <a:srgbClr val="386546"/>
                </a:highlight>
                <a:latin typeface="Lato" panose="020F0502020204030203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that I didn’t know very well</a:t>
            </a:r>
            <a:r>
              <a:rPr lang="en-US" sz="2000" dirty="0">
                <a:effectLst/>
                <a:latin typeface="Lato" panose="020F0502020204030203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.</a:t>
            </a:r>
            <a:endParaRPr lang="en-US" sz="2000" dirty="0">
              <a:effectLst/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5367302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Complexity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" name="Group 8"/>
          <p:cNvGrpSpPr/>
          <p:nvPr/>
        </p:nvGrpSpPr>
        <p:grpSpPr>
          <a:xfrm>
            <a:off x="1209262" y="1383374"/>
            <a:ext cx="9773476" cy="3595913"/>
            <a:chOff x="-836134" y="1821205"/>
            <a:chExt cx="10845514" cy="3647457"/>
          </a:xfrm>
          <a:solidFill>
            <a:srgbClr val="386546"/>
          </a:solidFill>
        </p:grpSpPr>
        <p:sp>
          <p:nvSpPr>
            <p:cNvPr id="16" name="Rectangle 15"/>
            <p:cNvSpPr/>
            <p:nvPr/>
          </p:nvSpPr>
          <p:spPr>
            <a:xfrm>
              <a:off x="-836134" y="1821205"/>
              <a:ext cx="5377006" cy="3647457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7" name="Rectangle 16"/>
            <p:cNvSpPr/>
            <p:nvPr/>
          </p:nvSpPr>
          <p:spPr>
            <a:xfrm>
              <a:off x="4632374" y="1821206"/>
              <a:ext cx="5377006" cy="3647456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2" name="Oval 21"/>
            <p:cNvSpPr/>
            <p:nvPr/>
          </p:nvSpPr>
          <p:spPr>
            <a:xfrm>
              <a:off x="4104597" y="3278003"/>
              <a:ext cx="964053" cy="733861"/>
            </a:xfrm>
            <a:prstGeom prst="ellipse">
              <a:avLst/>
            </a:prstGeom>
            <a:grpFill/>
            <a:ln w="762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8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vs.</a:t>
              </a:r>
              <a:endPara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2" name="TextBox 1">
            <a:extLst>
              <a:ext uri="{FF2B5EF4-FFF2-40B4-BE49-F238E27FC236}">
                <a16:creationId xmlns:a16="http://schemas.microsoft.com/office/drawing/2014/main" id="{4EABFF9B-44F8-4A5D-8CC3-A200FF6AFE33}"/>
              </a:ext>
            </a:extLst>
          </p:cNvPr>
          <p:cNvSpPr txBox="1"/>
          <p:nvPr/>
        </p:nvSpPr>
        <p:spPr>
          <a:xfrm>
            <a:off x="2565931" y="1633236"/>
            <a:ext cx="212827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solidFill>
                  <a:schemeClr val="bg1"/>
                </a:solidFill>
              </a:rPr>
              <a:t>Passive voice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2F5D023F-4B11-352C-EA70-3CF24782FECB}"/>
              </a:ext>
            </a:extLst>
          </p:cNvPr>
          <p:cNvSpPr txBox="1"/>
          <p:nvPr/>
        </p:nvSpPr>
        <p:spPr>
          <a:xfrm>
            <a:off x="7572501" y="1628840"/>
            <a:ext cx="197496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b="1" dirty="0">
                <a:solidFill>
                  <a:schemeClr val="bg1"/>
                </a:solidFill>
              </a:rPr>
              <a:t>Active voice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62A923F-2718-08BF-E18A-16A4C710D0AA}"/>
              </a:ext>
            </a:extLst>
          </p:cNvPr>
          <p:cNvSpPr txBox="1"/>
          <p:nvPr/>
        </p:nvSpPr>
        <p:spPr>
          <a:xfrm>
            <a:off x="2397104" y="2162759"/>
            <a:ext cx="24659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solidFill>
                  <a:schemeClr val="bg1"/>
                </a:solidFill>
                <a:effectLst/>
                <a:latin typeface="Lato" panose="020F0502020204030203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Subject receives action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E7B72783-0E17-DBFC-332F-3A3CB73F428A}"/>
              </a:ext>
            </a:extLst>
          </p:cNvPr>
          <p:cNvSpPr txBox="1"/>
          <p:nvPr/>
        </p:nvSpPr>
        <p:spPr>
          <a:xfrm>
            <a:off x="7242613" y="2162060"/>
            <a:ext cx="25587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solidFill>
                  <a:schemeClr val="bg1"/>
                </a:solidFill>
                <a:effectLst/>
                <a:latin typeface="Lato" panose="020F0502020204030203" pitchFamily="34" charset="0"/>
                <a:ea typeface="Cambria" panose="02040503050406030204" pitchFamily="18" charset="0"/>
                <a:cs typeface="Times New Roman" panose="02020603050405020304" pitchFamily="18" charset="0"/>
              </a:rPr>
              <a:t>Subject performs action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AA3E0E6-B0CA-90C6-131B-1D8C00D9E157}"/>
              </a:ext>
            </a:extLst>
          </p:cNvPr>
          <p:cNvSpPr txBox="1"/>
          <p:nvPr/>
        </p:nvSpPr>
        <p:spPr>
          <a:xfrm>
            <a:off x="1780443" y="3023022"/>
            <a:ext cx="365988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bg1"/>
                </a:solidFill>
              </a:rPr>
              <a:t>The report was filed with the court clerk by the county sheriff.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94BB8411-8B25-19EB-D6BF-7236B5D699A3}"/>
              </a:ext>
            </a:extLst>
          </p:cNvPr>
          <p:cNvSpPr txBox="1"/>
          <p:nvPr/>
        </p:nvSpPr>
        <p:spPr>
          <a:xfrm>
            <a:off x="6959349" y="3022324"/>
            <a:ext cx="359441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bg1"/>
                </a:solidFill>
              </a:rPr>
              <a:t>The county sheriff filed a report with the court clerk.</a:t>
            </a:r>
          </a:p>
        </p:txBody>
      </p:sp>
    </p:spTree>
    <p:extLst>
      <p:ext uri="{BB962C8B-B14F-4D97-AF65-F5344CB8AC3E}">
        <p14:creationId xmlns:p14="http://schemas.microsoft.com/office/powerpoint/2010/main" val="305604336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A7E8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10"/>
          <p:cNvCxnSpPr/>
          <p:nvPr/>
        </p:nvCxnSpPr>
        <p:spPr>
          <a:xfrm>
            <a:off x="1859169" y="2729726"/>
            <a:ext cx="8429625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1524000" y="1410227"/>
            <a:ext cx="9144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HAWKES</a:t>
            </a:r>
            <a:r>
              <a:rPr kumimoji="0" lang="en-US" sz="7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 LEARNING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81108" y="3050910"/>
            <a:ext cx="609600" cy="6096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6179" y="3050910"/>
            <a:ext cx="609600" cy="6096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7122" y="3050910"/>
            <a:ext cx="609600" cy="6096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68065" y="305091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00331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Lesson Goals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1710559" y="1773621"/>
            <a:ext cx="869468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Purpose and Audience</a:t>
            </a: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Formality</a:t>
            </a: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Complexity</a:t>
            </a: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434565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0" cy="799463"/>
            <a:chOff x="-1" y="463132"/>
            <a:chExt cx="9144000" cy="799463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Purpose and Audience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6" y="1262595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3" name="Rectangle 12">
            <a:extLst>
              <a:ext uri="{FF2B5EF4-FFF2-40B4-BE49-F238E27FC236}">
                <a16:creationId xmlns:a16="http://schemas.microsoft.com/office/drawing/2014/main" id="{759922B8-1382-4540-9CCF-6C577C114F0A}"/>
              </a:ext>
            </a:extLst>
          </p:cNvPr>
          <p:cNvSpPr/>
          <p:nvPr/>
        </p:nvSpPr>
        <p:spPr>
          <a:xfrm>
            <a:off x="2066922" y="1325153"/>
            <a:ext cx="8058154" cy="806935"/>
          </a:xfrm>
          <a:prstGeom prst="rect">
            <a:avLst/>
          </a:prstGeom>
          <a:solidFill>
            <a:srgbClr val="3865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000" b="1" dirty="0">
                <a:solidFill>
                  <a:schemeClr val="bg1"/>
                </a:solidFill>
              </a:rPr>
              <a:t>Inform</a:t>
            </a:r>
            <a:r>
              <a:rPr lang="en-US" sz="2000" dirty="0">
                <a:solidFill>
                  <a:schemeClr val="bg1"/>
                </a:solidFill>
              </a:rPr>
              <a:t>: share information about a topic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EF8895CA-08E5-942D-43A5-C7D75291E850}"/>
              </a:ext>
            </a:extLst>
          </p:cNvPr>
          <p:cNvSpPr/>
          <p:nvPr/>
        </p:nvSpPr>
        <p:spPr>
          <a:xfrm>
            <a:off x="2066922" y="2229846"/>
            <a:ext cx="8058154" cy="806935"/>
          </a:xfrm>
          <a:prstGeom prst="rect">
            <a:avLst/>
          </a:prstGeom>
          <a:solidFill>
            <a:srgbClr val="3865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000" b="1" dirty="0">
                <a:solidFill>
                  <a:schemeClr val="bg1"/>
                </a:solidFill>
              </a:rPr>
              <a:t>Persuade</a:t>
            </a:r>
            <a:r>
              <a:rPr lang="en-US" sz="2000" dirty="0">
                <a:solidFill>
                  <a:schemeClr val="bg1"/>
                </a:solidFill>
              </a:rPr>
              <a:t>: convince the reader to adopt a belief or take an action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A8C2FA6-B81A-77E1-4117-4CB25609FEB0}"/>
              </a:ext>
            </a:extLst>
          </p:cNvPr>
          <p:cNvSpPr/>
          <p:nvPr/>
        </p:nvSpPr>
        <p:spPr>
          <a:xfrm>
            <a:off x="2066922" y="3134539"/>
            <a:ext cx="8058154" cy="806935"/>
          </a:xfrm>
          <a:prstGeom prst="rect">
            <a:avLst/>
          </a:prstGeom>
          <a:solidFill>
            <a:srgbClr val="3865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000" b="1" dirty="0">
                <a:solidFill>
                  <a:schemeClr val="bg1"/>
                </a:solidFill>
              </a:rPr>
              <a:t>Reflect</a:t>
            </a:r>
            <a:r>
              <a:rPr lang="en-US" sz="2000" dirty="0">
                <a:solidFill>
                  <a:schemeClr val="bg1"/>
                </a:solidFill>
              </a:rPr>
              <a:t>: share a personal experience or belief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506ADC10-7EBD-4B9F-ED8E-98DCACFF9AD5}"/>
              </a:ext>
            </a:extLst>
          </p:cNvPr>
          <p:cNvSpPr/>
          <p:nvPr/>
        </p:nvSpPr>
        <p:spPr>
          <a:xfrm>
            <a:off x="2066922" y="4039232"/>
            <a:ext cx="8058154" cy="806935"/>
          </a:xfrm>
          <a:prstGeom prst="rect">
            <a:avLst/>
          </a:prstGeom>
          <a:solidFill>
            <a:srgbClr val="3865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000" b="1" dirty="0">
                <a:solidFill>
                  <a:schemeClr val="bg1"/>
                </a:solidFill>
              </a:rPr>
              <a:t>Entertain</a:t>
            </a:r>
            <a:r>
              <a:rPr lang="en-US" sz="2000" dirty="0">
                <a:solidFill>
                  <a:schemeClr val="bg1"/>
                </a:solidFill>
              </a:rPr>
              <a:t>: explore a topic or event in a creative or humorous way</a:t>
            </a:r>
          </a:p>
        </p:txBody>
      </p:sp>
    </p:spTree>
    <p:extLst>
      <p:ext uri="{BB962C8B-B14F-4D97-AF65-F5344CB8AC3E}">
        <p14:creationId xmlns:p14="http://schemas.microsoft.com/office/powerpoint/2010/main" val="12437651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0" cy="799463"/>
            <a:chOff x="-1" y="463132"/>
            <a:chExt cx="9144000" cy="799463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Purpose and Audience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6" y="1262595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8" name="Rectangle 17">
            <a:extLst>
              <a:ext uri="{FF2B5EF4-FFF2-40B4-BE49-F238E27FC236}">
                <a16:creationId xmlns:a16="http://schemas.microsoft.com/office/drawing/2014/main" id="{159D4522-A47B-8928-B471-22754BC2A614}"/>
              </a:ext>
            </a:extLst>
          </p:cNvPr>
          <p:cNvSpPr/>
          <p:nvPr/>
        </p:nvSpPr>
        <p:spPr>
          <a:xfrm>
            <a:off x="2066922" y="1325153"/>
            <a:ext cx="8058154" cy="806935"/>
          </a:xfrm>
          <a:prstGeom prst="rect">
            <a:avLst/>
          </a:prstGeom>
          <a:solidFill>
            <a:srgbClr val="3865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chemeClr val="bg1"/>
                </a:solidFill>
              </a:rPr>
              <a:t>Audience</a:t>
            </a:r>
            <a:r>
              <a:rPr lang="en-US" sz="2000" dirty="0">
                <a:solidFill>
                  <a:schemeClr val="bg1"/>
                </a:solidFill>
              </a:rPr>
              <a:t>: the people who read your writing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88558C6A-BA0F-B611-92FE-3912699C65B3}"/>
              </a:ext>
            </a:extLst>
          </p:cNvPr>
          <p:cNvSpPr/>
          <p:nvPr/>
        </p:nvSpPr>
        <p:spPr>
          <a:xfrm>
            <a:off x="3583298" y="2277987"/>
            <a:ext cx="1554480" cy="1554480"/>
          </a:xfrm>
          <a:prstGeom prst="rect">
            <a:avLst/>
          </a:prstGeom>
          <a:solidFill>
            <a:srgbClr val="3865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2400" dirty="0"/>
              <a:t>Instructors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29F4A549-549F-E47B-D4AE-C020104D5297}"/>
              </a:ext>
            </a:extLst>
          </p:cNvPr>
          <p:cNvSpPr/>
          <p:nvPr/>
        </p:nvSpPr>
        <p:spPr>
          <a:xfrm>
            <a:off x="5318759" y="2277987"/>
            <a:ext cx="1554480" cy="1554480"/>
          </a:xfrm>
          <a:prstGeom prst="rect">
            <a:avLst/>
          </a:prstGeom>
          <a:solidFill>
            <a:srgbClr val="3865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2400" dirty="0"/>
              <a:t>Classmates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7F30967D-24EE-E59F-B4C9-E755E267A29A}"/>
              </a:ext>
            </a:extLst>
          </p:cNvPr>
          <p:cNvSpPr/>
          <p:nvPr/>
        </p:nvSpPr>
        <p:spPr>
          <a:xfrm>
            <a:off x="7054220" y="2277987"/>
            <a:ext cx="1554480" cy="1554480"/>
          </a:xfrm>
          <a:prstGeom prst="rect">
            <a:avLst/>
          </a:prstGeom>
          <a:solidFill>
            <a:srgbClr val="3865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2400" dirty="0"/>
              <a:t>Coworkers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87B5EC45-B8DF-887B-79C6-35E7F219305F}"/>
              </a:ext>
            </a:extLst>
          </p:cNvPr>
          <p:cNvSpPr/>
          <p:nvPr/>
        </p:nvSpPr>
        <p:spPr>
          <a:xfrm>
            <a:off x="4436741" y="3978367"/>
            <a:ext cx="1554480" cy="1554480"/>
          </a:xfrm>
          <a:prstGeom prst="rect">
            <a:avLst/>
          </a:prstGeom>
          <a:solidFill>
            <a:srgbClr val="3865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2400" dirty="0"/>
              <a:t>Friends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04F35094-ACDC-7008-053B-98DBA4901EE7}"/>
              </a:ext>
            </a:extLst>
          </p:cNvPr>
          <p:cNvSpPr/>
          <p:nvPr/>
        </p:nvSpPr>
        <p:spPr>
          <a:xfrm>
            <a:off x="6200781" y="3978367"/>
            <a:ext cx="1554480" cy="1554480"/>
          </a:xfrm>
          <a:prstGeom prst="rect">
            <a:avLst/>
          </a:prstGeom>
          <a:solidFill>
            <a:srgbClr val="3865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2400" dirty="0"/>
              <a:t>Strangers</a:t>
            </a:r>
          </a:p>
        </p:txBody>
      </p:sp>
    </p:spTree>
    <p:extLst>
      <p:ext uri="{BB962C8B-B14F-4D97-AF65-F5344CB8AC3E}">
        <p14:creationId xmlns:p14="http://schemas.microsoft.com/office/powerpoint/2010/main" val="2750347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solidFill>
                  <a:srgbClr val="323542"/>
                </a:solidFill>
                <a:latin typeface="Century Gothic" panose="020B0502020202020204" pitchFamily="34" charset="0"/>
              </a:rPr>
              <a:t>Purpose and Audience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ectangle 17">
            <a:extLst>
              <a:ext uri="{FF2B5EF4-FFF2-40B4-BE49-F238E27FC236}">
                <a16:creationId xmlns:a16="http://schemas.microsoft.com/office/drawing/2014/main" id="{43A6D060-C999-B3C5-1FB7-2A1D4F4EFE63}"/>
              </a:ext>
            </a:extLst>
          </p:cNvPr>
          <p:cNvSpPr/>
          <p:nvPr/>
        </p:nvSpPr>
        <p:spPr>
          <a:xfrm>
            <a:off x="2066922" y="1325153"/>
            <a:ext cx="8058154" cy="806935"/>
          </a:xfrm>
          <a:prstGeom prst="rect">
            <a:avLst/>
          </a:prstGeom>
          <a:solidFill>
            <a:srgbClr val="3865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chemeClr val="bg1"/>
                </a:solidFill>
              </a:rPr>
              <a:t>Tone</a:t>
            </a:r>
            <a:r>
              <a:rPr lang="en-US" sz="2000" dirty="0">
                <a:solidFill>
                  <a:schemeClr val="bg1"/>
                </a:solidFill>
              </a:rPr>
              <a:t>: the attitude you express in your writing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AAC4801-E4F1-7D85-880A-AC0B601EF180}"/>
              </a:ext>
            </a:extLst>
          </p:cNvPr>
          <p:cNvSpPr txBox="1"/>
          <p:nvPr/>
        </p:nvSpPr>
        <p:spPr>
          <a:xfrm>
            <a:off x="2066922" y="2638424"/>
            <a:ext cx="3071546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/>
              <a:t>Purpose</a:t>
            </a:r>
            <a:r>
              <a:rPr lang="en-US" sz="2400" dirty="0"/>
              <a:t>: To inform</a:t>
            </a:r>
          </a:p>
          <a:p>
            <a:r>
              <a:rPr lang="en-US" sz="2400" b="1" dirty="0"/>
              <a:t>Audience</a:t>
            </a:r>
            <a:r>
              <a:rPr lang="en-US" sz="2400" dirty="0"/>
              <a:t>: Scholars</a:t>
            </a:r>
          </a:p>
          <a:p>
            <a:r>
              <a:rPr lang="en-US" sz="2400" b="1" dirty="0"/>
              <a:t>Tone</a:t>
            </a:r>
            <a:r>
              <a:rPr lang="en-US" sz="2400" dirty="0"/>
              <a:t>: Objective &amp; calm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7F9A3A13-CD95-7726-E052-EB4BFF057509}"/>
              </a:ext>
            </a:extLst>
          </p:cNvPr>
          <p:cNvSpPr txBox="1"/>
          <p:nvPr/>
        </p:nvSpPr>
        <p:spPr>
          <a:xfrm>
            <a:off x="6449646" y="2638424"/>
            <a:ext cx="3675430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/>
              <a:t>Purpose</a:t>
            </a:r>
            <a:r>
              <a:rPr lang="en-US" sz="2400" dirty="0"/>
              <a:t>: To entertain</a:t>
            </a:r>
          </a:p>
          <a:p>
            <a:r>
              <a:rPr lang="en-US" sz="2400" b="1" dirty="0"/>
              <a:t>Audience</a:t>
            </a:r>
            <a:r>
              <a:rPr lang="en-US" sz="2400" dirty="0"/>
              <a:t>: Fifth graders</a:t>
            </a:r>
          </a:p>
          <a:p>
            <a:r>
              <a:rPr lang="en-US" sz="2400" b="1" dirty="0"/>
              <a:t>Tone</a:t>
            </a:r>
            <a:r>
              <a:rPr lang="en-US" sz="2400" dirty="0"/>
              <a:t>: Enthusiastic &amp; upbeat</a:t>
            </a:r>
          </a:p>
        </p:txBody>
      </p:sp>
    </p:spTree>
    <p:extLst>
      <p:ext uri="{BB962C8B-B14F-4D97-AF65-F5344CB8AC3E}">
        <p14:creationId xmlns:p14="http://schemas.microsoft.com/office/powerpoint/2010/main" val="33456141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0" cy="799463"/>
            <a:chOff x="-1" y="463132"/>
            <a:chExt cx="9144000" cy="799463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Formality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6" y="1262595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" name="Rectangle 8">
            <a:extLst>
              <a:ext uri="{FF2B5EF4-FFF2-40B4-BE49-F238E27FC236}">
                <a16:creationId xmlns:a16="http://schemas.microsoft.com/office/drawing/2014/main" id="{4DCF372C-24A0-162B-F9A1-4D83E02EE649}"/>
              </a:ext>
            </a:extLst>
          </p:cNvPr>
          <p:cNvSpPr/>
          <p:nvPr/>
        </p:nvSpPr>
        <p:spPr>
          <a:xfrm>
            <a:off x="2066922" y="1325153"/>
            <a:ext cx="8058154" cy="806935"/>
          </a:xfrm>
          <a:prstGeom prst="rect">
            <a:avLst/>
          </a:prstGeom>
          <a:solidFill>
            <a:srgbClr val="3865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chemeClr val="bg1"/>
                </a:solidFill>
              </a:rPr>
              <a:t>Formality</a:t>
            </a:r>
            <a:r>
              <a:rPr lang="en-US" sz="2000" dirty="0">
                <a:solidFill>
                  <a:schemeClr val="bg1"/>
                </a:solidFill>
              </a:rPr>
              <a:t>: conforming to certain standards</a:t>
            </a:r>
          </a:p>
        </p:txBody>
      </p:sp>
      <p:graphicFrame>
        <p:nvGraphicFramePr>
          <p:cNvPr id="3" name="Table 4">
            <a:extLst>
              <a:ext uri="{FF2B5EF4-FFF2-40B4-BE49-F238E27FC236}">
                <a16:creationId xmlns:a16="http://schemas.microsoft.com/office/drawing/2014/main" id="{F390428A-FE43-ED23-A5DB-853BF62DC51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06421936"/>
              </p:ext>
            </p:extLst>
          </p:nvPr>
        </p:nvGraphicFramePr>
        <p:xfrm>
          <a:off x="2066922" y="2491316"/>
          <a:ext cx="8128000" cy="14020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064000">
                  <a:extLst>
                    <a:ext uri="{9D8B030D-6E8A-4147-A177-3AD203B41FA5}">
                      <a16:colId xmlns:a16="http://schemas.microsoft.com/office/drawing/2014/main" val="623416395"/>
                    </a:ext>
                  </a:extLst>
                </a:gridCol>
                <a:gridCol w="4064000">
                  <a:extLst>
                    <a:ext uri="{9D8B030D-6E8A-4147-A177-3AD203B41FA5}">
                      <a16:colId xmlns:a16="http://schemas.microsoft.com/office/drawing/2014/main" val="299814603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chemeClr val="bg1"/>
                          </a:solidFill>
                        </a:rPr>
                        <a:t>Formal</a:t>
                      </a:r>
                    </a:p>
                  </a:txBody>
                  <a:tcPr>
                    <a:solidFill>
                      <a:srgbClr val="38654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chemeClr val="bg1"/>
                          </a:solidFill>
                        </a:rPr>
                        <a:t>Informal</a:t>
                      </a:r>
                    </a:p>
                  </a:txBody>
                  <a:tcPr>
                    <a:solidFill>
                      <a:srgbClr val="38654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2730561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Academic research papers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/>
                        <a:t>Business proposals</a:t>
                      </a:r>
                    </a:p>
                    <a:p>
                      <a:pPr algn="ctr"/>
                      <a:r>
                        <a:rPr lang="en-US" sz="2000" dirty="0"/>
                        <a:t>Cover letters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Personal narratives</a:t>
                      </a:r>
                    </a:p>
                    <a:p>
                      <a:pPr algn="ctr"/>
                      <a:r>
                        <a:rPr lang="en-US" sz="2000" dirty="0"/>
                        <a:t>Blog posts</a:t>
                      </a:r>
                    </a:p>
                    <a:p>
                      <a:pPr algn="ctr"/>
                      <a:r>
                        <a:rPr lang="en-US" sz="2000" dirty="0"/>
                        <a:t>Text messages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3942606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984291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Arrow: Down 9">
            <a:extLst>
              <a:ext uri="{FF2B5EF4-FFF2-40B4-BE49-F238E27FC236}">
                <a16:creationId xmlns:a16="http://schemas.microsoft.com/office/drawing/2014/main" id="{5B8EB7FD-FDC2-4477-AE06-618E24D851ED}"/>
              </a:ext>
            </a:extLst>
          </p:cNvPr>
          <p:cNvSpPr/>
          <p:nvPr/>
        </p:nvSpPr>
        <p:spPr>
          <a:xfrm rot="16200000">
            <a:off x="4738870" y="1705926"/>
            <a:ext cx="797579" cy="1155056"/>
          </a:xfrm>
          <a:prstGeom prst="downArrow">
            <a:avLst/>
          </a:prstGeom>
          <a:solidFill>
            <a:srgbClr val="3865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" lIns="0" tIns="0" rIns="0" bIns="0" rtlCol="0" anchor="ctr"/>
          <a:lstStyle/>
          <a:p>
            <a:pPr algn="ctr"/>
            <a:r>
              <a:rPr lang="en-US" sz="2400" dirty="0">
                <a:solidFill>
                  <a:schemeClr val="bg1"/>
                </a:solidFill>
              </a:rPr>
              <a:t>avoids</a:t>
            </a:r>
          </a:p>
        </p:txBody>
      </p:sp>
      <p:grpSp>
        <p:nvGrpSpPr>
          <p:cNvPr id="4" name="Group 3"/>
          <p:cNvGrpSpPr/>
          <p:nvPr/>
        </p:nvGrpSpPr>
        <p:grpSpPr>
          <a:xfrm>
            <a:off x="1524001" y="338445"/>
            <a:ext cx="9144000" cy="799463"/>
            <a:chOff x="-1" y="463132"/>
            <a:chExt cx="9144000" cy="799463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Formality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6" y="1262595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7" name="TextBox 16">
            <a:extLst>
              <a:ext uri="{FF2B5EF4-FFF2-40B4-BE49-F238E27FC236}">
                <a16:creationId xmlns:a16="http://schemas.microsoft.com/office/drawing/2014/main" id="{012C1CBF-533A-40D2-9DAD-13C27C245B03}"/>
              </a:ext>
            </a:extLst>
          </p:cNvPr>
          <p:cNvSpPr txBox="1"/>
          <p:nvPr/>
        </p:nvSpPr>
        <p:spPr>
          <a:xfrm>
            <a:off x="5824225" y="1949993"/>
            <a:ext cx="4594202" cy="2308324"/>
          </a:xfrm>
          <a:prstGeom prst="rect">
            <a:avLst/>
          </a:prstGeom>
          <a:solidFill>
            <a:schemeClr val="bg1"/>
          </a:solidFill>
          <a:ln w="28575">
            <a:solidFill>
              <a:srgbClr val="386546"/>
            </a:solidFill>
            <a:prstDash val="solid"/>
            <a:extLst>
              <a:ext uri="{C807C97D-BFC1-408E-A445-0C87EB9F89A2}">
                <ask:lineSketchStyleProps xmlns:ask="http://schemas.microsoft.com/office/drawing/2018/sketchyshapes" sd="1107792631">
                  <a:custGeom>
                    <a:avLst/>
                    <a:gdLst>
                      <a:gd name="connsiteX0" fmla="*/ 0 w 5935966"/>
                      <a:gd name="connsiteY0" fmla="*/ 0 h 1938992"/>
                      <a:gd name="connsiteX1" fmla="*/ 5935966 w 5935966"/>
                      <a:gd name="connsiteY1" fmla="*/ 0 h 1938992"/>
                      <a:gd name="connsiteX2" fmla="*/ 5935966 w 5935966"/>
                      <a:gd name="connsiteY2" fmla="*/ 1938992 h 1938992"/>
                      <a:gd name="connsiteX3" fmla="*/ 0 w 5935966"/>
                      <a:gd name="connsiteY3" fmla="*/ 1938992 h 1938992"/>
                      <a:gd name="connsiteX4" fmla="*/ 0 w 5935966"/>
                      <a:gd name="connsiteY4" fmla="*/ 0 h 193899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5935966" h="1938992" fill="none" extrusionOk="0">
                        <a:moveTo>
                          <a:pt x="0" y="0"/>
                        </a:moveTo>
                        <a:cubicBezTo>
                          <a:pt x="2840916" y="-107242"/>
                          <a:pt x="5134522" y="-41002"/>
                          <a:pt x="5935966" y="0"/>
                        </a:cubicBezTo>
                        <a:cubicBezTo>
                          <a:pt x="5950418" y="602442"/>
                          <a:pt x="5812886" y="1597382"/>
                          <a:pt x="5935966" y="1938992"/>
                        </a:cubicBezTo>
                        <a:cubicBezTo>
                          <a:pt x="3175817" y="1927608"/>
                          <a:pt x="1961979" y="2074463"/>
                          <a:pt x="0" y="1938992"/>
                        </a:cubicBezTo>
                        <a:cubicBezTo>
                          <a:pt x="-57022" y="982599"/>
                          <a:pt x="-56168" y="410458"/>
                          <a:pt x="0" y="0"/>
                        </a:cubicBezTo>
                        <a:close/>
                      </a:path>
                      <a:path w="5935966" h="1938992" stroke="0" extrusionOk="0">
                        <a:moveTo>
                          <a:pt x="0" y="0"/>
                        </a:moveTo>
                        <a:cubicBezTo>
                          <a:pt x="2239041" y="-83187"/>
                          <a:pt x="4349059" y="-7752"/>
                          <a:pt x="5935966" y="0"/>
                        </a:cubicBezTo>
                        <a:cubicBezTo>
                          <a:pt x="6005417" y="873375"/>
                          <a:pt x="6041693" y="1049977"/>
                          <a:pt x="5935966" y="1938992"/>
                        </a:cubicBezTo>
                        <a:cubicBezTo>
                          <a:pt x="5123852" y="2058902"/>
                          <a:pt x="737561" y="2098643"/>
                          <a:pt x="0" y="1938992"/>
                        </a:cubicBezTo>
                        <a:cubicBezTo>
                          <a:pt x="-45968" y="1296964"/>
                          <a:pt x="-129747" y="954206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First-person pronouns (</a:t>
            </a:r>
            <a:r>
              <a:rPr lang="en-US" sz="2400" i="1" dirty="0"/>
              <a:t>I</a:t>
            </a:r>
            <a:r>
              <a:rPr lang="en-US" sz="2400" dirty="0"/>
              <a:t>, </a:t>
            </a:r>
            <a:r>
              <a:rPr lang="en-US" sz="2400" i="1" dirty="0"/>
              <a:t>me</a:t>
            </a:r>
            <a:r>
              <a:rPr lang="en-US" sz="2400" dirty="0"/>
              <a:t>, </a:t>
            </a:r>
            <a:r>
              <a:rPr lang="en-US" sz="2400" i="1" dirty="0"/>
              <a:t>you</a:t>
            </a:r>
            <a:r>
              <a:rPr lang="en-US" sz="2400" dirty="0"/>
              <a:t>)</a:t>
            </a:r>
          </a:p>
          <a:p>
            <a:pPr algn="ctr"/>
            <a:r>
              <a:rPr lang="en-US" sz="2400" dirty="0"/>
              <a:t>Contractions</a:t>
            </a:r>
          </a:p>
          <a:p>
            <a:pPr algn="ctr"/>
            <a:r>
              <a:rPr lang="en-US" sz="2400" dirty="0"/>
              <a:t>Slang</a:t>
            </a:r>
          </a:p>
          <a:p>
            <a:pPr algn="ctr"/>
            <a:r>
              <a:rPr lang="en-US" sz="2400" dirty="0"/>
              <a:t>Clichés</a:t>
            </a:r>
          </a:p>
          <a:p>
            <a:pPr algn="ctr"/>
            <a:r>
              <a:rPr lang="en-US" sz="2400" dirty="0"/>
              <a:t>Idioms</a:t>
            </a:r>
          </a:p>
          <a:p>
            <a:pPr algn="ctr"/>
            <a:r>
              <a:rPr lang="en-US" sz="2400" dirty="0"/>
              <a:t>Textspeak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71812D8-AF23-2723-5371-605424DE38A7}"/>
              </a:ext>
            </a:extLst>
          </p:cNvPr>
          <p:cNvSpPr txBox="1"/>
          <p:nvPr/>
        </p:nvSpPr>
        <p:spPr>
          <a:xfrm>
            <a:off x="2147386" y="2021844"/>
            <a:ext cx="23037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Formal writing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CE926C64-4DF0-018F-1EE0-DA32C416BCE3}"/>
              </a:ext>
            </a:extLst>
          </p:cNvPr>
          <p:cNvSpPr txBox="1"/>
          <p:nvPr/>
        </p:nvSpPr>
        <p:spPr>
          <a:xfrm>
            <a:off x="1929313" y="3597917"/>
            <a:ext cx="252178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Informal writing</a:t>
            </a:r>
          </a:p>
        </p:txBody>
      </p:sp>
      <p:sp>
        <p:nvSpPr>
          <p:cNvPr id="19" name="Arrow: Down 18">
            <a:extLst>
              <a:ext uri="{FF2B5EF4-FFF2-40B4-BE49-F238E27FC236}">
                <a16:creationId xmlns:a16="http://schemas.microsoft.com/office/drawing/2014/main" id="{B7EBB642-BB44-FBA4-561A-A94F771082B0}"/>
              </a:ext>
            </a:extLst>
          </p:cNvPr>
          <p:cNvSpPr/>
          <p:nvPr/>
        </p:nvSpPr>
        <p:spPr>
          <a:xfrm rot="16200000">
            <a:off x="4738871" y="3281998"/>
            <a:ext cx="797579" cy="1155058"/>
          </a:xfrm>
          <a:prstGeom prst="downArrow">
            <a:avLst/>
          </a:prstGeom>
          <a:solidFill>
            <a:srgbClr val="3865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" lIns="0" tIns="0" rIns="0" bIns="0" rtlCol="0" anchor="ctr"/>
          <a:lstStyle/>
          <a:p>
            <a:pPr algn="ctr"/>
            <a:r>
              <a:rPr lang="en-US" sz="2400" dirty="0">
                <a:solidFill>
                  <a:schemeClr val="bg1"/>
                </a:solidFill>
              </a:rPr>
              <a:t>uses</a:t>
            </a:r>
          </a:p>
        </p:txBody>
      </p:sp>
    </p:spTree>
    <p:extLst>
      <p:ext uri="{BB962C8B-B14F-4D97-AF65-F5344CB8AC3E}">
        <p14:creationId xmlns:p14="http://schemas.microsoft.com/office/powerpoint/2010/main" val="13320669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0" cy="799463"/>
            <a:chOff x="-1" y="463132"/>
            <a:chExt cx="9144000" cy="799463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Formality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6" y="1262595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3" name="Rectangle 12">
            <a:extLst>
              <a:ext uri="{FF2B5EF4-FFF2-40B4-BE49-F238E27FC236}">
                <a16:creationId xmlns:a16="http://schemas.microsoft.com/office/drawing/2014/main" id="{759922B8-1382-4540-9CCF-6C577C114F0A}"/>
              </a:ext>
            </a:extLst>
          </p:cNvPr>
          <p:cNvSpPr/>
          <p:nvPr/>
        </p:nvSpPr>
        <p:spPr>
          <a:xfrm>
            <a:off x="2066922" y="1325152"/>
            <a:ext cx="8058154" cy="1005840"/>
          </a:xfrm>
          <a:prstGeom prst="rect">
            <a:avLst/>
          </a:prstGeom>
          <a:solidFill>
            <a:srgbClr val="3865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b="1" dirty="0">
                <a:solidFill>
                  <a:schemeClr val="bg1"/>
                </a:solidFill>
              </a:rPr>
              <a:t>Contraction</a:t>
            </a:r>
            <a:r>
              <a:rPr lang="en-US" sz="2400" dirty="0">
                <a:solidFill>
                  <a:schemeClr val="bg1"/>
                </a:solidFill>
              </a:rPr>
              <a:t>: shortened version of a word or phrase</a:t>
            </a:r>
          </a:p>
          <a:p>
            <a:r>
              <a:rPr lang="en-US" sz="2400" i="1" dirty="0">
                <a:solidFill>
                  <a:schemeClr val="bg1"/>
                </a:solidFill>
              </a:rPr>
              <a:t>Example</a:t>
            </a:r>
            <a:r>
              <a:rPr lang="en-US" sz="2400" dirty="0">
                <a:solidFill>
                  <a:schemeClr val="bg1"/>
                </a:solidFill>
              </a:rPr>
              <a:t>: can’t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EF8895CA-08E5-942D-43A5-C7D75291E850}"/>
              </a:ext>
            </a:extLst>
          </p:cNvPr>
          <p:cNvSpPr/>
          <p:nvPr/>
        </p:nvSpPr>
        <p:spPr>
          <a:xfrm>
            <a:off x="2066922" y="2500300"/>
            <a:ext cx="8058154" cy="1005840"/>
          </a:xfrm>
          <a:prstGeom prst="rect">
            <a:avLst/>
          </a:prstGeom>
          <a:solidFill>
            <a:srgbClr val="3865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b="1" dirty="0">
                <a:solidFill>
                  <a:schemeClr val="bg1"/>
                </a:solidFill>
              </a:rPr>
              <a:t>Slang</a:t>
            </a:r>
            <a:r>
              <a:rPr lang="en-US" sz="2400" dirty="0">
                <a:solidFill>
                  <a:schemeClr val="bg1"/>
                </a:solidFill>
              </a:rPr>
              <a:t>: casual words or expressions specific to a group of people</a:t>
            </a:r>
          </a:p>
          <a:p>
            <a:r>
              <a:rPr lang="en-US" sz="2400" i="1" dirty="0">
                <a:solidFill>
                  <a:schemeClr val="bg1"/>
                </a:solidFill>
              </a:rPr>
              <a:t>Example</a:t>
            </a:r>
            <a:r>
              <a:rPr lang="en-US" sz="2400" dirty="0">
                <a:solidFill>
                  <a:schemeClr val="bg1"/>
                </a:solidFill>
              </a:rPr>
              <a:t>: take an L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A8C2FA6-B81A-77E1-4117-4CB25609FEB0}"/>
              </a:ext>
            </a:extLst>
          </p:cNvPr>
          <p:cNvSpPr/>
          <p:nvPr/>
        </p:nvSpPr>
        <p:spPr>
          <a:xfrm>
            <a:off x="2066922" y="3675449"/>
            <a:ext cx="8058154" cy="1005840"/>
          </a:xfrm>
          <a:prstGeom prst="rect">
            <a:avLst/>
          </a:prstGeom>
          <a:solidFill>
            <a:srgbClr val="3865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b="1" dirty="0">
                <a:solidFill>
                  <a:schemeClr val="bg1"/>
                </a:solidFill>
              </a:rPr>
              <a:t>Cliché</a:t>
            </a:r>
            <a:r>
              <a:rPr lang="en-US" sz="2400" dirty="0">
                <a:solidFill>
                  <a:schemeClr val="bg1"/>
                </a:solidFill>
              </a:rPr>
              <a:t>: popular phrase that has been overused</a:t>
            </a:r>
          </a:p>
          <a:p>
            <a:r>
              <a:rPr lang="en-US" sz="2400" i="1" dirty="0">
                <a:solidFill>
                  <a:schemeClr val="bg1"/>
                </a:solidFill>
              </a:rPr>
              <a:t>Example</a:t>
            </a:r>
            <a:r>
              <a:rPr lang="en-US" sz="2400" dirty="0">
                <a:solidFill>
                  <a:schemeClr val="bg1"/>
                </a:solidFill>
              </a:rPr>
              <a:t>: The early bird gets the worm.</a:t>
            </a:r>
          </a:p>
        </p:txBody>
      </p:sp>
    </p:spTree>
    <p:extLst>
      <p:ext uri="{BB962C8B-B14F-4D97-AF65-F5344CB8AC3E}">
        <p14:creationId xmlns:p14="http://schemas.microsoft.com/office/powerpoint/2010/main" val="122907381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0" cy="799463"/>
            <a:chOff x="-1" y="463132"/>
            <a:chExt cx="9144000" cy="799463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Formality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6" y="1262595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1" name="Rectangle 10">
            <a:extLst>
              <a:ext uri="{FF2B5EF4-FFF2-40B4-BE49-F238E27FC236}">
                <a16:creationId xmlns:a16="http://schemas.microsoft.com/office/drawing/2014/main" id="{506ADC10-7EBD-4B9F-ED8E-98DCACFF9AD5}"/>
              </a:ext>
            </a:extLst>
          </p:cNvPr>
          <p:cNvSpPr/>
          <p:nvPr/>
        </p:nvSpPr>
        <p:spPr>
          <a:xfrm>
            <a:off x="1757360" y="1471124"/>
            <a:ext cx="8677278" cy="1283816"/>
          </a:xfrm>
          <a:prstGeom prst="rect">
            <a:avLst/>
          </a:prstGeom>
          <a:solidFill>
            <a:srgbClr val="3865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b="1" dirty="0">
                <a:solidFill>
                  <a:schemeClr val="bg1"/>
                </a:solidFill>
              </a:rPr>
              <a:t>Idiom</a:t>
            </a:r>
            <a:r>
              <a:rPr lang="en-US" sz="2400" dirty="0">
                <a:solidFill>
                  <a:schemeClr val="bg1"/>
                </a:solidFill>
              </a:rPr>
              <a:t>: phrase, unique to a certain language, that has become cliché</a:t>
            </a:r>
          </a:p>
          <a:p>
            <a:r>
              <a:rPr lang="en-US" sz="2400" i="1" dirty="0">
                <a:solidFill>
                  <a:schemeClr val="bg1"/>
                </a:solidFill>
              </a:rPr>
              <a:t>Example</a:t>
            </a:r>
            <a:r>
              <a:rPr lang="en-US" sz="2400" dirty="0">
                <a:solidFill>
                  <a:schemeClr val="bg1"/>
                </a:solidFill>
              </a:rPr>
              <a:t>: It costs an arm and a leg.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D723084-E56E-8524-3789-2874F4BAA227}"/>
              </a:ext>
            </a:extLst>
          </p:cNvPr>
          <p:cNvSpPr/>
          <p:nvPr/>
        </p:nvSpPr>
        <p:spPr>
          <a:xfrm>
            <a:off x="1757360" y="3088156"/>
            <a:ext cx="8677278" cy="1283816"/>
          </a:xfrm>
          <a:prstGeom prst="rect">
            <a:avLst/>
          </a:prstGeom>
          <a:solidFill>
            <a:srgbClr val="3865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b="1" dirty="0">
                <a:solidFill>
                  <a:schemeClr val="bg1"/>
                </a:solidFill>
              </a:rPr>
              <a:t>Textspeak</a:t>
            </a:r>
            <a:r>
              <a:rPr lang="en-US" sz="2400" dirty="0">
                <a:solidFill>
                  <a:schemeClr val="bg1"/>
                </a:solidFill>
              </a:rPr>
              <a:t>: language used in text messages/social media</a:t>
            </a:r>
          </a:p>
          <a:p>
            <a:r>
              <a:rPr lang="en-US" sz="2400" i="1" dirty="0">
                <a:solidFill>
                  <a:schemeClr val="bg1"/>
                </a:solidFill>
              </a:rPr>
              <a:t>Example</a:t>
            </a:r>
            <a:r>
              <a:rPr lang="en-US" sz="2400" dirty="0">
                <a:solidFill>
                  <a:schemeClr val="bg1"/>
                </a:solidFill>
              </a:rPr>
              <a:t>: ttyl</a:t>
            </a:r>
          </a:p>
        </p:txBody>
      </p:sp>
    </p:spTree>
    <p:extLst>
      <p:ext uri="{BB962C8B-B14F-4D97-AF65-F5344CB8AC3E}">
        <p14:creationId xmlns:p14="http://schemas.microsoft.com/office/powerpoint/2010/main" val="211646961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2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209</TotalTime>
  <Words>436</Words>
  <Application>Microsoft Office PowerPoint</Application>
  <PresentationFormat>Widescreen</PresentationFormat>
  <Paragraphs>88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15</vt:i4>
      </vt:variant>
    </vt:vector>
  </HeadingPairs>
  <TitlesOfParts>
    <vt:vector size="24" baseType="lpstr">
      <vt:lpstr>Arial</vt:lpstr>
      <vt:lpstr>Calibri</vt:lpstr>
      <vt:lpstr>Calibri Light</vt:lpstr>
      <vt:lpstr>Cambria</vt:lpstr>
      <vt:lpstr>Century Gothic</vt:lpstr>
      <vt:lpstr>Lato</vt:lpstr>
      <vt:lpstr>Office Theme</vt:lpstr>
      <vt:lpstr>1_Office Theme</vt:lpstr>
      <vt:lpstr>2_Office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Caitlin Edahl</dc:creator>
  <cp:lastModifiedBy>Caitlin Edahl</cp:lastModifiedBy>
  <cp:revision>65</cp:revision>
  <dcterms:created xsi:type="dcterms:W3CDTF">2017-06-16T13:06:21Z</dcterms:created>
  <dcterms:modified xsi:type="dcterms:W3CDTF">2022-06-15T19:26:27Z</dcterms:modified>
</cp:coreProperties>
</file>