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72" r:id="rId2"/>
    <p:sldMasterId id="2147483684" r:id="rId3"/>
    <p:sldMasterId id="2147483696" r:id="rId4"/>
  </p:sldMasterIdLst>
  <p:sldIdLst>
    <p:sldId id="293" r:id="rId5"/>
    <p:sldId id="351" r:id="rId6"/>
    <p:sldId id="259" r:id="rId7"/>
    <p:sldId id="260" r:id="rId8"/>
    <p:sldId id="262" r:id="rId9"/>
    <p:sldId id="263" r:id="rId10"/>
    <p:sldId id="279" r:id="rId11"/>
    <p:sldId id="265" r:id="rId12"/>
    <p:sldId id="268" r:id="rId13"/>
    <p:sldId id="269" r:id="rId14"/>
    <p:sldId id="270" r:id="rId15"/>
    <p:sldId id="271" r:id="rId16"/>
    <p:sldId id="272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7D4CB"/>
    <a:srgbClr val="386546"/>
    <a:srgbClr val="CCA49C"/>
    <a:srgbClr val="314C5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293" autoAdjust="0"/>
    <p:restoredTop sz="85318" autoAdjust="0"/>
  </p:normalViewPr>
  <p:slideViewPr>
    <p:cSldViewPr>
      <p:cViewPr varScale="1">
        <p:scale>
          <a:sx n="65" d="100"/>
          <a:sy n="65" d="100"/>
        </p:scale>
        <p:origin x="984" y="4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C36093-5B29-40C5-A1DB-9F6B02AB9CEE}" type="datetimeFigureOut">
              <a:rPr lang="en-US" smtClean="0"/>
              <a:t>7/15/2022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BB60D2-8A4E-4E85-98A8-B2E6CA2D2E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57216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C36093-5B29-40C5-A1DB-9F6B02AB9CEE}" type="datetimeFigureOut">
              <a:rPr lang="en-US" smtClean="0"/>
              <a:t>7/15/2022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BB60D2-8A4E-4E85-98A8-B2E6CA2D2E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75071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C36093-5B29-40C5-A1DB-9F6B02AB9CEE}" type="datetimeFigureOut">
              <a:rPr lang="en-US" smtClean="0"/>
              <a:t>7/15/2022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BB60D2-8A4E-4E85-98A8-B2E6CA2D2E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47347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7/15/2022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6797690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7/15/2022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809208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7/15/2022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5786117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7/15/2022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435689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7/15/2022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2995084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7/15/2022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8576139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7/15/2022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921107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7/15/2022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29588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C36093-5B29-40C5-A1DB-9F6B02AB9CEE}" type="datetimeFigureOut">
              <a:rPr lang="en-US" smtClean="0"/>
              <a:t>7/15/2022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BB60D2-8A4E-4E85-98A8-B2E6CA2D2E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053889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7/15/2022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8512747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7/15/2022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897315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7/15/2022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649869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7/15/2022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010334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7/15/2022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217219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7/15/2022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721118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7/15/2022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8395102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7/15/2022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8599905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7/15/2022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7558693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7/15/2022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35499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C36093-5B29-40C5-A1DB-9F6B02AB9CEE}" type="datetimeFigureOut">
              <a:rPr lang="en-US" smtClean="0"/>
              <a:t>7/15/2022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BB60D2-8A4E-4E85-98A8-B2E6CA2D2E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1520512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7/15/2022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4502794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7/15/2022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5318101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7/15/2022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9700895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7/15/2022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0905108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6F9CF-37A3-024C-9C1C-103F9911D3A9}" type="datetimeFigureOut">
              <a:rPr lang="en-US" smtClean="0"/>
              <a:pPr/>
              <a:t>7/15/2022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95D11B-7CFF-BD45-9043-1D2A55C4297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3010374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6F9CF-37A3-024C-9C1C-103F9911D3A9}" type="datetimeFigureOut">
              <a:rPr lang="en-US" smtClean="0"/>
              <a:pPr/>
              <a:t>7/15/2022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95D11B-7CFF-BD45-9043-1D2A55C4297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8238427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6F9CF-37A3-024C-9C1C-103F9911D3A9}" type="datetimeFigureOut">
              <a:rPr lang="en-US" smtClean="0"/>
              <a:pPr/>
              <a:t>7/15/2022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95D11B-7CFF-BD45-9043-1D2A55C4297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5073411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6F9CF-37A3-024C-9C1C-103F9911D3A9}" type="datetimeFigureOut">
              <a:rPr lang="en-US" smtClean="0"/>
              <a:pPr/>
              <a:t>7/15/2022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95D11B-7CFF-BD45-9043-1D2A55C4297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2537293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6F9CF-37A3-024C-9C1C-103F9911D3A9}" type="datetimeFigureOut">
              <a:rPr lang="en-US" smtClean="0"/>
              <a:pPr/>
              <a:t>7/15/2022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95D11B-7CFF-BD45-9043-1D2A55C4297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0454361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6F9CF-37A3-024C-9C1C-103F9911D3A9}" type="datetimeFigureOut">
              <a:rPr lang="en-US" smtClean="0"/>
              <a:pPr/>
              <a:t>7/15/2022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95D11B-7CFF-BD45-9043-1D2A55C4297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0788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C36093-5B29-40C5-A1DB-9F6B02AB9CEE}" type="datetimeFigureOut">
              <a:rPr lang="en-US" smtClean="0"/>
              <a:t>7/15/2022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BB60D2-8A4E-4E85-98A8-B2E6CA2D2E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6746612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6F9CF-37A3-024C-9C1C-103F9911D3A9}" type="datetimeFigureOut">
              <a:rPr lang="en-US" smtClean="0"/>
              <a:pPr/>
              <a:t>7/15/2022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95D11B-7CFF-BD45-9043-1D2A55C4297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2598037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6F9CF-37A3-024C-9C1C-103F9911D3A9}" type="datetimeFigureOut">
              <a:rPr lang="en-US" smtClean="0"/>
              <a:pPr/>
              <a:t>7/15/2022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95D11B-7CFF-BD45-9043-1D2A55C4297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7551786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6F9CF-37A3-024C-9C1C-103F9911D3A9}" type="datetimeFigureOut">
              <a:rPr lang="en-US" smtClean="0"/>
              <a:pPr/>
              <a:t>7/15/2022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95D11B-7CFF-BD45-9043-1D2A55C4297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5297179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6F9CF-37A3-024C-9C1C-103F9911D3A9}" type="datetimeFigureOut">
              <a:rPr lang="en-US" smtClean="0"/>
              <a:pPr/>
              <a:t>7/15/2022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95D11B-7CFF-BD45-9043-1D2A55C4297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9464453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6F9CF-37A3-024C-9C1C-103F9911D3A9}" type="datetimeFigureOut">
              <a:rPr lang="en-US" smtClean="0"/>
              <a:pPr/>
              <a:t>7/15/2022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95D11B-7CFF-BD45-9043-1D2A55C4297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27412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C36093-5B29-40C5-A1DB-9F6B02AB9CEE}" type="datetimeFigureOut">
              <a:rPr lang="en-US" smtClean="0"/>
              <a:t>7/15/2022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BB60D2-8A4E-4E85-98A8-B2E6CA2D2E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8936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C36093-5B29-40C5-A1DB-9F6B02AB9CEE}" type="datetimeFigureOut">
              <a:rPr lang="en-US" smtClean="0"/>
              <a:t>7/15/2022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BB60D2-8A4E-4E85-98A8-B2E6CA2D2E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08715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C36093-5B29-40C5-A1DB-9F6B02AB9CEE}" type="datetimeFigureOut">
              <a:rPr lang="en-US" smtClean="0"/>
              <a:t>7/15/2022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BB60D2-8A4E-4E85-98A8-B2E6CA2D2E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15260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C36093-5B29-40C5-A1DB-9F6B02AB9CEE}" type="datetimeFigureOut">
              <a:rPr lang="en-US" smtClean="0"/>
              <a:t>7/15/2022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BB60D2-8A4E-4E85-98A8-B2E6CA2D2E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05395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C36093-5B29-40C5-A1DB-9F6B02AB9CEE}" type="datetimeFigureOut">
              <a:rPr lang="en-US" smtClean="0"/>
              <a:t>7/15/2022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BB60D2-8A4E-4E85-98A8-B2E6CA2D2E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39479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C36093-5B29-40C5-A1DB-9F6B02AB9CEE}" type="datetimeFigureOut">
              <a:rPr lang="en-US" smtClean="0"/>
              <a:t>7/15/2022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BB60D2-8A4E-4E85-98A8-B2E6CA2D2E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02605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C36093-5B29-40C5-A1DB-9F6B02AB9CEE}" type="datetimeFigureOut">
              <a:rPr lang="en-US" smtClean="0"/>
              <a:t>7/15/2022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BB60D2-8A4E-4E85-98A8-B2E6CA2D2E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83203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E999DF-67F9-4B17-A956-0DFCA8913547}" type="datetimeFigureOut">
              <a:rPr lang="en-US" smtClean="0"/>
              <a:t>7/15/2022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20648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D6F9CF-37A3-024C-9C1C-103F9911D3A9}" type="datetimeFigureOut">
              <a:rPr lang="en-US" smtClean="0"/>
              <a:pPr/>
              <a:t>7/15/2022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95D11B-7CFF-BD45-9043-1D2A55C4297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30045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1"/>
            <a:ext cx="12192000" cy="1194955"/>
          </a:xfrm>
          <a:prstGeom prst="rect">
            <a:avLst/>
          </a:prstGeom>
          <a:solidFill>
            <a:srgbClr val="5A7E8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81000" y="2618119"/>
            <a:ext cx="11430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5400" dirty="0">
                <a:latin typeface="Century Gothic" panose="020B0502020202020204" pitchFamily="34" charset="0"/>
              </a:rPr>
              <a:t>Using Word and Sentence Variety</a:t>
            </a:r>
          </a:p>
        </p:txBody>
      </p:sp>
      <p:cxnSp>
        <p:nvCxnSpPr>
          <p:cNvPr id="14" name="Straight Connector 13"/>
          <p:cNvCxnSpPr/>
          <p:nvPr/>
        </p:nvCxnSpPr>
        <p:spPr>
          <a:xfrm>
            <a:off x="3071447" y="4068137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481648" y="320478"/>
            <a:ext cx="3565361" cy="553998"/>
          </a:xfrm>
          <a:prstGeom prst="rect">
            <a:avLst/>
          </a:prstGeom>
          <a:solidFill>
            <a:srgbClr val="5A7E83"/>
          </a:solidFill>
        </p:spPr>
        <p:txBody>
          <a:bodyPr wrap="square" rtlCol="0">
            <a:spAutoFit/>
          </a:bodyPr>
          <a:lstStyle/>
          <a:p>
            <a:r>
              <a:rPr lang="en-US" sz="3000" b="1" dirty="0">
                <a:solidFill>
                  <a:schemeClr val="bg1"/>
                </a:solidFill>
                <a:latin typeface="Century Gothic" panose="020B0502020202020204" pitchFamily="34" charset="0"/>
              </a:rPr>
              <a:t>HAWKES</a:t>
            </a:r>
            <a:r>
              <a:rPr lang="en-US" sz="2800" dirty="0">
                <a:solidFill>
                  <a:schemeClr val="bg1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3071447" y="2091430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619877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solidFill>
                  <a:srgbClr val="323542"/>
                </a:solidFill>
                <a:latin typeface="Century Gothic" panose="020B0502020202020204" pitchFamily="34" charset="0"/>
              </a:rPr>
              <a:t>Clauses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291769" y="1612191"/>
            <a:ext cx="7608462" cy="3252040"/>
            <a:chOff x="365111" y="1821206"/>
            <a:chExt cx="8443024" cy="3298655"/>
          </a:xfrm>
          <a:solidFill>
            <a:srgbClr val="C7D4CB"/>
          </a:solidFill>
        </p:grpSpPr>
        <p:grpSp>
          <p:nvGrpSpPr>
            <p:cNvPr id="9" name="Group 8"/>
            <p:cNvGrpSpPr/>
            <p:nvPr/>
          </p:nvGrpSpPr>
          <p:grpSpPr>
            <a:xfrm>
              <a:off x="365111" y="1821206"/>
              <a:ext cx="8443024" cy="3298655"/>
              <a:chOff x="365111" y="1821206"/>
              <a:chExt cx="8443024" cy="3298655"/>
            </a:xfrm>
            <a:grpFill/>
          </p:grpSpPr>
          <p:sp>
            <p:nvSpPr>
              <p:cNvPr id="16" name="Rectangle 15"/>
              <p:cNvSpPr/>
              <p:nvPr/>
            </p:nvSpPr>
            <p:spPr>
              <a:xfrm>
                <a:off x="365111" y="1821206"/>
                <a:ext cx="4175761" cy="32986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7" name="Rectangle 16"/>
              <p:cNvSpPr/>
              <p:nvPr/>
            </p:nvSpPr>
            <p:spPr>
              <a:xfrm>
                <a:off x="4632374" y="1821206"/>
                <a:ext cx="4175761" cy="32986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22" name="Oval 21"/>
              <p:cNvSpPr/>
              <p:nvPr/>
            </p:nvSpPr>
            <p:spPr>
              <a:xfrm>
                <a:off x="4206109" y="3036198"/>
                <a:ext cx="751943" cy="740213"/>
              </a:xfrm>
              <a:prstGeom prst="ellipse">
                <a:avLst/>
              </a:prstGeom>
              <a:grpFill/>
              <a:ln w="762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3600" b="1" dirty="0">
                    <a:solidFill>
                      <a:schemeClr val="tx1"/>
                    </a:solidFill>
                  </a:rPr>
                  <a:t>&amp;</a:t>
                </a:r>
                <a:endParaRPr lang="en-US" sz="4000" b="1" dirty="0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671967" y="3003626"/>
              <a:ext cx="3325552" cy="718033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4000" dirty="0"/>
                <a:t>Coordination</a:t>
              </a: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5172905" y="3003626"/>
              <a:ext cx="3511308" cy="718033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4000" dirty="0"/>
                <a:t>Subordination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02024710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solidFill>
                  <a:srgbClr val="323542"/>
                </a:solidFill>
                <a:latin typeface="Century Gothic" panose="020B0502020202020204" pitchFamily="34" charset="0"/>
              </a:rPr>
              <a:t>Coordination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723900" y="2287806"/>
            <a:ext cx="10744200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3600" dirty="0"/>
              <a:t>The cat knocked over my milk</a:t>
            </a:r>
            <a:r>
              <a:rPr lang="en-US" sz="3600" b="1" dirty="0"/>
              <a:t>, so</a:t>
            </a:r>
            <a:r>
              <a:rPr lang="en-US" sz="3600" dirty="0"/>
              <a:t> I had to mop the floor.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3F1F064-D1D9-DBF2-6864-E14BC21B49EF}"/>
              </a:ext>
            </a:extLst>
          </p:cNvPr>
          <p:cNvSpPr txBox="1"/>
          <p:nvPr/>
        </p:nvSpPr>
        <p:spPr>
          <a:xfrm>
            <a:off x="990600" y="3048000"/>
            <a:ext cx="5334000" cy="523220"/>
          </a:xfrm>
          <a:prstGeom prst="rect">
            <a:avLst/>
          </a:prstGeom>
          <a:solidFill>
            <a:srgbClr val="C7D4CB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800" dirty="0"/>
              <a:t>independent clause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C11A9EC0-CC1C-7B9A-8FFB-499275191F30}"/>
              </a:ext>
            </a:extLst>
          </p:cNvPr>
          <p:cNvSpPr txBox="1"/>
          <p:nvPr/>
        </p:nvSpPr>
        <p:spPr>
          <a:xfrm>
            <a:off x="7162800" y="3053922"/>
            <a:ext cx="4038600" cy="523220"/>
          </a:xfrm>
          <a:prstGeom prst="rect">
            <a:avLst/>
          </a:prstGeom>
          <a:solidFill>
            <a:srgbClr val="C7D4CB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800" dirty="0"/>
              <a:t>independent clause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E749ECE-12DD-FA4C-CADE-E9FFB743F61D}"/>
              </a:ext>
            </a:extLst>
          </p:cNvPr>
          <p:cNvSpPr txBox="1"/>
          <p:nvPr/>
        </p:nvSpPr>
        <p:spPr>
          <a:xfrm>
            <a:off x="6400800" y="3048000"/>
            <a:ext cx="685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highlight>
                  <a:srgbClr val="C7D4CB"/>
                </a:highlight>
              </a:rPr>
              <a:t>+ </a:t>
            </a:r>
          </a:p>
        </p:txBody>
      </p:sp>
    </p:spTree>
    <p:extLst>
      <p:ext uri="{BB962C8B-B14F-4D97-AF65-F5344CB8AC3E}">
        <p14:creationId xmlns:p14="http://schemas.microsoft.com/office/powerpoint/2010/main" val="263925720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Subordination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1326948" y="1981200"/>
            <a:ext cx="9538104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3600" dirty="0"/>
              <a:t>When the rain started</a:t>
            </a:r>
            <a:r>
              <a:rPr lang="en-US" sz="3600" b="1" dirty="0"/>
              <a:t>, </a:t>
            </a:r>
            <a:r>
              <a:rPr lang="en-US" sz="3600" dirty="0"/>
              <a:t>the boat headed for shore.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5EFC858D-F449-02BA-3F57-7818CB4338E7}"/>
              </a:ext>
            </a:extLst>
          </p:cNvPr>
          <p:cNvSpPr txBox="1"/>
          <p:nvPr/>
        </p:nvSpPr>
        <p:spPr>
          <a:xfrm>
            <a:off x="1524001" y="2739269"/>
            <a:ext cx="3962400" cy="523220"/>
          </a:xfrm>
          <a:prstGeom prst="rect">
            <a:avLst/>
          </a:prstGeom>
          <a:solidFill>
            <a:srgbClr val="C7D4CB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800" dirty="0"/>
              <a:t>dependent clause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C5885670-027E-4B38-563B-8FA039124CBC}"/>
              </a:ext>
            </a:extLst>
          </p:cNvPr>
          <p:cNvSpPr txBox="1"/>
          <p:nvPr/>
        </p:nvSpPr>
        <p:spPr>
          <a:xfrm>
            <a:off x="5791199" y="2739269"/>
            <a:ext cx="4876799" cy="523220"/>
          </a:xfrm>
          <a:prstGeom prst="rect">
            <a:avLst/>
          </a:prstGeom>
          <a:solidFill>
            <a:srgbClr val="C7D4CB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800" dirty="0"/>
              <a:t>independent clause</a:t>
            </a:r>
          </a:p>
        </p:txBody>
      </p:sp>
    </p:spTree>
    <p:extLst>
      <p:ext uri="{BB962C8B-B14F-4D97-AF65-F5344CB8AC3E}">
        <p14:creationId xmlns:p14="http://schemas.microsoft.com/office/powerpoint/2010/main" val="36114794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A7E8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10"/>
          <p:cNvCxnSpPr/>
          <p:nvPr/>
        </p:nvCxnSpPr>
        <p:spPr>
          <a:xfrm>
            <a:off x="1859169" y="2729726"/>
            <a:ext cx="8429625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1524000" y="1410227"/>
            <a:ext cx="9144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b="1" dirty="0">
                <a:solidFill>
                  <a:prstClr val="white"/>
                </a:solidFill>
                <a:latin typeface="Century Gothic" panose="020B0502020202020204" pitchFamily="34" charset="0"/>
              </a:rPr>
              <a:t>HAWKES</a:t>
            </a:r>
            <a:r>
              <a:rPr lang="en-US" sz="7200" dirty="0">
                <a:solidFill>
                  <a:prstClr val="white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81108" y="3050910"/>
            <a:ext cx="609600" cy="6096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6179" y="3050910"/>
            <a:ext cx="609600" cy="6096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7122" y="3050910"/>
            <a:ext cx="609600" cy="6096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68065" y="305091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40001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Lesson Goals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1710559" y="1773621"/>
            <a:ext cx="869468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Words</a:t>
            </a: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2400" dirty="0">
                <a:solidFill>
                  <a:prstClr val="black"/>
                </a:solidFill>
                <a:latin typeface="Calibri" panose="020F0502020204030204"/>
              </a:rPr>
              <a:t>Phrases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2400" dirty="0">
                <a:solidFill>
                  <a:prstClr val="black"/>
                </a:solidFill>
                <a:latin typeface="Calibri" panose="020F0502020204030204"/>
              </a:rPr>
              <a:t>Clauses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434565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rgbClr val="323542"/>
                </a:solidFill>
                <a:latin typeface="Century Gothic" panose="020B0502020202020204" pitchFamily="34" charset="0"/>
              </a:rPr>
              <a:t>Words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3" name="Group 22"/>
          <p:cNvGrpSpPr/>
          <p:nvPr/>
        </p:nvGrpSpPr>
        <p:grpSpPr>
          <a:xfrm>
            <a:off x="2066922" y="4074806"/>
            <a:ext cx="8058154" cy="1067579"/>
            <a:chOff x="542923" y="1736761"/>
            <a:chExt cx="8058154" cy="806935"/>
          </a:xfrm>
          <a:solidFill>
            <a:srgbClr val="C7D4CB"/>
          </a:solidFill>
        </p:grpSpPr>
        <p:sp>
          <p:nvSpPr>
            <p:cNvPr id="24" name="Rectangle 23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/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633045" y="1900948"/>
              <a:ext cx="7807571" cy="442005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/>
                <a:t>Introductory words</a:t>
              </a:r>
            </a:p>
          </p:txBody>
        </p:sp>
      </p:grpSp>
      <p:grpSp>
        <p:nvGrpSpPr>
          <p:cNvPr id="31" name="Group 30"/>
          <p:cNvGrpSpPr/>
          <p:nvPr/>
        </p:nvGrpSpPr>
        <p:grpSpPr>
          <a:xfrm>
            <a:off x="2066922" y="2828358"/>
            <a:ext cx="8058154" cy="1067579"/>
            <a:chOff x="542923" y="1736761"/>
            <a:chExt cx="8058154" cy="806935"/>
          </a:xfrm>
          <a:solidFill>
            <a:srgbClr val="C7D4CB"/>
          </a:solidFill>
        </p:grpSpPr>
        <p:sp>
          <p:nvSpPr>
            <p:cNvPr id="32" name="Rectangle 31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633045" y="1921543"/>
              <a:ext cx="7807571" cy="442005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/>
                <a:t>Synonyms</a:t>
              </a:r>
            </a:p>
          </p:txBody>
        </p:sp>
      </p:grpSp>
      <p:grpSp>
        <p:nvGrpSpPr>
          <p:cNvPr id="34" name="Group 33"/>
          <p:cNvGrpSpPr/>
          <p:nvPr/>
        </p:nvGrpSpPr>
        <p:grpSpPr>
          <a:xfrm>
            <a:off x="2066922" y="1579037"/>
            <a:ext cx="8058154" cy="1067579"/>
            <a:chOff x="542923" y="1736761"/>
            <a:chExt cx="8058154" cy="806935"/>
          </a:xfrm>
          <a:solidFill>
            <a:srgbClr val="C7D4CB"/>
          </a:solidFill>
        </p:grpSpPr>
        <p:sp>
          <p:nvSpPr>
            <p:cNvPr id="35" name="Rectangle 34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633045" y="1944310"/>
              <a:ext cx="7807571" cy="442005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/>
                <a:t>Pronouns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8173733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solidFill>
                  <a:srgbClr val="323542"/>
                </a:solidFill>
                <a:latin typeface="Century Gothic" panose="020B0502020202020204" pitchFamily="34" charset="0"/>
              </a:rPr>
              <a:t>Words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685800" y="1383374"/>
            <a:ext cx="10820400" cy="156966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sz="3200" dirty="0">
                <a:highlight>
                  <a:srgbClr val="C7D4CB"/>
                </a:highlight>
              </a:rPr>
              <a:t>Freddie Mercury</a:t>
            </a:r>
            <a:r>
              <a:rPr lang="en-US" sz="3200" dirty="0"/>
              <a:t> was the lead singer of the rock band Queen. </a:t>
            </a:r>
            <a:r>
              <a:rPr lang="en-US" sz="3200" dirty="0">
                <a:highlight>
                  <a:srgbClr val="C7D4CB"/>
                </a:highlight>
              </a:rPr>
              <a:t>Freddie Mercury</a:t>
            </a:r>
            <a:r>
              <a:rPr lang="en-US" sz="3200" dirty="0"/>
              <a:t> was known for </a:t>
            </a:r>
            <a:r>
              <a:rPr lang="en-US" sz="3200" dirty="0">
                <a:highlight>
                  <a:srgbClr val="C7D4CB"/>
                </a:highlight>
              </a:rPr>
              <a:t>Freddie Mercury’s</a:t>
            </a:r>
            <a:r>
              <a:rPr lang="en-US" sz="3200" dirty="0"/>
              <a:t> impressive voice and energetic stage presence.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43BEACA3-0624-A554-A071-2C66F9F6B939}"/>
              </a:ext>
            </a:extLst>
          </p:cNvPr>
          <p:cNvSpPr txBox="1"/>
          <p:nvPr/>
        </p:nvSpPr>
        <p:spPr>
          <a:xfrm>
            <a:off x="685800" y="3443965"/>
            <a:ext cx="10820400" cy="156966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sz="3200" dirty="0">
                <a:highlight>
                  <a:srgbClr val="C7D4CB"/>
                </a:highlight>
              </a:rPr>
              <a:t>Freddie Mercury</a:t>
            </a:r>
            <a:r>
              <a:rPr lang="en-US" sz="3200" dirty="0"/>
              <a:t> was the lead singer of the rock band Queen. </a:t>
            </a:r>
            <a:r>
              <a:rPr lang="en-US" sz="3200" dirty="0">
                <a:highlight>
                  <a:srgbClr val="C7D4CB"/>
                </a:highlight>
              </a:rPr>
              <a:t>He</a:t>
            </a:r>
            <a:r>
              <a:rPr lang="en-US" sz="3200" dirty="0"/>
              <a:t> was known for </a:t>
            </a:r>
            <a:r>
              <a:rPr lang="en-US" sz="3200" dirty="0">
                <a:highlight>
                  <a:srgbClr val="C7D4CB"/>
                </a:highlight>
              </a:rPr>
              <a:t>his</a:t>
            </a:r>
            <a:r>
              <a:rPr lang="en-US" sz="3200" dirty="0"/>
              <a:t> impressive voice and energetic stage presence.</a:t>
            </a:r>
          </a:p>
        </p:txBody>
      </p:sp>
    </p:spTree>
    <p:extLst>
      <p:ext uri="{BB962C8B-B14F-4D97-AF65-F5344CB8AC3E}">
        <p14:creationId xmlns:p14="http://schemas.microsoft.com/office/powerpoint/2010/main" val="29728809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solidFill>
                  <a:srgbClr val="323542"/>
                </a:solidFill>
                <a:latin typeface="Century Gothic" panose="020B0502020202020204" pitchFamily="34" charset="0"/>
              </a:rPr>
              <a:t>Words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723900" y="2057400"/>
            <a:ext cx="10744200" cy="1077218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sz="3200" dirty="0"/>
              <a:t>Gabriel had never wanted an office </a:t>
            </a:r>
            <a:r>
              <a:rPr lang="en-US" sz="3200" dirty="0">
                <a:highlight>
                  <a:srgbClr val="C7D4CB"/>
                </a:highlight>
              </a:rPr>
              <a:t>job</a:t>
            </a:r>
            <a:r>
              <a:rPr lang="en-US" sz="3200" dirty="0"/>
              <a:t>, so he was surprised by how much he enjoyed his new </a:t>
            </a:r>
            <a:r>
              <a:rPr lang="en-US" sz="3200" dirty="0">
                <a:highlight>
                  <a:srgbClr val="C7D4CB"/>
                </a:highlight>
              </a:rPr>
              <a:t>position</a:t>
            </a:r>
            <a:r>
              <a:rPr lang="en-US" sz="3200" dirty="0"/>
              <a:t> at a local nonprofit.</a:t>
            </a:r>
          </a:p>
        </p:txBody>
      </p:sp>
    </p:spTree>
    <p:extLst>
      <p:ext uri="{BB962C8B-B14F-4D97-AF65-F5344CB8AC3E}">
        <p14:creationId xmlns:p14="http://schemas.microsoft.com/office/powerpoint/2010/main" val="30291272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solidFill>
                  <a:srgbClr val="323542"/>
                </a:solidFill>
                <a:latin typeface="Century Gothic" panose="020B0502020202020204" pitchFamily="34" charset="0"/>
              </a:rPr>
              <a:t>Words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1362807" y="2057832"/>
            <a:ext cx="9466386" cy="156966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sz="3200" dirty="0">
                <a:highlight>
                  <a:srgbClr val="C7D4CB"/>
                </a:highlight>
              </a:rPr>
              <a:t>Suddenly</a:t>
            </a:r>
            <a:r>
              <a:rPr lang="en-US" sz="3200" dirty="0"/>
              <a:t>,</a:t>
            </a:r>
            <a:r>
              <a:rPr lang="en-US" sz="3200" b="1" dirty="0"/>
              <a:t> </a:t>
            </a:r>
            <a:r>
              <a:rPr lang="en-US" sz="3200" dirty="0"/>
              <a:t>my brother jumped out of his hiding place.</a:t>
            </a:r>
          </a:p>
          <a:p>
            <a:endParaRPr lang="en-US" sz="3200" dirty="0"/>
          </a:p>
          <a:p>
            <a:r>
              <a:rPr lang="en-US" sz="3200" dirty="0">
                <a:highlight>
                  <a:srgbClr val="C7D4CB"/>
                </a:highlight>
              </a:rPr>
              <a:t>Confident</a:t>
            </a:r>
            <a:r>
              <a:rPr lang="en-US" sz="3200" b="1" dirty="0"/>
              <a:t>,</a:t>
            </a:r>
            <a:r>
              <a:rPr lang="en-US" sz="3200" dirty="0"/>
              <a:t> the toddler began to pedal her bike.</a:t>
            </a:r>
          </a:p>
        </p:txBody>
      </p:sp>
    </p:spTree>
    <p:extLst>
      <p:ext uri="{BB962C8B-B14F-4D97-AF65-F5344CB8AC3E}">
        <p14:creationId xmlns:p14="http://schemas.microsoft.com/office/powerpoint/2010/main" val="3023377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0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0" i="0" u="none" strike="noStrike" kern="1200" cap="none" spc="0" normalizeH="0" baseline="0" noProof="0" dirty="0">
                <a:ln>
                  <a:noFill/>
                </a:ln>
                <a:solidFill>
                  <a:srgbClr val="323542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Phrases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" name="Group 1">
            <a:extLst>
              <a:ext uri="{FF2B5EF4-FFF2-40B4-BE49-F238E27FC236}">
                <a16:creationId xmlns:a16="http://schemas.microsoft.com/office/drawing/2014/main" id="{D5286578-35BE-3840-3998-DF757EAF6381}"/>
              </a:ext>
            </a:extLst>
          </p:cNvPr>
          <p:cNvGrpSpPr/>
          <p:nvPr/>
        </p:nvGrpSpPr>
        <p:grpSpPr>
          <a:xfrm>
            <a:off x="4265025" y="1456176"/>
            <a:ext cx="3661950" cy="1543851"/>
            <a:chOff x="4265025" y="1549612"/>
            <a:chExt cx="3661950" cy="1543851"/>
          </a:xfrm>
        </p:grpSpPr>
        <p:sp>
          <p:nvSpPr>
            <p:cNvPr id="27" name="Rectangle 26">
              <a:extLst>
                <a:ext uri="{FF2B5EF4-FFF2-40B4-BE49-F238E27FC236}">
                  <a16:creationId xmlns:a16="http://schemas.microsoft.com/office/drawing/2014/main" id="{8D489A08-FCE3-421F-AC82-9290065B89EB}"/>
                </a:ext>
              </a:extLst>
            </p:cNvPr>
            <p:cNvSpPr/>
            <p:nvPr/>
          </p:nvSpPr>
          <p:spPr>
            <a:xfrm>
              <a:off x="4265025" y="1549612"/>
              <a:ext cx="3661950" cy="806935"/>
            </a:xfrm>
            <a:prstGeom prst="rect">
              <a:avLst/>
            </a:prstGeom>
            <a:solidFill>
              <a:srgbClr val="C7D4C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000" b="0" i="0" u="none" strike="noStrike" kern="1200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Descriptive phrases</a:t>
              </a:r>
            </a:p>
          </p:txBody>
        </p:sp>
        <p:sp>
          <p:nvSpPr>
            <p:cNvPr id="30" name="Arrow: Down 29">
              <a:extLst>
                <a:ext uri="{FF2B5EF4-FFF2-40B4-BE49-F238E27FC236}">
                  <a16:creationId xmlns:a16="http://schemas.microsoft.com/office/drawing/2014/main" id="{60D2D19C-DDD2-CA6B-54BD-F88016B0524F}"/>
                </a:ext>
              </a:extLst>
            </p:cNvPr>
            <p:cNvSpPr/>
            <p:nvPr/>
          </p:nvSpPr>
          <p:spPr>
            <a:xfrm>
              <a:off x="5697210" y="2050699"/>
              <a:ext cx="797579" cy="1042764"/>
            </a:xfrm>
            <a:prstGeom prst="downArrow">
              <a:avLst/>
            </a:prstGeom>
            <a:solidFill>
              <a:srgbClr val="C7D4C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32" name="Rectangle 31">
            <a:extLst>
              <a:ext uri="{FF2B5EF4-FFF2-40B4-BE49-F238E27FC236}">
                <a16:creationId xmlns:a16="http://schemas.microsoft.com/office/drawing/2014/main" id="{62662B29-11C2-AF1E-0518-E95F0932693B}"/>
              </a:ext>
            </a:extLst>
          </p:cNvPr>
          <p:cNvSpPr/>
          <p:nvPr/>
        </p:nvSpPr>
        <p:spPr>
          <a:xfrm>
            <a:off x="3048000" y="3109618"/>
            <a:ext cx="2832918" cy="720133"/>
          </a:xfrm>
          <a:prstGeom prst="rect">
            <a:avLst/>
          </a:prstGeom>
          <a:solidFill>
            <a:srgbClr val="C7D4C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Replace single words</a:t>
            </a: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DB8B4335-59EA-0B3A-7DFE-5AEB1452620B}"/>
              </a:ext>
            </a:extLst>
          </p:cNvPr>
          <p:cNvSpPr/>
          <p:nvPr/>
        </p:nvSpPr>
        <p:spPr>
          <a:xfrm>
            <a:off x="6311084" y="3109617"/>
            <a:ext cx="2832918" cy="720133"/>
          </a:xfrm>
          <a:prstGeom prst="rect">
            <a:avLst/>
          </a:prstGeom>
          <a:solidFill>
            <a:srgbClr val="C7D4C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Introduce sentences</a:t>
            </a:r>
          </a:p>
        </p:txBody>
      </p:sp>
    </p:spTree>
    <p:extLst>
      <p:ext uri="{BB962C8B-B14F-4D97-AF65-F5344CB8AC3E}">
        <p14:creationId xmlns:p14="http://schemas.microsoft.com/office/powerpoint/2010/main" val="334561414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solidFill>
                  <a:srgbClr val="323542"/>
                </a:solidFill>
                <a:latin typeface="Century Gothic" panose="020B0502020202020204" pitchFamily="34" charset="0"/>
              </a:rPr>
              <a:t>Phrases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>
            <a:extLst>
              <a:ext uri="{FF2B5EF4-FFF2-40B4-BE49-F238E27FC236}">
                <a16:creationId xmlns:a16="http://schemas.microsoft.com/office/drawing/2014/main" id="{F3862FC7-E180-A333-C8D8-D6CEE471B18F}"/>
              </a:ext>
            </a:extLst>
          </p:cNvPr>
          <p:cNvSpPr txBox="1"/>
          <p:nvPr/>
        </p:nvSpPr>
        <p:spPr>
          <a:xfrm>
            <a:off x="659433" y="1375488"/>
            <a:ext cx="10873133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You can use </a:t>
            </a:r>
            <a:r>
              <a:rPr lang="en-US" sz="3200" dirty="0">
                <a:highlight>
                  <a:srgbClr val="C7D4CB"/>
                </a:highlight>
              </a:rPr>
              <a:t>websites</a:t>
            </a:r>
            <a:r>
              <a:rPr lang="en-US" sz="3200" dirty="0"/>
              <a:t> to help you find a </a:t>
            </a:r>
            <a:r>
              <a:rPr lang="en-US" sz="3200" dirty="0">
                <a:highlight>
                  <a:srgbClr val="C7D4CB"/>
                </a:highlight>
              </a:rPr>
              <a:t>job</a:t>
            </a:r>
            <a:r>
              <a:rPr lang="en-US" sz="3200" dirty="0"/>
              <a:t>. </a:t>
            </a:r>
            <a:r>
              <a:rPr lang="en-US" sz="3200" dirty="0">
                <a:highlight>
                  <a:srgbClr val="C7D4CB"/>
                </a:highlight>
              </a:rPr>
              <a:t>Websites</a:t>
            </a:r>
            <a:r>
              <a:rPr lang="en-US" sz="3200" dirty="0"/>
              <a:t> list </a:t>
            </a:r>
            <a:r>
              <a:rPr lang="en-US" sz="3200" dirty="0">
                <a:highlight>
                  <a:srgbClr val="C7D4CB"/>
                </a:highlight>
              </a:rPr>
              <a:t>jobs</a:t>
            </a:r>
            <a:r>
              <a:rPr lang="en-US" sz="3200" dirty="0"/>
              <a:t>; other websites provide searchable information about </a:t>
            </a:r>
            <a:r>
              <a:rPr lang="en-US" sz="3200" dirty="0">
                <a:highlight>
                  <a:srgbClr val="C7D4CB"/>
                </a:highlight>
              </a:rPr>
              <a:t>jobs</a:t>
            </a:r>
            <a:r>
              <a:rPr lang="en-US" sz="3200" dirty="0"/>
              <a:t>.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7B306B3B-9E68-06B7-B148-787902789688}"/>
              </a:ext>
            </a:extLst>
          </p:cNvPr>
          <p:cNvSpPr txBox="1"/>
          <p:nvPr/>
        </p:nvSpPr>
        <p:spPr>
          <a:xfrm>
            <a:off x="533400" y="3048000"/>
            <a:ext cx="10873133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You can use </a:t>
            </a:r>
            <a:r>
              <a:rPr lang="en-US" sz="3200" dirty="0">
                <a:highlight>
                  <a:srgbClr val="C7D4CB"/>
                </a:highlight>
              </a:rPr>
              <a:t>the internet</a:t>
            </a:r>
            <a:r>
              <a:rPr lang="en-US" sz="3200" dirty="0"/>
              <a:t> to help you find </a:t>
            </a:r>
            <a:r>
              <a:rPr lang="en-US" sz="3200" dirty="0">
                <a:highlight>
                  <a:srgbClr val="C7D4CB"/>
                </a:highlight>
              </a:rPr>
              <a:t>your dream career</a:t>
            </a:r>
            <a:r>
              <a:rPr lang="en-US" sz="3200" dirty="0"/>
              <a:t>. </a:t>
            </a:r>
            <a:r>
              <a:rPr lang="en-US" sz="3200" dirty="0">
                <a:highlight>
                  <a:srgbClr val="C7D4CB"/>
                </a:highlight>
              </a:rPr>
              <a:t>Individual company websites</a:t>
            </a:r>
            <a:r>
              <a:rPr lang="en-US" sz="3200" dirty="0"/>
              <a:t> list </a:t>
            </a:r>
            <a:r>
              <a:rPr lang="en-US" sz="3200" dirty="0">
                <a:highlight>
                  <a:srgbClr val="C7D4CB"/>
                </a:highlight>
              </a:rPr>
              <a:t>job postings</a:t>
            </a:r>
            <a:r>
              <a:rPr lang="en-US" sz="3200" dirty="0"/>
              <a:t>; other </a:t>
            </a:r>
            <a:r>
              <a:rPr lang="en-US" sz="3200" dirty="0">
                <a:highlight>
                  <a:srgbClr val="C7D4CB"/>
                </a:highlight>
              </a:rPr>
              <a:t>online resources</a:t>
            </a:r>
            <a:r>
              <a:rPr lang="en-US" sz="3200" dirty="0"/>
              <a:t> provide searchable information about a </a:t>
            </a:r>
            <a:r>
              <a:rPr lang="en-US" sz="3200" dirty="0">
                <a:highlight>
                  <a:srgbClr val="C7D4CB"/>
                </a:highlight>
              </a:rPr>
              <a:t>wide range of employment opportunities</a:t>
            </a:r>
            <a:r>
              <a:rPr lang="en-US" sz="32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51122043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solidFill>
                  <a:srgbClr val="323542"/>
                </a:solidFill>
                <a:latin typeface="Century Gothic" panose="020B0502020202020204" pitchFamily="34" charset="0"/>
              </a:rPr>
              <a:t>Phrases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90600" y="2209800"/>
            <a:ext cx="10210800" cy="1077218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sz="3200" dirty="0">
                <a:highlight>
                  <a:srgbClr val="C7D4CB"/>
                </a:highlight>
              </a:rPr>
              <a:t>Not wanting to miss her flight</a:t>
            </a:r>
            <a:r>
              <a:rPr lang="en-US" sz="3200" dirty="0"/>
              <a:t>,</a:t>
            </a:r>
            <a:r>
              <a:rPr lang="en-US" sz="3200" b="1" dirty="0"/>
              <a:t> </a:t>
            </a:r>
            <a:r>
              <a:rPr lang="en-US" sz="3200" dirty="0"/>
              <a:t>Jessie arrived at the airport three hours early.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338840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2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3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229</TotalTime>
  <Words>244</Words>
  <Application>Microsoft Office PowerPoint</Application>
  <PresentationFormat>Widescreen</PresentationFormat>
  <Paragraphs>43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13</vt:i4>
      </vt:variant>
    </vt:vector>
  </HeadingPairs>
  <TitlesOfParts>
    <vt:vector size="21" baseType="lpstr">
      <vt:lpstr>Arial</vt:lpstr>
      <vt:lpstr>Calibri</vt:lpstr>
      <vt:lpstr>Calibri Light</vt:lpstr>
      <vt:lpstr>Century Gothic</vt:lpstr>
      <vt:lpstr>Office Theme</vt:lpstr>
      <vt:lpstr>1_Office Theme</vt:lpstr>
      <vt:lpstr>2_Office Theme</vt:lpstr>
      <vt:lpstr>3_Office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Catherine Pressimone Beckowski</dc:creator>
  <cp:lastModifiedBy>Caitlin Edahl</cp:lastModifiedBy>
  <cp:revision>14</cp:revision>
  <dcterms:created xsi:type="dcterms:W3CDTF">2015-07-15T11:59:58Z</dcterms:created>
  <dcterms:modified xsi:type="dcterms:W3CDTF">2022-07-15T21:50:03Z</dcterms:modified>
</cp:coreProperties>
</file>