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1"/>
  </p:notesMasterIdLst>
  <p:sldIdLst>
    <p:sldId id="353" r:id="rId3"/>
    <p:sldId id="354" r:id="rId4"/>
    <p:sldId id="346" r:id="rId5"/>
    <p:sldId id="355" r:id="rId6"/>
    <p:sldId id="356" r:id="rId7"/>
    <p:sldId id="339" r:id="rId8"/>
    <p:sldId id="352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F2E2D2"/>
    <a:srgbClr val="CCA49C"/>
    <a:srgbClr val="F3EDE7"/>
    <a:srgbClr val="314C57"/>
    <a:srgbClr val="C7D4CB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5179"/>
  </p:normalViewPr>
  <p:slideViewPr>
    <p:cSldViewPr snapToGrid="0">
      <p:cViewPr varScale="1">
        <p:scale>
          <a:sx n="76" d="100"/>
          <a:sy n="76" d="100"/>
        </p:scale>
        <p:origin x="8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EC259-65C4-7742-8138-1CCAE0441619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48804-624E-C84D-AFD0-BE653E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7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14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2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2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7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6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29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10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29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65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21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14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03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6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55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277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7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3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9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54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8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6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5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1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6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Writing a Topic Sentence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70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Characteristics of a Topic Sentence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Determining a Controlling Idea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Constructing the Topic Sentence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44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Characteristics of a Topic Sentence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224783" y="1521148"/>
            <a:ext cx="5742432" cy="3738407"/>
            <a:chOff x="1863408" y="1522158"/>
            <a:chExt cx="5742432" cy="3738407"/>
          </a:xfrm>
        </p:grpSpPr>
        <p:sp>
          <p:nvSpPr>
            <p:cNvPr id="28" name="Rectangle 27"/>
            <p:cNvSpPr/>
            <p:nvPr/>
          </p:nvSpPr>
          <p:spPr>
            <a:xfrm>
              <a:off x="1863408" y="1522158"/>
              <a:ext cx="5739318" cy="1039868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Statement (not question)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63408" y="2868879"/>
              <a:ext cx="5742432" cy="104241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Clear and confident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863408" y="4218150"/>
              <a:ext cx="5742432" cy="104241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 your own words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Determining a 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7209822" y="3160043"/>
            <a:ext cx="422098" cy="45401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9B74AF8-BBC9-9056-23D9-F9A71F00CC03}"/>
              </a:ext>
            </a:extLst>
          </p:cNvPr>
          <p:cNvSpPr/>
          <p:nvPr/>
        </p:nvSpPr>
        <p:spPr>
          <a:xfrm>
            <a:off x="1978959" y="1354093"/>
            <a:ext cx="4873254" cy="806935"/>
          </a:xfrm>
          <a:prstGeom prst="round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Controlling idea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5DF890-9F20-626A-DB9B-0019F3639A1D}"/>
              </a:ext>
            </a:extLst>
          </p:cNvPr>
          <p:cNvSpPr/>
          <p:nvPr/>
        </p:nvSpPr>
        <p:spPr>
          <a:xfrm>
            <a:off x="3175197" y="2527569"/>
            <a:ext cx="7088111" cy="806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Exactly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what you want to say about topic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42AD900-FDA5-F4C6-3131-0064B9F22C94}"/>
              </a:ext>
            </a:extLst>
          </p:cNvPr>
          <p:cNvSpPr/>
          <p:nvPr/>
        </p:nvSpPr>
        <p:spPr>
          <a:xfrm>
            <a:off x="3175197" y="3526391"/>
            <a:ext cx="4124992" cy="8069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Influenced by purpose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DC7AB193-12C8-C54C-3A98-9ACB1C48F49D}"/>
              </a:ext>
            </a:extLst>
          </p:cNvPr>
          <p:cNvSpPr/>
          <p:nvPr/>
        </p:nvSpPr>
        <p:spPr>
          <a:xfrm rot="5400000">
            <a:off x="2384241" y="2341539"/>
            <a:ext cx="850392" cy="731520"/>
          </a:xfrm>
          <a:prstGeom prst="bent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Bent-Up 24">
            <a:extLst>
              <a:ext uri="{FF2B5EF4-FFF2-40B4-BE49-F238E27FC236}">
                <a16:creationId xmlns:a16="http://schemas.microsoft.com/office/drawing/2014/main" id="{84DD8F95-4AD8-6A54-87F4-53E006A22F4E}"/>
              </a:ext>
            </a:extLst>
          </p:cNvPr>
          <p:cNvSpPr/>
          <p:nvPr/>
        </p:nvSpPr>
        <p:spPr>
          <a:xfrm rot="5400000">
            <a:off x="2249647" y="3206612"/>
            <a:ext cx="1119580" cy="731520"/>
          </a:xfrm>
          <a:prstGeom prst="bent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4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Determining a Controlling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C70ED80-340D-62BE-643B-B4F9C18FC8DE}"/>
              </a:ext>
            </a:extLst>
          </p:cNvPr>
          <p:cNvGrpSpPr/>
          <p:nvPr/>
        </p:nvGrpSpPr>
        <p:grpSpPr>
          <a:xfrm>
            <a:off x="2015109" y="1723642"/>
            <a:ext cx="9383178" cy="3221219"/>
            <a:chOff x="2015109" y="1723642"/>
            <a:chExt cx="9383178" cy="3221219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42D7DD26-DEF0-3DAF-EFEB-4E24762166E4}"/>
                </a:ext>
              </a:extLst>
            </p:cNvPr>
            <p:cNvGrpSpPr/>
            <p:nvPr/>
          </p:nvGrpSpPr>
          <p:grpSpPr>
            <a:xfrm>
              <a:off x="2108019" y="1723642"/>
              <a:ext cx="7576209" cy="590534"/>
              <a:chOff x="2108019" y="1723642"/>
              <a:chExt cx="7576209" cy="590534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B4E351-4CDE-6C66-55C9-D71FE2EB36A4}"/>
                  </a:ext>
                </a:extLst>
              </p:cNvPr>
              <p:cNvSpPr txBox="1"/>
              <p:nvPr/>
            </p:nvSpPr>
            <p:spPr>
              <a:xfrm>
                <a:off x="2108019" y="1723642"/>
                <a:ext cx="217405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3200" b="1" dirty="0"/>
                  <a:t>Informative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913F39-AD43-E10C-B81C-C62DC6A6B439}"/>
                  </a:ext>
                </a:extLst>
              </p:cNvPr>
              <p:cNvSpPr txBox="1"/>
              <p:nvPr/>
            </p:nvSpPr>
            <p:spPr>
              <a:xfrm>
                <a:off x="6451035" y="1729401"/>
                <a:ext cx="323319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Factual statement</a:t>
                </a:r>
              </a:p>
            </p:txBody>
          </p: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7C2BFDC-5466-E113-1E35-55F348CD7B98}"/>
                  </a:ext>
                </a:extLst>
              </p:cNvPr>
              <p:cNvCxnSpPr>
                <a:cxnSpLocks/>
                <a:stCxn id="4" idx="3"/>
                <a:endCxn id="12" idx="1"/>
              </p:cNvCxnSpPr>
              <p:nvPr/>
            </p:nvCxnSpPr>
            <p:spPr>
              <a:xfrm>
                <a:off x="4282076" y="2016030"/>
                <a:ext cx="2168959" cy="5759"/>
              </a:xfrm>
              <a:prstGeom prst="straightConnector1">
                <a:avLst/>
              </a:prstGeom>
              <a:ln w="57150">
                <a:solidFill>
                  <a:srgbClr val="38654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0ED9C76-C875-6649-ECFC-F20685300D55}"/>
                </a:ext>
              </a:extLst>
            </p:cNvPr>
            <p:cNvGrpSpPr/>
            <p:nvPr/>
          </p:nvGrpSpPr>
          <p:grpSpPr>
            <a:xfrm>
              <a:off x="2291788" y="2600471"/>
              <a:ext cx="7353711" cy="586067"/>
              <a:chOff x="2291788" y="2600471"/>
              <a:chExt cx="7353711" cy="586067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825DB2-8D71-1FDF-BF83-58F751669032}"/>
                  </a:ext>
                </a:extLst>
              </p:cNvPr>
              <p:cNvSpPr txBox="1"/>
              <p:nvPr/>
            </p:nvSpPr>
            <p:spPr>
              <a:xfrm>
                <a:off x="2291788" y="2601763"/>
                <a:ext cx="199028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3200" b="1" dirty="0"/>
                  <a:t>Persuasive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39A88C1-D22B-AFFF-5844-1DD9EAEFA37A}"/>
                  </a:ext>
                </a:extLst>
              </p:cNvPr>
              <p:cNvSpPr txBox="1"/>
              <p:nvPr/>
            </p:nvSpPr>
            <p:spPr>
              <a:xfrm>
                <a:off x="6451035" y="2600471"/>
                <a:ext cx="319446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Opinion or stance</a:t>
                </a:r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0FF60041-ECA2-27FF-08E1-AEBA68B5B223}"/>
                  </a:ext>
                </a:extLst>
              </p:cNvPr>
              <p:cNvCxnSpPr>
                <a:cxnSpLocks/>
                <a:stCxn id="17" idx="3"/>
              </p:cNvCxnSpPr>
              <p:nvPr/>
            </p:nvCxnSpPr>
            <p:spPr>
              <a:xfrm flipV="1">
                <a:off x="4282076" y="2894150"/>
                <a:ext cx="2168959" cy="1"/>
              </a:xfrm>
              <a:prstGeom prst="straightConnector1">
                <a:avLst/>
              </a:prstGeom>
              <a:ln w="57150">
                <a:solidFill>
                  <a:srgbClr val="38654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C2B4F5C-7CC7-091E-153B-370D2D8FEB88}"/>
                </a:ext>
              </a:extLst>
            </p:cNvPr>
            <p:cNvGrpSpPr/>
            <p:nvPr/>
          </p:nvGrpSpPr>
          <p:grpSpPr>
            <a:xfrm>
              <a:off x="2015109" y="4348704"/>
              <a:ext cx="9383178" cy="596157"/>
              <a:chOff x="2015109" y="4348704"/>
              <a:chExt cx="9383178" cy="596157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0FFA3E1-7362-16B0-6AB2-F694F5130CE1}"/>
                  </a:ext>
                </a:extLst>
              </p:cNvPr>
              <p:cNvSpPr txBox="1"/>
              <p:nvPr/>
            </p:nvSpPr>
            <p:spPr>
              <a:xfrm>
                <a:off x="2015109" y="4360086"/>
                <a:ext cx="22669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3200" b="1" dirty="0"/>
                  <a:t>Entertaining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0DC0722-E184-6155-994F-19551B434289}"/>
                  </a:ext>
                </a:extLst>
              </p:cNvPr>
              <p:cNvSpPr txBox="1"/>
              <p:nvPr/>
            </p:nvSpPr>
            <p:spPr>
              <a:xfrm>
                <a:off x="6451035" y="4348704"/>
                <a:ext cx="494725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Creative/humorous concept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405B3026-E929-B4BD-9C6A-0461F68FC629}"/>
                  </a:ext>
                </a:extLst>
              </p:cNvPr>
              <p:cNvCxnSpPr>
                <a:cxnSpLocks/>
                <a:stCxn id="21" idx="3"/>
                <a:endCxn id="24" idx="1"/>
              </p:cNvCxnSpPr>
              <p:nvPr/>
            </p:nvCxnSpPr>
            <p:spPr>
              <a:xfrm flipV="1">
                <a:off x="4282076" y="4641092"/>
                <a:ext cx="2168959" cy="11382"/>
              </a:xfrm>
              <a:prstGeom prst="straightConnector1">
                <a:avLst/>
              </a:prstGeom>
              <a:ln w="57150">
                <a:solidFill>
                  <a:srgbClr val="38654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0A8909C-D7D4-9227-6DC4-00A328ECAC09}"/>
                </a:ext>
              </a:extLst>
            </p:cNvPr>
            <p:cNvGrpSpPr/>
            <p:nvPr/>
          </p:nvGrpSpPr>
          <p:grpSpPr>
            <a:xfrm>
              <a:off x="2419065" y="3477634"/>
              <a:ext cx="7310624" cy="590064"/>
              <a:chOff x="2419065" y="3477634"/>
              <a:chExt cx="7310624" cy="590064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28DEF9-1D51-7967-B55B-EB504A6FFCAF}"/>
                  </a:ext>
                </a:extLst>
              </p:cNvPr>
              <p:cNvSpPr txBox="1"/>
              <p:nvPr/>
            </p:nvSpPr>
            <p:spPr>
              <a:xfrm>
                <a:off x="2419065" y="3482923"/>
                <a:ext cx="186301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3200" b="1" dirty="0"/>
                  <a:t>Reflective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50DAFD1-C514-DC7B-BF8A-4DD4ECEEF83A}"/>
                  </a:ext>
                </a:extLst>
              </p:cNvPr>
              <p:cNvSpPr txBox="1"/>
              <p:nvPr/>
            </p:nvSpPr>
            <p:spPr>
              <a:xfrm>
                <a:off x="6451035" y="3477634"/>
                <a:ext cx="327865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Author’s response</a:t>
                </a:r>
              </a:p>
            </p:txBody>
          </p: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DB51BA80-B5BC-2631-896B-6B90D8F0CE9B}"/>
                  </a:ext>
                </a:extLst>
              </p:cNvPr>
              <p:cNvCxnSpPr>
                <a:cxnSpLocks/>
                <a:stCxn id="28" idx="3"/>
                <a:endCxn id="29" idx="1"/>
              </p:cNvCxnSpPr>
              <p:nvPr/>
            </p:nvCxnSpPr>
            <p:spPr>
              <a:xfrm flipV="1">
                <a:off x="4282076" y="3770022"/>
                <a:ext cx="2168959" cy="5289"/>
              </a:xfrm>
              <a:prstGeom prst="straightConnector1">
                <a:avLst/>
              </a:prstGeom>
              <a:ln w="57150">
                <a:solidFill>
                  <a:srgbClr val="38654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6772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Constructing the Topic Sentence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58182" y="1759271"/>
            <a:ext cx="3323920" cy="29499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Ins="365760" rtlCol="0" anchor="ctr"/>
          <a:lstStyle/>
          <a:p>
            <a:pPr algn="ctr"/>
            <a:r>
              <a:rPr lang="en-US" sz="4400" dirty="0"/>
              <a:t>Narrowed topic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34040" y="1760979"/>
            <a:ext cx="3323920" cy="294991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Ins="365760" rtlCol="0" anchor="ctr"/>
          <a:lstStyle/>
          <a:p>
            <a:pPr algn="ctr"/>
            <a:r>
              <a:rPr lang="en-US" sz="4400" dirty="0"/>
              <a:t>Controlling</a:t>
            </a:r>
          </a:p>
          <a:p>
            <a:pPr algn="ctr"/>
            <a:r>
              <a:rPr lang="en-US" sz="4400" dirty="0"/>
              <a:t>idea</a:t>
            </a:r>
          </a:p>
        </p:txBody>
      </p:sp>
      <p:sp>
        <p:nvSpPr>
          <p:cNvPr id="14" name="Oval 13"/>
          <p:cNvSpPr/>
          <p:nvPr/>
        </p:nvSpPr>
        <p:spPr>
          <a:xfrm>
            <a:off x="4064485" y="2813606"/>
            <a:ext cx="739110" cy="84466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09898" y="1760979"/>
            <a:ext cx="3323920" cy="294991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Ins="365760" rtlCol="0" anchor="ctr"/>
          <a:lstStyle/>
          <a:p>
            <a:pPr algn="ctr"/>
            <a:r>
              <a:rPr lang="en-US" sz="4400" dirty="0"/>
              <a:t>Topic sentence</a:t>
            </a:r>
          </a:p>
        </p:txBody>
      </p:sp>
      <p:sp>
        <p:nvSpPr>
          <p:cNvPr id="6" name="Oval 5"/>
          <p:cNvSpPr/>
          <p:nvPr/>
        </p:nvSpPr>
        <p:spPr>
          <a:xfrm>
            <a:off x="7387628" y="2813606"/>
            <a:ext cx="740664" cy="84124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=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Constructing the Topic Sentence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68096" y="1314893"/>
            <a:ext cx="4982225" cy="21668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rIns="457200" rtlCol="0" anchor="ctr"/>
          <a:lstStyle/>
          <a:p>
            <a:pPr algn="ctr"/>
            <a:r>
              <a:rPr lang="en-US" sz="3200" dirty="0"/>
              <a:t>Social media’s effect on music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41681" y="1314893"/>
            <a:ext cx="4982221" cy="21668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rIns="457200" rtlCol="0" anchor="ctr"/>
          <a:lstStyle/>
          <a:p>
            <a:pPr algn="ctr"/>
            <a:r>
              <a:rPr lang="en-US" sz="3200" dirty="0"/>
              <a:t>Social media has helped unique, independent musicians</a:t>
            </a:r>
          </a:p>
        </p:txBody>
      </p:sp>
      <p:sp>
        <p:nvSpPr>
          <p:cNvPr id="14" name="Oval 13"/>
          <p:cNvSpPr/>
          <p:nvPr/>
        </p:nvSpPr>
        <p:spPr>
          <a:xfrm>
            <a:off x="5726444" y="1975978"/>
            <a:ext cx="739110" cy="84466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21F313-9FEA-5659-C95B-C2AE99DE5D0F}"/>
              </a:ext>
            </a:extLst>
          </p:cNvPr>
          <p:cNvGrpSpPr/>
          <p:nvPr/>
        </p:nvGrpSpPr>
        <p:grpSpPr>
          <a:xfrm>
            <a:off x="526100" y="3552964"/>
            <a:ext cx="10597802" cy="2167128"/>
            <a:chOff x="479801" y="3658712"/>
            <a:chExt cx="10597802" cy="2167128"/>
          </a:xfrm>
        </p:grpSpPr>
        <p:sp>
          <p:nvSpPr>
            <p:cNvPr id="10" name="Rectangle 9"/>
            <p:cNvSpPr/>
            <p:nvPr/>
          </p:nvSpPr>
          <p:spPr>
            <a:xfrm>
              <a:off x="1021797" y="3658712"/>
              <a:ext cx="10055806" cy="2167128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Ins="457200" rtlCol="0" anchor="ctr"/>
            <a:lstStyle/>
            <a:p>
              <a:pPr algn="ctr"/>
              <a:r>
                <a:rPr lang="en-US" sz="3600" dirty="0"/>
                <a:t>Social media has been a key factor in the success of independent musicians with unique sounds.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479801" y="4321652"/>
              <a:ext cx="740664" cy="841248"/>
            </a:xfrm>
            <a:prstGeom prst="ellipse">
              <a:avLst/>
            </a:prstGeom>
            <a:solidFill>
              <a:srgbClr val="38654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/>
                <a:t>=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12528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7165</TotalTime>
  <Words>128</Words>
  <Application>Microsoft Office PowerPoint</Application>
  <PresentationFormat>Widescreen</PresentationFormat>
  <Paragraphs>41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114</cp:revision>
  <dcterms:created xsi:type="dcterms:W3CDTF">2014-11-06T15:36:04Z</dcterms:created>
  <dcterms:modified xsi:type="dcterms:W3CDTF">2022-06-22T19:03:43Z</dcterms:modified>
</cp:coreProperties>
</file>