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93" r:id="rId2"/>
    <p:sldId id="351" r:id="rId3"/>
    <p:sldId id="361" r:id="rId4"/>
    <p:sldId id="326" r:id="rId5"/>
    <p:sldId id="369" r:id="rId6"/>
    <p:sldId id="370" r:id="rId7"/>
    <p:sldId id="371" r:id="rId8"/>
    <p:sldId id="372" r:id="rId9"/>
    <p:sldId id="373" r:id="rId10"/>
    <p:sldId id="34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293"/>
          </p14:sldIdLst>
        </p14:section>
        <p14:section name="Basic Template" id="{7905D23A-0D7F-465E-9A2A-8136E59C1D3A}">
          <p14:sldIdLst>
            <p14:sldId id="351"/>
          </p14:sldIdLst>
        </p14:section>
        <p14:section name="Bullet Lists" id="{75E99226-54C6-4B40-9F9B-803C5E10A6BA}">
          <p14:sldIdLst>
            <p14:sldId id="361"/>
            <p14:sldId id="326"/>
            <p14:sldId id="369"/>
            <p14:sldId id="370"/>
            <p14:sldId id="371"/>
            <p14:sldId id="372"/>
            <p14:sldId id="373"/>
          </p14:sldIdLst>
        </p14:section>
        <p14:section name="Boxes" id="{BC8DCA9B-1D1A-45EE-A36C-A4F5E0816D56}">
          <p14:sldIdLst/>
        </p14:section>
        <p14:section name="Extended Examples" id="{F578CCFA-269D-485F-9ADF-C586276AD30E}">
          <p14:sldIdLst/>
        </p14:section>
        <p14:section name="Relationships" id="{E41BCD9A-AE81-4FD5-9202-F453DADCAF33}">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6546"/>
    <a:srgbClr val="627981"/>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69" autoAdjust="0"/>
    <p:restoredTop sz="94660"/>
  </p:normalViewPr>
  <p:slideViewPr>
    <p:cSldViewPr snapToGrid="0">
      <p:cViewPr varScale="1">
        <p:scale>
          <a:sx n="106" d="100"/>
          <a:sy n="106" d="100"/>
        </p:scale>
        <p:origin x="120"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2.bin"/><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3.bin"/><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4.bin"/><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5.bin"/><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Preparing to Write a Longer Text</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a:t>This lesson will give you an overview of the academic writing process and teach you how to use a writing schedule to keep your writing on track.</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Steps of the Writing Process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386546"/>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Pre-writing</a:t>
              </a:r>
            </a:p>
          </p:txBody>
        </p:sp>
      </p:grpSp>
      <p:grpSp>
        <p:nvGrpSpPr>
          <p:cNvPr id="20" name="Group 19"/>
          <p:cNvGrpSpPr/>
          <p:nvPr/>
        </p:nvGrpSpPr>
        <p:grpSpPr>
          <a:xfrm>
            <a:off x="2066922" y="2472264"/>
            <a:ext cx="8058154" cy="806935"/>
            <a:chOff x="542923" y="1736761"/>
            <a:chExt cx="8058154" cy="806935"/>
          </a:xfrm>
          <a:solidFill>
            <a:srgbClr val="386546"/>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Drafting</a:t>
              </a:r>
            </a:p>
          </p:txBody>
        </p:sp>
      </p:grpSp>
      <p:grpSp>
        <p:nvGrpSpPr>
          <p:cNvPr id="23" name="Group 22"/>
          <p:cNvGrpSpPr/>
          <p:nvPr/>
        </p:nvGrpSpPr>
        <p:grpSpPr>
          <a:xfrm>
            <a:off x="2066922" y="3361170"/>
            <a:ext cx="8058154" cy="806935"/>
            <a:chOff x="542923" y="1736761"/>
            <a:chExt cx="8058154" cy="806935"/>
          </a:xfrm>
          <a:solidFill>
            <a:srgbClr val="386546"/>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Revising</a:t>
              </a:r>
            </a:p>
          </p:txBody>
        </p:sp>
      </p:grpSp>
      <p:grpSp>
        <p:nvGrpSpPr>
          <p:cNvPr id="27" name="Group 26"/>
          <p:cNvGrpSpPr/>
          <p:nvPr/>
        </p:nvGrpSpPr>
        <p:grpSpPr>
          <a:xfrm>
            <a:off x="2066922" y="4250116"/>
            <a:ext cx="8058154" cy="806935"/>
            <a:chOff x="542923" y="1736761"/>
            <a:chExt cx="8058154" cy="806935"/>
          </a:xfrm>
          <a:solidFill>
            <a:srgbClr val="386546"/>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Editing</a:t>
              </a:r>
            </a:p>
          </p:txBody>
        </p:sp>
      </p:grpSp>
      <p:sp>
        <p:nvSpPr>
          <p:cNvPr id="18" name="Rectangle 17">
            <a:extLst>
              <a:ext uri="{FF2B5EF4-FFF2-40B4-BE49-F238E27FC236}">
                <a16:creationId xmlns:a16="http://schemas.microsoft.com/office/drawing/2014/main" id="{BE15764E-8407-FF18-18F1-548A18AF3466}"/>
              </a:ext>
            </a:extLst>
          </p:cNvPr>
          <p:cNvSpPr/>
          <p:nvPr/>
        </p:nvSpPr>
        <p:spPr>
          <a:xfrm>
            <a:off x="2066922" y="513906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FF58035-70C4-5F38-CE83-2F0CD1ECDFBD}"/>
              </a:ext>
            </a:extLst>
          </p:cNvPr>
          <p:cNvSpPr txBox="1"/>
          <p:nvPr/>
        </p:nvSpPr>
        <p:spPr>
          <a:xfrm>
            <a:off x="2192213" y="5342474"/>
            <a:ext cx="7807571" cy="400110"/>
          </a:xfrm>
          <a:prstGeom prst="rect">
            <a:avLst/>
          </a:prstGeom>
          <a:solidFill>
            <a:srgbClr val="386546"/>
          </a:solidFill>
        </p:spPr>
        <p:txBody>
          <a:bodyPr wrap="square" rtlCol="0">
            <a:spAutoFit/>
          </a:bodyPr>
          <a:lstStyle/>
          <a:p>
            <a:r>
              <a:rPr lang="en-US" sz="2000" dirty="0">
                <a:solidFill>
                  <a:schemeClr val="bg1"/>
                </a:solidFill>
              </a:rPr>
              <a:t>Submitting</a:t>
            </a:r>
          </a:p>
        </p:txBody>
      </p:sp>
    </p:spTree>
    <p:extLst>
      <p:ext uri="{BB962C8B-B14F-4D97-AF65-F5344CB8AC3E}">
        <p14:creationId xmlns:p14="http://schemas.microsoft.com/office/powerpoint/2010/main" val="304219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Pre-writing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3" y="1662550"/>
            <a:ext cx="8456858" cy="1563377"/>
          </a:xfrm>
          <a:prstGeom prst="rect">
            <a:avLst/>
          </a:prstGeom>
          <a:solidFill>
            <a:srgbClr val="386546"/>
          </a:solidFill>
        </p:spPr>
        <p:txBody>
          <a:bodyPr wrap="square" rtlCol="0" anchor="ctr">
            <a:spAutoFit/>
          </a:bodyPr>
          <a:lstStyle/>
          <a:p>
            <a:pPr>
              <a:lnSpc>
                <a:spcPct val="150000"/>
              </a:lnSpc>
            </a:pPr>
            <a:r>
              <a:rPr lang="en-US" sz="2200" dirty="0">
                <a:solidFill>
                  <a:schemeClr val="bg1"/>
                </a:solidFill>
              </a:rPr>
              <a:t>The first stage of the writing process is </a:t>
            </a:r>
            <a:r>
              <a:rPr lang="en-US" sz="2200" b="1" dirty="0">
                <a:solidFill>
                  <a:schemeClr val="bg1"/>
                </a:solidFill>
              </a:rPr>
              <a:t>pre-writing</a:t>
            </a:r>
            <a:r>
              <a:rPr lang="en-US" sz="2200" dirty="0">
                <a:solidFill>
                  <a:schemeClr val="bg1"/>
                </a:solidFill>
              </a:rPr>
              <a:t>. Pre-writing is the time for you to generate ideas and plan the purpose and organization of your work. </a:t>
            </a:r>
          </a:p>
        </p:txBody>
      </p:sp>
      <p:sp>
        <p:nvSpPr>
          <p:cNvPr id="10" name="TextBox 9">
            <a:extLst>
              <a:ext uri="{FF2B5EF4-FFF2-40B4-BE49-F238E27FC236}">
                <a16:creationId xmlns:a16="http://schemas.microsoft.com/office/drawing/2014/main" id="{6000ADA1-0DB5-8553-72AD-D37CDA264B32}"/>
              </a:ext>
            </a:extLst>
          </p:cNvPr>
          <p:cNvSpPr txBox="1"/>
          <p:nvPr/>
        </p:nvSpPr>
        <p:spPr>
          <a:xfrm>
            <a:off x="1683023" y="3292782"/>
            <a:ext cx="8456858" cy="2071208"/>
          </a:xfrm>
          <a:prstGeom prst="rect">
            <a:avLst/>
          </a:prstGeom>
          <a:solidFill>
            <a:srgbClr val="386546"/>
          </a:solidFill>
        </p:spPr>
        <p:txBody>
          <a:bodyPr wrap="square" rtlCol="0" anchor="ctr">
            <a:spAutoFit/>
          </a:bodyPr>
          <a:lstStyle/>
          <a:p>
            <a:pPr marL="457200" indent="-457200">
              <a:lnSpc>
                <a:spcPct val="150000"/>
              </a:lnSpc>
              <a:buFont typeface="Arial" panose="020B0604020202020204" pitchFamily="34" charset="0"/>
              <a:buChar char="•"/>
            </a:pPr>
            <a:r>
              <a:rPr lang="en-US" sz="2200" dirty="0">
                <a:solidFill>
                  <a:schemeClr val="bg1"/>
                </a:solidFill>
              </a:rPr>
              <a:t>Determine the </a:t>
            </a:r>
            <a:r>
              <a:rPr lang="en-US" sz="2200" b="1" dirty="0">
                <a:solidFill>
                  <a:schemeClr val="bg1"/>
                </a:solidFill>
              </a:rPr>
              <a:t>genre</a:t>
            </a:r>
            <a:r>
              <a:rPr lang="en-US" sz="2200" dirty="0">
                <a:solidFill>
                  <a:schemeClr val="bg1"/>
                </a:solidFill>
              </a:rPr>
              <a:t> and purpose.</a:t>
            </a:r>
          </a:p>
          <a:p>
            <a:pPr marL="457200" indent="-457200">
              <a:lnSpc>
                <a:spcPct val="150000"/>
              </a:lnSpc>
              <a:buFont typeface="Arial" panose="020B0604020202020204" pitchFamily="34" charset="0"/>
              <a:buChar char="•"/>
            </a:pPr>
            <a:r>
              <a:rPr lang="en-US" sz="2200" dirty="0">
                <a:solidFill>
                  <a:schemeClr val="bg1"/>
                </a:solidFill>
              </a:rPr>
              <a:t>Choose a topic and narrow the </a:t>
            </a:r>
            <a:r>
              <a:rPr lang="en-US" sz="2200" b="1" dirty="0">
                <a:solidFill>
                  <a:schemeClr val="bg1"/>
                </a:solidFill>
              </a:rPr>
              <a:t>scope</a:t>
            </a:r>
            <a:r>
              <a:rPr lang="en-US" sz="2200" dirty="0">
                <a:solidFill>
                  <a:schemeClr val="bg1"/>
                </a:solidFill>
              </a:rPr>
              <a:t> of the paper. </a:t>
            </a:r>
          </a:p>
          <a:p>
            <a:pPr marL="457200" indent="-457200">
              <a:lnSpc>
                <a:spcPct val="150000"/>
              </a:lnSpc>
              <a:buFont typeface="Arial" panose="020B0604020202020204" pitchFamily="34" charset="0"/>
              <a:buChar char="•"/>
            </a:pPr>
            <a:r>
              <a:rPr lang="en-US" sz="2200" dirty="0">
                <a:solidFill>
                  <a:schemeClr val="bg1"/>
                </a:solidFill>
              </a:rPr>
              <a:t>Write a </a:t>
            </a:r>
            <a:r>
              <a:rPr lang="en-US" sz="2200" b="1" dirty="0">
                <a:solidFill>
                  <a:schemeClr val="bg1"/>
                </a:solidFill>
              </a:rPr>
              <a:t>thesis statement </a:t>
            </a:r>
            <a:r>
              <a:rPr lang="en-US" sz="2200" dirty="0">
                <a:solidFill>
                  <a:schemeClr val="bg1"/>
                </a:solidFill>
              </a:rPr>
              <a:t>or </a:t>
            </a:r>
            <a:r>
              <a:rPr lang="en-US" sz="2200" b="1" dirty="0">
                <a:solidFill>
                  <a:schemeClr val="bg1"/>
                </a:solidFill>
              </a:rPr>
              <a:t>purpose statement</a:t>
            </a:r>
            <a:r>
              <a:rPr lang="en-US" sz="2200" dirty="0">
                <a:solidFill>
                  <a:schemeClr val="bg1"/>
                </a:solidFill>
              </a:rPr>
              <a:t>.</a:t>
            </a:r>
          </a:p>
          <a:p>
            <a:pPr marL="457200" indent="-457200">
              <a:lnSpc>
                <a:spcPct val="150000"/>
              </a:lnSpc>
              <a:buFont typeface="Arial" panose="020B0604020202020204" pitchFamily="34" charset="0"/>
              <a:buChar char="•"/>
            </a:pPr>
            <a:r>
              <a:rPr lang="en-US" sz="2200" dirty="0">
                <a:solidFill>
                  <a:schemeClr val="bg1"/>
                </a:solidFill>
              </a:rPr>
              <a:t>Organize and outline the paper.</a:t>
            </a:r>
          </a:p>
        </p:txBody>
      </p:sp>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Drafting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3" y="1662550"/>
            <a:ext cx="8456858" cy="1563377"/>
          </a:xfrm>
          <a:prstGeom prst="rect">
            <a:avLst/>
          </a:prstGeom>
          <a:solidFill>
            <a:srgbClr val="386546"/>
          </a:solidFill>
        </p:spPr>
        <p:txBody>
          <a:bodyPr wrap="square" rtlCol="0" anchor="ctr">
            <a:spAutoFit/>
          </a:bodyPr>
          <a:lstStyle/>
          <a:p>
            <a:pPr>
              <a:lnSpc>
                <a:spcPct val="150000"/>
              </a:lnSpc>
            </a:pPr>
            <a:r>
              <a:rPr lang="en-US" sz="2200" b="1" dirty="0">
                <a:solidFill>
                  <a:schemeClr val="bg1"/>
                </a:solidFill>
              </a:rPr>
              <a:t>Drafting</a:t>
            </a:r>
            <a:r>
              <a:rPr lang="en-US" sz="2200" dirty="0">
                <a:solidFill>
                  <a:schemeClr val="bg1"/>
                </a:solidFill>
              </a:rPr>
              <a:t> is the second stage in the writing process. This step involves organizing your ideas into strong paragraphs and getting your words down on paper. The drafting stage includes the following steps:</a:t>
            </a:r>
          </a:p>
        </p:txBody>
      </p:sp>
      <p:sp>
        <p:nvSpPr>
          <p:cNvPr id="10" name="TextBox 9">
            <a:extLst>
              <a:ext uri="{FF2B5EF4-FFF2-40B4-BE49-F238E27FC236}">
                <a16:creationId xmlns:a16="http://schemas.microsoft.com/office/drawing/2014/main" id="{6000ADA1-0DB5-8553-72AD-D37CDA264B32}"/>
              </a:ext>
            </a:extLst>
          </p:cNvPr>
          <p:cNvSpPr txBox="1"/>
          <p:nvPr/>
        </p:nvSpPr>
        <p:spPr>
          <a:xfrm>
            <a:off x="1683023" y="3546697"/>
            <a:ext cx="8456858" cy="1563377"/>
          </a:xfrm>
          <a:prstGeom prst="rect">
            <a:avLst/>
          </a:prstGeom>
          <a:solidFill>
            <a:srgbClr val="386546"/>
          </a:solidFill>
        </p:spPr>
        <p:txBody>
          <a:bodyPr wrap="square" rtlCol="0" anchor="ctr">
            <a:spAutoFit/>
          </a:bodyPr>
          <a:lstStyle/>
          <a:p>
            <a:pPr marL="457200" indent="-457200">
              <a:lnSpc>
                <a:spcPct val="150000"/>
              </a:lnSpc>
              <a:buFont typeface="Arial" panose="020B0604020202020204" pitchFamily="34" charset="0"/>
              <a:buChar char="•"/>
            </a:pPr>
            <a:r>
              <a:rPr lang="en-US" sz="2200" dirty="0">
                <a:solidFill>
                  <a:schemeClr val="bg1"/>
                </a:solidFill>
              </a:rPr>
              <a:t>Write a first draft.</a:t>
            </a:r>
          </a:p>
          <a:p>
            <a:pPr marL="457200" indent="-457200">
              <a:lnSpc>
                <a:spcPct val="150000"/>
              </a:lnSpc>
              <a:buFont typeface="Arial" panose="020B0604020202020204" pitchFamily="34" charset="0"/>
              <a:buChar char="•"/>
            </a:pPr>
            <a:r>
              <a:rPr lang="en-US" sz="2200" dirty="0">
                <a:solidFill>
                  <a:schemeClr val="bg1"/>
                </a:solidFill>
              </a:rPr>
              <a:t>Use strong paragraph organization.</a:t>
            </a:r>
          </a:p>
          <a:p>
            <a:pPr marL="457200" indent="-457200">
              <a:lnSpc>
                <a:spcPct val="150000"/>
              </a:lnSpc>
              <a:buFont typeface="Arial" panose="020B0604020202020204" pitchFamily="34" charset="0"/>
              <a:buChar char="•"/>
            </a:pPr>
            <a:r>
              <a:rPr lang="en-US" sz="2200" dirty="0">
                <a:solidFill>
                  <a:schemeClr val="bg1"/>
                </a:solidFill>
              </a:rPr>
              <a:t>Write an introduction and a conclusion. </a:t>
            </a:r>
          </a:p>
        </p:txBody>
      </p:sp>
    </p:spTree>
    <p:extLst>
      <p:ext uri="{BB962C8B-B14F-4D97-AF65-F5344CB8AC3E}">
        <p14:creationId xmlns:p14="http://schemas.microsoft.com/office/powerpoint/2010/main" val="2690759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Revising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3" y="1662550"/>
            <a:ext cx="8456858" cy="1563377"/>
          </a:xfrm>
          <a:prstGeom prst="rect">
            <a:avLst/>
          </a:prstGeom>
          <a:solidFill>
            <a:srgbClr val="386546"/>
          </a:solidFill>
        </p:spPr>
        <p:txBody>
          <a:bodyPr wrap="square" rtlCol="0" anchor="ctr">
            <a:spAutoFit/>
          </a:bodyPr>
          <a:lstStyle/>
          <a:p>
            <a:pPr>
              <a:lnSpc>
                <a:spcPct val="150000"/>
              </a:lnSpc>
            </a:pPr>
            <a:r>
              <a:rPr lang="en-US" sz="2200" b="1" dirty="0">
                <a:solidFill>
                  <a:schemeClr val="bg1"/>
                </a:solidFill>
              </a:rPr>
              <a:t>Revision</a:t>
            </a:r>
            <a:r>
              <a:rPr lang="en-US" sz="2200" dirty="0">
                <a:solidFill>
                  <a:schemeClr val="bg1"/>
                </a:solidFill>
              </a:rPr>
              <a:t> is the third stage of the writing process. During revision, you will make improvements to the organization and content of the paper, moving back and forth between drafting and revising multiple times.</a:t>
            </a:r>
          </a:p>
        </p:txBody>
      </p:sp>
      <p:sp>
        <p:nvSpPr>
          <p:cNvPr id="11" name="TextBox 10">
            <a:extLst>
              <a:ext uri="{FF2B5EF4-FFF2-40B4-BE49-F238E27FC236}">
                <a16:creationId xmlns:a16="http://schemas.microsoft.com/office/drawing/2014/main" id="{AF1D1B71-06E4-B956-4FE3-64C5284B98D5}"/>
              </a:ext>
            </a:extLst>
          </p:cNvPr>
          <p:cNvSpPr txBox="1"/>
          <p:nvPr/>
        </p:nvSpPr>
        <p:spPr>
          <a:xfrm>
            <a:off x="1683023" y="3696270"/>
            <a:ext cx="8456858" cy="1055545"/>
          </a:xfrm>
          <a:prstGeom prst="rect">
            <a:avLst/>
          </a:prstGeom>
          <a:solidFill>
            <a:srgbClr val="386546"/>
          </a:solidFill>
        </p:spPr>
        <p:txBody>
          <a:bodyPr wrap="square" rtlCol="0" anchor="ctr">
            <a:spAutoFit/>
          </a:bodyPr>
          <a:lstStyle/>
          <a:p>
            <a:pPr>
              <a:lnSpc>
                <a:spcPct val="150000"/>
              </a:lnSpc>
            </a:pPr>
            <a:r>
              <a:rPr lang="en-US" sz="2200" dirty="0">
                <a:solidFill>
                  <a:schemeClr val="bg1"/>
                </a:solidFill>
              </a:rPr>
              <a:t>Once you are satisfied with your revised ideas, you can move to the next stage.</a:t>
            </a:r>
          </a:p>
        </p:txBody>
      </p:sp>
    </p:spTree>
    <p:extLst>
      <p:ext uri="{BB962C8B-B14F-4D97-AF65-F5344CB8AC3E}">
        <p14:creationId xmlns:p14="http://schemas.microsoft.com/office/powerpoint/2010/main" val="265970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Editing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63833" y="1654415"/>
            <a:ext cx="8456858" cy="2071208"/>
          </a:xfrm>
          <a:prstGeom prst="rect">
            <a:avLst/>
          </a:prstGeom>
          <a:solidFill>
            <a:srgbClr val="386546"/>
          </a:solidFill>
        </p:spPr>
        <p:txBody>
          <a:bodyPr wrap="square" rtlCol="0" anchor="ctr">
            <a:spAutoFit/>
          </a:bodyPr>
          <a:lstStyle/>
          <a:p>
            <a:pPr>
              <a:lnSpc>
                <a:spcPct val="150000"/>
              </a:lnSpc>
            </a:pPr>
            <a:r>
              <a:rPr lang="en-US" sz="2200" b="1" dirty="0">
                <a:solidFill>
                  <a:schemeClr val="bg1"/>
                </a:solidFill>
              </a:rPr>
              <a:t>Editing</a:t>
            </a:r>
            <a:r>
              <a:rPr lang="en-US" sz="2200" dirty="0">
                <a:solidFill>
                  <a:schemeClr val="bg1"/>
                </a:solidFill>
              </a:rPr>
              <a:t>, the fourth stage of the writing process, involves proofreading for errors in style, grammar, and spelling. While revision is the time to improve your ideas, editing is the time to improve your words and sentences.</a:t>
            </a:r>
          </a:p>
        </p:txBody>
      </p:sp>
    </p:spTree>
    <p:extLst>
      <p:ext uri="{BB962C8B-B14F-4D97-AF65-F5344CB8AC3E}">
        <p14:creationId xmlns:p14="http://schemas.microsoft.com/office/powerpoint/2010/main" val="2907676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Submitting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13775"/>
            <a:ext cx="9273061" cy="4401205"/>
          </a:xfrm>
          <a:prstGeom prst="rect">
            <a:avLst/>
          </a:prstGeom>
          <a:solidFill>
            <a:srgbClr val="386546"/>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63833" y="2162247"/>
            <a:ext cx="8456858" cy="1055545"/>
          </a:xfrm>
          <a:prstGeom prst="rect">
            <a:avLst/>
          </a:prstGeom>
          <a:solidFill>
            <a:srgbClr val="386546"/>
          </a:solidFill>
        </p:spPr>
        <p:txBody>
          <a:bodyPr wrap="square" rtlCol="0" anchor="ctr">
            <a:spAutoFit/>
          </a:bodyPr>
          <a:lstStyle/>
          <a:p>
            <a:pPr>
              <a:lnSpc>
                <a:spcPct val="150000"/>
              </a:lnSpc>
            </a:pPr>
            <a:r>
              <a:rPr lang="en-US" sz="2200" dirty="0">
                <a:solidFill>
                  <a:schemeClr val="bg1"/>
                </a:solidFill>
              </a:rPr>
              <a:t>The last step in the writing process is submitting your work. </a:t>
            </a:r>
            <a:r>
              <a:rPr lang="en-US" sz="2200" b="1" dirty="0">
                <a:solidFill>
                  <a:schemeClr val="bg1"/>
                </a:solidFill>
              </a:rPr>
              <a:t>Submitting</a:t>
            </a:r>
            <a:r>
              <a:rPr lang="en-US" sz="2200" dirty="0">
                <a:solidFill>
                  <a:schemeClr val="bg1"/>
                </a:solidFill>
              </a:rPr>
              <a:t> involves adjusting the layout, design, and format of the paper. </a:t>
            </a:r>
          </a:p>
        </p:txBody>
      </p:sp>
      <p:sp>
        <p:nvSpPr>
          <p:cNvPr id="10" name="TextBox 9">
            <a:extLst>
              <a:ext uri="{FF2B5EF4-FFF2-40B4-BE49-F238E27FC236}">
                <a16:creationId xmlns:a16="http://schemas.microsoft.com/office/drawing/2014/main" id="{536E88F8-2E19-4380-C447-5F93AD719CA3}"/>
              </a:ext>
            </a:extLst>
          </p:cNvPr>
          <p:cNvSpPr txBox="1"/>
          <p:nvPr/>
        </p:nvSpPr>
        <p:spPr>
          <a:xfrm>
            <a:off x="1663833" y="3256924"/>
            <a:ext cx="8456858" cy="1563377"/>
          </a:xfrm>
          <a:prstGeom prst="rect">
            <a:avLst/>
          </a:prstGeom>
          <a:solidFill>
            <a:srgbClr val="386546"/>
          </a:solidFill>
        </p:spPr>
        <p:txBody>
          <a:bodyPr wrap="square" rtlCol="0" anchor="ctr">
            <a:spAutoFit/>
          </a:bodyPr>
          <a:lstStyle/>
          <a:p>
            <a:pPr>
              <a:lnSpc>
                <a:spcPct val="150000"/>
              </a:lnSpc>
            </a:pPr>
            <a:r>
              <a:rPr lang="en-US" sz="2200" dirty="0">
                <a:solidFill>
                  <a:schemeClr val="bg1"/>
                </a:solidFill>
              </a:rPr>
              <a:t>For a school assignment, your instructor may require a specific set of guidelines. Outside of school, you have more control over how and where your work is submitted. </a:t>
            </a:r>
          </a:p>
        </p:txBody>
      </p:sp>
    </p:spTree>
    <p:extLst>
      <p:ext uri="{BB962C8B-B14F-4D97-AF65-F5344CB8AC3E}">
        <p14:creationId xmlns:p14="http://schemas.microsoft.com/office/powerpoint/2010/main" val="3032042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Writing Schedules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386546"/>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805442"/>
              <a:ext cx="7807571" cy="707886"/>
            </a:xfrm>
            <a:prstGeom prst="rect">
              <a:avLst/>
            </a:prstGeom>
            <a:grpFill/>
          </p:spPr>
          <p:txBody>
            <a:bodyPr wrap="square" rtlCol="0">
              <a:spAutoFit/>
            </a:bodyPr>
            <a:lstStyle/>
            <a:p>
              <a:r>
                <a:rPr lang="en-US" sz="2000" dirty="0">
                  <a:solidFill>
                    <a:schemeClr val="bg1"/>
                  </a:solidFill>
                </a:rPr>
                <a:t>A </a:t>
              </a:r>
              <a:r>
                <a:rPr lang="en-US" sz="2000" b="1" dirty="0">
                  <a:solidFill>
                    <a:schemeClr val="bg1"/>
                  </a:solidFill>
                </a:rPr>
                <a:t>writing schedule </a:t>
              </a:r>
              <a:r>
                <a:rPr lang="en-US" sz="2000" dirty="0">
                  <a:solidFill>
                    <a:schemeClr val="bg1"/>
                  </a:solidFill>
                </a:rPr>
                <a:t>is designed to keep you on track when writing a research paper or long essay. To create a writing schedule:</a:t>
              </a:r>
            </a:p>
          </p:txBody>
        </p:sp>
      </p:grpSp>
      <p:grpSp>
        <p:nvGrpSpPr>
          <p:cNvPr id="20" name="Group 19"/>
          <p:cNvGrpSpPr/>
          <p:nvPr/>
        </p:nvGrpSpPr>
        <p:grpSpPr>
          <a:xfrm>
            <a:off x="2066922" y="2472264"/>
            <a:ext cx="8058154" cy="806935"/>
            <a:chOff x="542923" y="1736761"/>
            <a:chExt cx="8058154" cy="806935"/>
          </a:xfrm>
          <a:solidFill>
            <a:srgbClr val="386546"/>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42923" y="1803573"/>
              <a:ext cx="7807571" cy="707886"/>
            </a:xfrm>
            <a:prstGeom prst="rect">
              <a:avLst/>
            </a:prstGeom>
            <a:grpFill/>
          </p:spPr>
          <p:txBody>
            <a:bodyPr wrap="square" rtlCol="0">
              <a:spAutoFit/>
            </a:bodyPr>
            <a:lstStyle/>
            <a:p>
              <a:r>
                <a:rPr lang="en-US" sz="2000" dirty="0">
                  <a:solidFill>
                    <a:schemeClr val="bg1"/>
                  </a:solidFill>
                </a:rPr>
                <a:t>	Use your planner. Mark the date your paper is due and any other 	important assignment deadlines or milestones.</a:t>
              </a:r>
            </a:p>
          </p:txBody>
        </p:sp>
      </p:grpSp>
      <p:grpSp>
        <p:nvGrpSpPr>
          <p:cNvPr id="23" name="Group 22"/>
          <p:cNvGrpSpPr/>
          <p:nvPr/>
        </p:nvGrpSpPr>
        <p:grpSpPr>
          <a:xfrm>
            <a:off x="2066922" y="3361170"/>
            <a:ext cx="8058154" cy="806935"/>
            <a:chOff x="542923" y="1736761"/>
            <a:chExt cx="8058154" cy="806935"/>
          </a:xfrm>
          <a:solidFill>
            <a:srgbClr val="386546"/>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42923" y="1798065"/>
              <a:ext cx="7807571" cy="707886"/>
            </a:xfrm>
            <a:prstGeom prst="rect">
              <a:avLst/>
            </a:prstGeom>
            <a:grpFill/>
          </p:spPr>
          <p:txBody>
            <a:bodyPr wrap="square" rtlCol="0">
              <a:spAutoFit/>
            </a:bodyPr>
            <a:lstStyle/>
            <a:p>
              <a:r>
                <a:rPr lang="en-US" sz="2000" dirty="0">
                  <a:solidFill>
                    <a:schemeClr val="bg1"/>
                  </a:solidFill>
                </a:rPr>
                <a:t>	Add dedicated time to your writing schedule. Set deadlines for pre-	writing, drafting, revising, editing, and submitting.</a:t>
              </a:r>
            </a:p>
          </p:txBody>
        </p:sp>
      </p:grpSp>
      <p:grpSp>
        <p:nvGrpSpPr>
          <p:cNvPr id="27" name="Group 26"/>
          <p:cNvGrpSpPr/>
          <p:nvPr/>
        </p:nvGrpSpPr>
        <p:grpSpPr>
          <a:xfrm>
            <a:off x="2066922" y="4250116"/>
            <a:ext cx="8058154" cy="1073659"/>
            <a:chOff x="542923" y="1736761"/>
            <a:chExt cx="8058154" cy="1073659"/>
          </a:xfrm>
          <a:solidFill>
            <a:srgbClr val="386546"/>
          </a:solidFill>
        </p:grpSpPr>
        <p:sp>
          <p:nvSpPr>
            <p:cNvPr id="28" name="Rectangle 27"/>
            <p:cNvSpPr/>
            <p:nvPr/>
          </p:nvSpPr>
          <p:spPr>
            <a:xfrm>
              <a:off x="542923" y="1736761"/>
              <a:ext cx="8058154" cy="107365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42923" y="1794757"/>
              <a:ext cx="7807571" cy="1015663"/>
            </a:xfrm>
            <a:prstGeom prst="rect">
              <a:avLst/>
            </a:prstGeom>
            <a:grpFill/>
          </p:spPr>
          <p:txBody>
            <a:bodyPr wrap="square" rtlCol="0">
              <a:spAutoFit/>
            </a:bodyPr>
            <a:lstStyle/>
            <a:p>
              <a:r>
                <a:rPr lang="en-US" sz="2000" dirty="0">
                  <a:solidFill>
                    <a:schemeClr val="bg1"/>
                  </a:solidFill>
                </a:rPr>
                <a:t>	Spread your writing times across multiple days. Taking breaks 	between sessions helps you generate new ideas and prevents 	writer’s block.</a:t>
              </a:r>
            </a:p>
          </p:txBody>
        </p:sp>
      </p:grpSp>
    </p:spTree>
    <p:extLst>
      <p:ext uri="{BB962C8B-B14F-4D97-AF65-F5344CB8AC3E}">
        <p14:creationId xmlns:p14="http://schemas.microsoft.com/office/powerpoint/2010/main" val="36837974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1216</TotalTime>
  <Words>437</Words>
  <Application>Microsoft Office PowerPoint</Application>
  <PresentationFormat>Widescreen</PresentationFormat>
  <Paragraphs>107</Paragraphs>
  <Slides>10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Quinn</cp:lastModifiedBy>
  <cp:revision>118</cp:revision>
  <dcterms:created xsi:type="dcterms:W3CDTF">2014-11-06T15:36:04Z</dcterms:created>
  <dcterms:modified xsi:type="dcterms:W3CDTF">2022-07-13T20:33:48Z</dcterms:modified>
</cp:coreProperties>
</file>