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6" r:id="rId3"/>
    <p:sldId id="351" r:id="rId4"/>
    <p:sldId id="280" r:id="rId5"/>
    <p:sldId id="281" r:id="rId6"/>
    <p:sldId id="282" r:id="rId7"/>
    <p:sldId id="283" r:id="rId8"/>
    <p:sldId id="291" r:id="rId9"/>
    <p:sldId id="284" r:id="rId10"/>
    <p:sldId id="293" r:id="rId11"/>
    <p:sldId id="287" r:id="rId12"/>
    <p:sldId id="288" r:id="rId13"/>
    <p:sldId id="289" r:id="rId14"/>
    <p:sldId id="290" r:id="rId15"/>
    <p:sldId id="294" r:id="rId16"/>
    <p:sldId id="278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7D4CB"/>
    <a:srgbClr val="386546"/>
    <a:srgbClr val="9CB6A6"/>
    <a:srgbClr val="C9ABAB"/>
    <a:srgbClr val="834D4D"/>
    <a:srgbClr val="6C8E7A"/>
    <a:srgbClr val="AB7D7D"/>
    <a:srgbClr val="9A5C5C"/>
    <a:srgbClr val="5B7077"/>
    <a:srgbClr val="92A5A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1872" autoAdjust="0"/>
    <p:restoredTop sz="94660"/>
  </p:normalViewPr>
  <p:slideViewPr>
    <p:cSldViewPr snapToGrid="0">
      <p:cViewPr varScale="1">
        <p:scale>
          <a:sx n="80" d="100"/>
          <a:sy n="80" d="100"/>
        </p:scale>
        <p:origin x="394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4D888DE-2073-1B41-8285-296FA837B8B4}" type="doc">
      <dgm:prSet loTypeId="urn:microsoft.com/office/officeart/2005/8/layout/equation2" loCatId="" qsTypeId="urn:microsoft.com/office/officeart/2005/8/quickstyle/simple4" qsCatId="simple" csTypeId="urn:microsoft.com/office/officeart/2005/8/colors/accent0_1" csCatId="mainScheme" phldr="1"/>
      <dgm:spPr/>
    </dgm:pt>
    <dgm:pt modelId="{699F7735-8A4D-8545-95FB-35C8B9A98F0C}">
      <dgm:prSet phldrT="[Text]" custT="1"/>
      <dgm:spPr>
        <a:solidFill>
          <a:srgbClr val="386546"/>
        </a:solidFill>
      </dgm:spPr>
      <dgm:t>
        <a:bodyPr/>
        <a:lstStyle/>
        <a:p>
          <a:r>
            <a:rPr lang="en-US" sz="3200" dirty="0">
              <a:solidFill>
                <a:schemeClr val="bg1"/>
              </a:solidFill>
            </a:rPr>
            <a:t>Narrowed topic</a:t>
          </a:r>
        </a:p>
      </dgm:t>
    </dgm:pt>
    <dgm:pt modelId="{2963B616-D292-9D44-A252-D64C943F3489}" type="parTrans" cxnId="{55FB50B2-3500-EA4F-8D35-E6CF1DE33E96}">
      <dgm:prSet/>
      <dgm:spPr/>
      <dgm:t>
        <a:bodyPr/>
        <a:lstStyle/>
        <a:p>
          <a:endParaRPr lang="en-US"/>
        </a:p>
      </dgm:t>
    </dgm:pt>
    <dgm:pt modelId="{7C6B929A-86AC-8245-8EB8-5A5481320EDA}" type="sibTrans" cxnId="{55FB50B2-3500-EA4F-8D35-E6CF1DE33E96}">
      <dgm:prSet/>
      <dgm:spPr>
        <a:solidFill>
          <a:srgbClr val="386546"/>
        </a:solidFill>
      </dgm:spPr>
      <dgm:t>
        <a:bodyPr/>
        <a:lstStyle/>
        <a:p>
          <a:endParaRPr lang="en-US"/>
        </a:p>
      </dgm:t>
    </dgm:pt>
    <dgm:pt modelId="{BA3A68B0-515E-DB49-A6B6-396E195937C4}">
      <dgm:prSet phldrT="[Text]" custT="1"/>
      <dgm:spPr>
        <a:solidFill>
          <a:srgbClr val="386546"/>
        </a:solidFill>
      </dgm:spPr>
      <dgm:t>
        <a:bodyPr/>
        <a:lstStyle/>
        <a:p>
          <a:r>
            <a:rPr lang="en-US" sz="3200" dirty="0">
              <a:solidFill>
                <a:schemeClr val="bg1"/>
              </a:solidFill>
            </a:rPr>
            <a:t>Controlling idea</a:t>
          </a:r>
        </a:p>
      </dgm:t>
    </dgm:pt>
    <dgm:pt modelId="{D255C374-FF66-3C43-9E39-E2B7D9626BDF}" type="parTrans" cxnId="{64E26785-07E8-764F-94DF-C25C1720C55A}">
      <dgm:prSet/>
      <dgm:spPr/>
      <dgm:t>
        <a:bodyPr/>
        <a:lstStyle/>
        <a:p>
          <a:endParaRPr lang="en-US"/>
        </a:p>
      </dgm:t>
    </dgm:pt>
    <dgm:pt modelId="{C4764044-5B25-0542-91BE-9660D0E387F4}" type="sibTrans" cxnId="{64E26785-07E8-764F-94DF-C25C1720C55A}">
      <dgm:prSet/>
      <dgm:spPr>
        <a:solidFill>
          <a:srgbClr val="386546"/>
        </a:solidFill>
      </dgm:spPr>
      <dgm:t>
        <a:bodyPr/>
        <a:lstStyle/>
        <a:p>
          <a:endParaRPr lang="en-US"/>
        </a:p>
      </dgm:t>
    </dgm:pt>
    <dgm:pt modelId="{7A157753-AA99-D641-AAE0-8AF80E634360}">
      <dgm:prSet phldrT="[Text]" custT="1"/>
      <dgm:spPr>
        <a:solidFill>
          <a:srgbClr val="386546"/>
        </a:solidFill>
      </dgm:spPr>
      <dgm:t>
        <a:bodyPr/>
        <a:lstStyle/>
        <a:p>
          <a:r>
            <a:rPr lang="en-US" sz="3200" dirty="0">
              <a:solidFill>
                <a:schemeClr val="bg1"/>
              </a:solidFill>
            </a:rPr>
            <a:t>Thesis statement </a:t>
          </a:r>
        </a:p>
      </dgm:t>
    </dgm:pt>
    <dgm:pt modelId="{E03F1882-A723-DC4B-B884-344D735A5AA1}" type="parTrans" cxnId="{6E141E84-BD1D-CE4B-BE71-FFE87AE74274}">
      <dgm:prSet/>
      <dgm:spPr/>
      <dgm:t>
        <a:bodyPr/>
        <a:lstStyle/>
        <a:p>
          <a:endParaRPr lang="en-US"/>
        </a:p>
      </dgm:t>
    </dgm:pt>
    <dgm:pt modelId="{896065E6-8A55-1648-AD87-0D5F61B7E2F6}" type="sibTrans" cxnId="{6E141E84-BD1D-CE4B-BE71-FFE87AE74274}">
      <dgm:prSet/>
      <dgm:spPr/>
      <dgm:t>
        <a:bodyPr/>
        <a:lstStyle/>
        <a:p>
          <a:endParaRPr lang="en-US"/>
        </a:p>
      </dgm:t>
    </dgm:pt>
    <dgm:pt modelId="{8295E97C-5A7F-B54E-B1E9-AD56E48D4C6D}" type="pres">
      <dgm:prSet presAssocID="{44D888DE-2073-1B41-8285-296FA837B8B4}" presName="Name0" presStyleCnt="0">
        <dgm:presLayoutVars>
          <dgm:dir/>
          <dgm:resizeHandles val="exact"/>
        </dgm:presLayoutVars>
      </dgm:prSet>
      <dgm:spPr/>
    </dgm:pt>
    <dgm:pt modelId="{CC7B292C-923F-6F48-8ECF-B4B9CDF18284}" type="pres">
      <dgm:prSet presAssocID="{44D888DE-2073-1B41-8285-296FA837B8B4}" presName="vNodes" presStyleCnt="0"/>
      <dgm:spPr/>
    </dgm:pt>
    <dgm:pt modelId="{1F006F8D-8AE0-CB40-A9A2-5B6717A2C242}" type="pres">
      <dgm:prSet presAssocID="{699F7735-8A4D-8545-95FB-35C8B9A98F0C}" presName="node" presStyleLbl="node1" presStyleIdx="0" presStyleCnt="3" custScaleX="183097">
        <dgm:presLayoutVars>
          <dgm:bulletEnabled val="1"/>
        </dgm:presLayoutVars>
      </dgm:prSet>
      <dgm:spPr>
        <a:prstGeom prst="rect">
          <a:avLst/>
        </a:prstGeom>
      </dgm:spPr>
    </dgm:pt>
    <dgm:pt modelId="{F1952A47-1ED1-A048-92BD-8A2C4969B8FF}" type="pres">
      <dgm:prSet presAssocID="{7C6B929A-86AC-8245-8EB8-5A5481320EDA}" presName="spacerT" presStyleCnt="0"/>
      <dgm:spPr/>
    </dgm:pt>
    <dgm:pt modelId="{35042A13-D48C-7F4C-92A4-09F3517880B3}" type="pres">
      <dgm:prSet presAssocID="{7C6B929A-86AC-8245-8EB8-5A5481320EDA}" presName="sibTrans" presStyleLbl="sibTrans2D1" presStyleIdx="0" presStyleCnt="2"/>
      <dgm:spPr/>
    </dgm:pt>
    <dgm:pt modelId="{D4C4470A-5D81-F542-8606-BB1F751FC3D9}" type="pres">
      <dgm:prSet presAssocID="{7C6B929A-86AC-8245-8EB8-5A5481320EDA}" presName="spacerB" presStyleCnt="0"/>
      <dgm:spPr/>
    </dgm:pt>
    <dgm:pt modelId="{74ECE4A9-1FBD-4E40-A4F7-7867770C7EA9}" type="pres">
      <dgm:prSet presAssocID="{BA3A68B0-515E-DB49-A6B6-396E195937C4}" presName="node" presStyleLbl="node1" presStyleIdx="1" presStyleCnt="3" custScaleX="180957">
        <dgm:presLayoutVars>
          <dgm:bulletEnabled val="1"/>
        </dgm:presLayoutVars>
      </dgm:prSet>
      <dgm:spPr>
        <a:prstGeom prst="rect">
          <a:avLst/>
        </a:prstGeom>
      </dgm:spPr>
    </dgm:pt>
    <dgm:pt modelId="{EFE0BCEA-C8DF-644B-BFEE-BBFE22CAD0F0}" type="pres">
      <dgm:prSet presAssocID="{44D888DE-2073-1B41-8285-296FA837B8B4}" presName="sibTransLast" presStyleLbl="sibTrans2D1" presStyleIdx="1" presStyleCnt="2"/>
      <dgm:spPr/>
    </dgm:pt>
    <dgm:pt modelId="{A282D7CB-9225-B140-AAAA-12A16912199D}" type="pres">
      <dgm:prSet presAssocID="{44D888DE-2073-1B41-8285-296FA837B8B4}" presName="connectorText" presStyleLbl="sibTrans2D1" presStyleIdx="1" presStyleCnt="2"/>
      <dgm:spPr/>
    </dgm:pt>
    <dgm:pt modelId="{B0A14FF5-FB57-A84C-928F-909FBA48617F}" type="pres">
      <dgm:prSet presAssocID="{44D888DE-2073-1B41-8285-296FA837B8B4}" presName="lastNode" presStyleLbl="node1" presStyleIdx="2" presStyleCnt="3" custScaleX="91036" custScaleY="58775">
        <dgm:presLayoutVars>
          <dgm:bulletEnabled val="1"/>
        </dgm:presLayoutVars>
      </dgm:prSet>
      <dgm:spPr>
        <a:prstGeom prst="rect">
          <a:avLst/>
        </a:prstGeom>
      </dgm:spPr>
    </dgm:pt>
  </dgm:ptLst>
  <dgm:cxnLst>
    <dgm:cxn modelId="{7BEAB230-3343-B24E-874B-283C2AAAD34E}" type="presOf" srcId="{7A157753-AA99-D641-AAE0-8AF80E634360}" destId="{B0A14FF5-FB57-A84C-928F-909FBA48617F}" srcOrd="0" destOrd="0" presId="urn:microsoft.com/office/officeart/2005/8/layout/equation2"/>
    <dgm:cxn modelId="{339CFC3C-EFF8-F241-80F6-9451292584BB}" type="presOf" srcId="{BA3A68B0-515E-DB49-A6B6-396E195937C4}" destId="{74ECE4A9-1FBD-4E40-A4F7-7867770C7EA9}" srcOrd="0" destOrd="0" presId="urn:microsoft.com/office/officeart/2005/8/layout/equation2"/>
    <dgm:cxn modelId="{77AD686F-FF04-F942-9215-A832001BF724}" type="presOf" srcId="{C4764044-5B25-0542-91BE-9660D0E387F4}" destId="{EFE0BCEA-C8DF-644B-BFEE-BBFE22CAD0F0}" srcOrd="0" destOrd="0" presId="urn:microsoft.com/office/officeart/2005/8/layout/equation2"/>
    <dgm:cxn modelId="{6E141E84-BD1D-CE4B-BE71-FFE87AE74274}" srcId="{44D888DE-2073-1B41-8285-296FA837B8B4}" destId="{7A157753-AA99-D641-AAE0-8AF80E634360}" srcOrd="2" destOrd="0" parTransId="{E03F1882-A723-DC4B-B884-344D735A5AA1}" sibTransId="{896065E6-8A55-1648-AD87-0D5F61B7E2F6}"/>
    <dgm:cxn modelId="{64E26785-07E8-764F-94DF-C25C1720C55A}" srcId="{44D888DE-2073-1B41-8285-296FA837B8B4}" destId="{BA3A68B0-515E-DB49-A6B6-396E195937C4}" srcOrd="1" destOrd="0" parTransId="{D255C374-FF66-3C43-9E39-E2B7D9626BDF}" sibTransId="{C4764044-5B25-0542-91BE-9660D0E387F4}"/>
    <dgm:cxn modelId="{4476EA98-8194-AA4A-85F7-AE5187B9C895}" type="presOf" srcId="{699F7735-8A4D-8545-95FB-35C8B9A98F0C}" destId="{1F006F8D-8AE0-CB40-A9A2-5B6717A2C242}" srcOrd="0" destOrd="0" presId="urn:microsoft.com/office/officeart/2005/8/layout/equation2"/>
    <dgm:cxn modelId="{C3D8529E-820A-5046-A0CE-6610A46741CD}" type="presOf" srcId="{C4764044-5B25-0542-91BE-9660D0E387F4}" destId="{A282D7CB-9225-B140-AAAA-12A16912199D}" srcOrd="1" destOrd="0" presId="urn:microsoft.com/office/officeart/2005/8/layout/equation2"/>
    <dgm:cxn modelId="{55FB50B2-3500-EA4F-8D35-E6CF1DE33E96}" srcId="{44D888DE-2073-1B41-8285-296FA837B8B4}" destId="{699F7735-8A4D-8545-95FB-35C8B9A98F0C}" srcOrd="0" destOrd="0" parTransId="{2963B616-D292-9D44-A252-D64C943F3489}" sibTransId="{7C6B929A-86AC-8245-8EB8-5A5481320EDA}"/>
    <dgm:cxn modelId="{7A2294C5-B817-2848-913D-4EF048E15F2D}" type="presOf" srcId="{44D888DE-2073-1B41-8285-296FA837B8B4}" destId="{8295E97C-5A7F-B54E-B1E9-AD56E48D4C6D}" srcOrd="0" destOrd="0" presId="urn:microsoft.com/office/officeart/2005/8/layout/equation2"/>
    <dgm:cxn modelId="{E1D3EAEF-A830-7C49-9B7E-79DCB34F1E8D}" type="presOf" srcId="{7C6B929A-86AC-8245-8EB8-5A5481320EDA}" destId="{35042A13-D48C-7F4C-92A4-09F3517880B3}" srcOrd="0" destOrd="0" presId="urn:microsoft.com/office/officeart/2005/8/layout/equation2"/>
    <dgm:cxn modelId="{04243632-2B77-4B42-98C5-60969886C496}" type="presParOf" srcId="{8295E97C-5A7F-B54E-B1E9-AD56E48D4C6D}" destId="{CC7B292C-923F-6F48-8ECF-B4B9CDF18284}" srcOrd="0" destOrd="0" presId="urn:microsoft.com/office/officeart/2005/8/layout/equation2"/>
    <dgm:cxn modelId="{AF852CD2-6834-EA4D-BA2B-4A14FA03BA2A}" type="presParOf" srcId="{CC7B292C-923F-6F48-8ECF-B4B9CDF18284}" destId="{1F006F8D-8AE0-CB40-A9A2-5B6717A2C242}" srcOrd="0" destOrd="0" presId="urn:microsoft.com/office/officeart/2005/8/layout/equation2"/>
    <dgm:cxn modelId="{D012A0E9-F531-D844-BE66-549AFBF4ABEF}" type="presParOf" srcId="{CC7B292C-923F-6F48-8ECF-B4B9CDF18284}" destId="{F1952A47-1ED1-A048-92BD-8A2C4969B8FF}" srcOrd="1" destOrd="0" presId="urn:microsoft.com/office/officeart/2005/8/layout/equation2"/>
    <dgm:cxn modelId="{645DA48F-4DA6-4D42-A407-D1C58D8341D8}" type="presParOf" srcId="{CC7B292C-923F-6F48-8ECF-B4B9CDF18284}" destId="{35042A13-D48C-7F4C-92A4-09F3517880B3}" srcOrd="2" destOrd="0" presId="urn:microsoft.com/office/officeart/2005/8/layout/equation2"/>
    <dgm:cxn modelId="{573BB753-889F-A14F-AB38-8A433940EFAA}" type="presParOf" srcId="{CC7B292C-923F-6F48-8ECF-B4B9CDF18284}" destId="{D4C4470A-5D81-F542-8606-BB1F751FC3D9}" srcOrd="3" destOrd="0" presId="urn:microsoft.com/office/officeart/2005/8/layout/equation2"/>
    <dgm:cxn modelId="{B0430F29-386B-A746-BF58-A39B08FAB9AF}" type="presParOf" srcId="{CC7B292C-923F-6F48-8ECF-B4B9CDF18284}" destId="{74ECE4A9-1FBD-4E40-A4F7-7867770C7EA9}" srcOrd="4" destOrd="0" presId="urn:microsoft.com/office/officeart/2005/8/layout/equation2"/>
    <dgm:cxn modelId="{1FBA1853-F286-714B-804F-A2BBD269D116}" type="presParOf" srcId="{8295E97C-5A7F-B54E-B1E9-AD56E48D4C6D}" destId="{EFE0BCEA-C8DF-644B-BFEE-BBFE22CAD0F0}" srcOrd="1" destOrd="0" presId="urn:microsoft.com/office/officeart/2005/8/layout/equation2"/>
    <dgm:cxn modelId="{364B1457-05C4-7C4C-A716-AF7C39298B1F}" type="presParOf" srcId="{EFE0BCEA-C8DF-644B-BFEE-BBFE22CAD0F0}" destId="{A282D7CB-9225-B140-AAAA-12A16912199D}" srcOrd="0" destOrd="0" presId="urn:microsoft.com/office/officeart/2005/8/layout/equation2"/>
    <dgm:cxn modelId="{246A1618-C91E-E74C-8514-AA86CCDEEB41}" type="presParOf" srcId="{8295E97C-5A7F-B54E-B1E9-AD56E48D4C6D}" destId="{B0A14FF5-FB57-A84C-928F-909FBA48617F}" srcOrd="2" destOrd="0" presId="urn:microsoft.com/office/officeart/2005/8/layout/equati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F73E9E8-D32E-A64F-9C13-BFF8079C8062}" type="doc">
      <dgm:prSet loTypeId="urn:microsoft.com/office/officeart/2005/8/layout/radial1" loCatId="" qsTypeId="urn:microsoft.com/office/officeart/2005/8/quickstyle/simple4" qsCatId="simple" csTypeId="urn:microsoft.com/office/officeart/2005/8/colors/accent0_1" csCatId="mainScheme" phldr="1"/>
      <dgm:spPr/>
      <dgm:t>
        <a:bodyPr/>
        <a:lstStyle/>
        <a:p>
          <a:endParaRPr lang="en-US"/>
        </a:p>
      </dgm:t>
    </dgm:pt>
    <dgm:pt modelId="{BA6882B1-7B0E-C142-A872-42CEC6321EEF}">
      <dgm:prSet phldrT="[Text]" custT="1"/>
      <dgm:spPr>
        <a:solidFill>
          <a:srgbClr val="386546"/>
        </a:solidFill>
      </dgm:spPr>
      <dgm:t>
        <a:bodyPr/>
        <a:lstStyle/>
        <a:p>
          <a:r>
            <a:rPr lang="en-US" sz="2400" dirty="0">
              <a:solidFill>
                <a:schemeClr val="bg1"/>
              </a:solidFill>
            </a:rPr>
            <a:t>Subordinating conjunctions</a:t>
          </a:r>
        </a:p>
      </dgm:t>
    </dgm:pt>
    <dgm:pt modelId="{94571FE0-3095-3E4D-B62A-48A53BDFB291}" type="parTrans" cxnId="{61E0AD46-374F-134A-B774-C1A952675BDF}">
      <dgm:prSet/>
      <dgm:spPr/>
      <dgm:t>
        <a:bodyPr/>
        <a:lstStyle/>
        <a:p>
          <a:endParaRPr lang="en-US">
            <a:solidFill>
              <a:schemeClr val="bg1"/>
            </a:solidFill>
          </a:endParaRPr>
        </a:p>
      </dgm:t>
    </dgm:pt>
    <dgm:pt modelId="{2F12CAEB-39A9-DD4D-A246-98D6D7CAF36A}" type="sibTrans" cxnId="{61E0AD46-374F-134A-B774-C1A952675BDF}">
      <dgm:prSet/>
      <dgm:spPr/>
      <dgm:t>
        <a:bodyPr/>
        <a:lstStyle/>
        <a:p>
          <a:endParaRPr lang="en-US">
            <a:solidFill>
              <a:schemeClr val="bg1"/>
            </a:solidFill>
          </a:endParaRPr>
        </a:p>
      </dgm:t>
    </dgm:pt>
    <dgm:pt modelId="{8F61881D-67BD-5741-957F-E83B1786AF80}">
      <dgm:prSet phldrT="[Text]" custT="1"/>
      <dgm:spPr>
        <a:solidFill>
          <a:srgbClr val="386546"/>
        </a:solidFill>
      </dgm:spPr>
      <dgm:t>
        <a:bodyPr/>
        <a:lstStyle/>
        <a:p>
          <a:r>
            <a:rPr lang="en-US" sz="2000" i="1" dirty="0">
              <a:solidFill>
                <a:schemeClr val="bg1"/>
              </a:solidFill>
            </a:rPr>
            <a:t>Because</a:t>
          </a:r>
        </a:p>
      </dgm:t>
    </dgm:pt>
    <dgm:pt modelId="{9A519314-23AC-A148-89D6-A34DD875E578}" type="parTrans" cxnId="{D3EFF137-139A-5246-AF75-000117529968}">
      <dgm:prSet/>
      <dgm:spPr>
        <a:ln>
          <a:solidFill>
            <a:srgbClr val="386546"/>
          </a:solidFill>
        </a:ln>
      </dgm:spPr>
      <dgm:t>
        <a:bodyPr/>
        <a:lstStyle/>
        <a:p>
          <a:endParaRPr lang="en-US">
            <a:solidFill>
              <a:schemeClr val="bg1"/>
            </a:solidFill>
          </a:endParaRPr>
        </a:p>
      </dgm:t>
    </dgm:pt>
    <dgm:pt modelId="{720A2342-8619-C448-AA1C-367BB81BB919}" type="sibTrans" cxnId="{D3EFF137-139A-5246-AF75-000117529968}">
      <dgm:prSet/>
      <dgm:spPr/>
      <dgm:t>
        <a:bodyPr/>
        <a:lstStyle/>
        <a:p>
          <a:endParaRPr lang="en-US">
            <a:solidFill>
              <a:schemeClr val="bg1"/>
            </a:solidFill>
          </a:endParaRPr>
        </a:p>
      </dgm:t>
    </dgm:pt>
    <dgm:pt modelId="{DE602C98-E409-FC4C-906C-A78F5DE081C2}">
      <dgm:prSet phldrT="[Text]" custT="1"/>
      <dgm:spPr>
        <a:solidFill>
          <a:srgbClr val="386546"/>
        </a:solidFill>
      </dgm:spPr>
      <dgm:t>
        <a:bodyPr/>
        <a:lstStyle/>
        <a:p>
          <a:r>
            <a:rPr lang="en-US" sz="2000" i="1" dirty="0">
              <a:solidFill>
                <a:schemeClr val="bg1"/>
              </a:solidFill>
            </a:rPr>
            <a:t>Although</a:t>
          </a:r>
        </a:p>
      </dgm:t>
    </dgm:pt>
    <dgm:pt modelId="{8F43C90F-3E35-354D-8529-91E564110185}" type="parTrans" cxnId="{9C731530-C973-FA4F-9AAA-A1CA9B5C031C}">
      <dgm:prSet/>
      <dgm:spPr>
        <a:ln>
          <a:solidFill>
            <a:srgbClr val="386546"/>
          </a:solidFill>
        </a:ln>
      </dgm:spPr>
      <dgm:t>
        <a:bodyPr/>
        <a:lstStyle/>
        <a:p>
          <a:endParaRPr lang="en-US">
            <a:solidFill>
              <a:schemeClr val="bg1"/>
            </a:solidFill>
          </a:endParaRPr>
        </a:p>
      </dgm:t>
    </dgm:pt>
    <dgm:pt modelId="{33EB18B8-78F1-AD46-B906-C4F0AA7D0C48}" type="sibTrans" cxnId="{9C731530-C973-FA4F-9AAA-A1CA9B5C031C}">
      <dgm:prSet/>
      <dgm:spPr/>
      <dgm:t>
        <a:bodyPr/>
        <a:lstStyle/>
        <a:p>
          <a:endParaRPr lang="en-US">
            <a:solidFill>
              <a:schemeClr val="bg1"/>
            </a:solidFill>
          </a:endParaRPr>
        </a:p>
      </dgm:t>
    </dgm:pt>
    <dgm:pt modelId="{0ADC8758-E05F-5F47-9440-1205485EE1D7}" type="pres">
      <dgm:prSet presAssocID="{2F73E9E8-D32E-A64F-9C13-BFF8079C8062}" presName="cycle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AB39E801-5B73-A747-B0F9-ED65A0A9ECBE}" type="pres">
      <dgm:prSet presAssocID="{BA6882B1-7B0E-C142-A872-42CEC6321EEF}" presName="centerShape" presStyleLbl="node0" presStyleIdx="0" presStyleCnt="1" custScaleX="202739"/>
      <dgm:spPr>
        <a:prstGeom prst="roundRect">
          <a:avLst/>
        </a:prstGeom>
      </dgm:spPr>
    </dgm:pt>
    <dgm:pt modelId="{F0794988-EFB8-934F-A5CB-AE01D6CC932B}" type="pres">
      <dgm:prSet presAssocID="{9A519314-23AC-A148-89D6-A34DD875E578}" presName="Name9" presStyleLbl="parChTrans1D2" presStyleIdx="0" presStyleCnt="2"/>
      <dgm:spPr/>
    </dgm:pt>
    <dgm:pt modelId="{7CDA5BF0-1D6F-1146-A0FF-7CD553012F44}" type="pres">
      <dgm:prSet presAssocID="{9A519314-23AC-A148-89D6-A34DD875E578}" presName="connTx" presStyleLbl="parChTrans1D2" presStyleIdx="0" presStyleCnt="2"/>
      <dgm:spPr/>
    </dgm:pt>
    <dgm:pt modelId="{F2BA2748-9860-9B44-A5EF-6CCA91B9C31B}" type="pres">
      <dgm:prSet presAssocID="{8F61881D-67BD-5741-957F-E83B1786AF80}" presName="node" presStyleLbl="node1" presStyleIdx="0" presStyleCnt="2" custScaleX="116985" custScaleY="57336" custRadScaleRad="155043" custRadScaleInc="99277">
        <dgm:presLayoutVars>
          <dgm:bulletEnabled val="1"/>
        </dgm:presLayoutVars>
      </dgm:prSet>
      <dgm:spPr>
        <a:prstGeom prst="roundRect">
          <a:avLst/>
        </a:prstGeom>
      </dgm:spPr>
    </dgm:pt>
    <dgm:pt modelId="{C8634C44-16FD-274F-8630-49CD0E462978}" type="pres">
      <dgm:prSet presAssocID="{8F43C90F-3E35-354D-8529-91E564110185}" presName="Name9" presStyleLbl="parChTrans1D2" presStyleIdx="1" presStyleCnt="2"/>
      <dgm:spPr/>
    </dgm:pt>
    <dgm:pt modelId="{B01E7015-88D2-5848-BF27-FF56F0281B24}" type="pres">
      <dgm:prSet presAssocID="{8F43C90F-3E35-354D-8529-91E564110185}" presName="connTx" presStyleLbl="parChTrans1D2" presStyleIdx="1" presStyleCnt="2"/>
      <dgm:spPr/>
    </dgm:pt>
    <dgm:pt modelId="{6FCB6A39-FC25-3847-929B-5186AF0160A1}" type="pres">
      <dgm:prSet presAssocID="{DE602C98-E409-FC4C-906C-A78F5DE081C2}" presName="node" presStyleLbl="node1" presStyleIdx="1" presStyleCnt="2" custScaleX="110138" custScaleY="66283" custRadScaleRad="151904" custRadScaleInc="99298">
        <dgm:presLayoutVars>
          <dgm:bulletEnabled val="1"/>
        </dgm:presLayoutVars>
      </dgm:prSet>
      <dgm:spPr>
        <a:prstGeom prst="roundRect">
          <a:avLst/>
        </a:prstGeom>
      </dgm:spPr>
    </dgm:pt>
  </dgm:ptLst>
  <dgm:cxnLst>
    <dgm:cxn modelId="{9C731530-C973-FA4F-9AAA-A1CA9B5C031C}" srcId="{BA6882B1-7B0E-C142-A872-42CEC6321EEF}" destId="{DE602C98-E409-FC4C-906C-A78F5DE081C2}" srcOrd="1" destOrd="0" parTransId="{8F43C90F-3E35-354D-8529-91E564110185}" sibTransId="{33EB18B8-78F1-AD46-B906-C4F0AA7D0C48}"/>
    <dgm:cxn modelId="{176DFE36-87F6-6D4A-A027-551C08261574}" type="presOf" srcId="{2F73E9E8-D32E-A64F-9C13-BFF8079C8062}" destId="{0ADC8758-E05F-5F47-9440-1205485EE1D7}" srcOrd="0" destOrd="0" presId="urn:microsoft.com/office/officeart/2005/8/layout/radial1"/>
    <dgm:cxn modelId="{D3EFF137-139A-5246-AF75-000117529968}" srcId="{BA6882B1-7B0E-C142-A872-42CEC6321EEF}" destId="{8F61881D-67BD-5741-957F-E83B1786AF80}" srcOrd="0" destOrd="0" parTransId="{9A519314-23AC-A148-89D6-A34DD875E578}" sibTransId="{720A2342-8619-C448-AA1C-367BB81BB919}"/>
    <dgm:cxn modelId="{DE1EE140-6C76-454E-B94B-923F22480C64}" type="presOf" srcId="{DE602C98-E409-FC4C-906C-A78F5DE081C2}" destId="{6FCB6A39-FC25-3847-929B-5186AF0160A1}" srcOrd="0" destOrd="0" presId="urn:microsoft.com/office/officeart/2005/8/layout/radial1"/>
    <dgm:cxn modelId="{8D39B265-C20F-F14C-B15D-2F6ECE52C346}" type="presOf" srcId="{9A519314-23AC-A148-89D6-A34DD875E578}" destId="{F0794988-EFB8-934F-A5CB-AE01D6CC932B}" srcOrd="0" destOrd="0" presId="urn:microsoft.com/office/officeart/2005/8/layout/radial1"/>
    <dgm:cxn modelId="{61E0AD46-374F-134A-B774-C1A952675BDF}" srcId="{2F73E9E8-D32E-A64F-9C13-BFF8079C8062}" destId="{BA6882B1-7B0E-C142-A872-42CEC6321EEF}" srcOrd="0" destOrd="0" parTransId="{94571FE0-3095-3E4D-B62A-48A53BDFB291}" sibTransId="{2F12CAEB-39A9-DD4D-A246-98D6D7CAF36A}"/>
    <dgm:cxn modelId="{AFB6CC92-2F00-0C49-BF92-287E672ED0B2}" type="presOf" srcId="{8F43C90F-3E35-354D-8529-91E564110185}" destId="{C8634C44-16FD-274F-8630-49CD0E462978}" srcOrd="0" destOrd="0" presId="urn:microsoft.com/office/officeart/2005/8/layout/radial1"/>
    <dgm:cxn modelId="{512CC697-50E5-2B45-B1A1-EA654A0C7628}" type="presOf" srcId="{8F43C90F-3E35-354D-8529-91E564110185}" destId="{B01E7015-88D2-5848-BF27-FF56F0281B24}" srcOrd="1" destOrd="0" presId="urn:microsoft.com/office/officeart/2005/8/layout/radial1"/>
    <dgm:cxn modelId="{16748C9C-F5CF-F94F-9609-D06DA0D0C9BA}" type="presOf" srcId="{8F61881D-67BD-5741-957F-E83B1786AF80}" destId="{F2BA2748-9860-9B44-A5EF-6CCA91B9C31B}" srcOrd="0" destOrd="0" presId="urn:microsoft.com/office/officeart/2005/8/layout/radial1"/>
    <dgm:cxn modelId="{9C3A6CCF-9F4E-DE40-8070-8563B383BE8D}" type="presOf" srcId="{BA6882B1-7B0E-C142-A872-42CEC6321EEF}" destId="{AB39E801-5B73-A747-B0F9-ED65A0A9ECBE}" srcOrd="0" destOrd="0" presId="urn:microsoft.com/office/officeart/2005/8/layout/radial1"/>
    <dgm:cxn modelId="{954894F2-4643-2149-9037-51F831268EBF}" type="presOf" srcId="{9A519314-23AC-A148-89D6-A34DD875E578}" destId="{7CDA5BF0-1D6F-1146-A0FF-7CD553012F44}" srcOrd="1" destOrd="0" presId="urn:microsoft.com/office/officeart/2005/8/layout/radial1"/>
    <dgm:cxn modelId="{959715C8-BE3C-BA45-9AC1-62ACFE02F6CD}" type="presParOf" srcId="{0ADC8758-E05F-5F47-9440-1205485EE1D7}" destId="{AB39E801-5B73-A747-B0F9-ED65A0A9ECBE}" srcOrd="0" destOrd="0" presId="urn:microsoft.com/office/officeart/2005/8/layout/radial1"/>
    <dgm:cxn modelId="{D1766E36-2449-7544-9BE6-2EE157602B18}" type="presParOf" srcId="{0ADC8758-E05F-5F47-9440-1205485EE1D7}" destId="{F0794988-EFB8-934F-A5CB-AE01D6CC932B}" srcOrd="1" destOrd="0" presId="urn:microsoft.com/office/officeart/2005/8/layout/radial1"/>
    <dgm:cxn modelId="{83F231FC-B34D-6845-8A0F-FB4A9E129188}" type="presParOf" srcId="{F0794988-EFB8-934F-A5CB-AE01D6CC932B}" destId="{7CDA5BF0-1D6F-1146-A0FF-7CD553012F44}" srcOrd="0" destOrd="0" presId="urn:microsoft.com/office/officeart/2005/8/layout/radial1"/>
    <dgm:cxn modelId="{099E9DDB-61A8-6D4F-9A7B-AFC9A2016780}" type="presParOf" srcId="{0ADC8758-E05F-5F47-9440-1205485EE1D7}" destId="{F2BA2748-9860-9B44-A5EF-6CCA91B9C31B}" srcOrd="2" destOrd="0" presId="urn:microsoft.com/office/officeart/2005/8/layout/radial1"/>
    <dgm:cxn modelId="{E6121179-4872-024A-B189-6D9EA6763B8C}" type="presParOf" srcId="{0ADC8758-E05F-5F47-9440-1205485EE1D7}" destId="{C8634C44-16FD-274F-8630-49CD0E462978}" srcOrd="3" destOrd="0" presId="urn:microsoft.com/office/officeart/2005/8/layout/radial1"/>
    <dgm:cxn modelId="{C750AFDD-6BA5-D24B-9C61-7EFB13210BB1}" type="presParOf" srcId="{C8634C44-16FD-274F-8630-49CD0E462978}" destId="{B01E7015-88D2-5848-BF27-FF56F0281B24}" srcOrd="0" destOrd="0" presId="urn:microsoft.com/office/officeart/2005/8/layout/radial1"/>
    <dgm:cxn modelId="{939F26DF-6590-7641-A68D-0D8D6D02A472}" type="presParOf" srcId="{0ADC8758-E05F-5F47-9440-1205485EE1D7}" destId="{6FCB6A39-FC25-3847-929B-5186AF0160A1}" srcOrd="4" destOrd="0" presId="urn:microsoft.com/office/officeart/2005/8/layout/radial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F006F8D-8AE0-CB40-A9A2-5B6717A2C242}">
      <dsp:nvSpPr>
        <dsp:cNvPr id="0" name=""/>
        <dsp:cNvSpPr/>
      </dsp:nvSpPr>
      <dsp:spPr>
        <a:xfrm>
          <a:off x="1265" y="101186"/>
          <a:ext cx="2751406" cy="1502704"/>
        </a:xfrm>
        <a:prstGeom prst="rect">
          <a:avLst/>
        </a:prstGeom>
        <a:solidFill>
          <a:srgbClr val="386546"/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 dirty="0">
              <a:solidFill>
                <a:schemeClr val="bg1"/>
              </a:solidFill>
            </a:rPr>
            <a:t>Narrowed topic</a:t>
          </a:r>
        </a:p>
      </dsp:txBody>
      <dsp:txXfrm>
        <a:off x="1265" y="101186"/>
        <a:ext cx="2751406" cy="1502704"/>
      </dsp:txXfrm>
    </dsp:sp>
    <dsp:sp modelId="{35042A13-D48C-7F4C-92A4-09F3517880B3}">
      <dsp:nvSpPr>
        <dsp:cNvPr id="0" name=""/>
        <dsp:cNvSpPr/>
      </dsp:nvSpPr>
      <dsp:spPr>
        <a:xfrm>
          <a:off x="941184" y="1725910"/>
          <a:ext cx="871568" cy="871568"/>
        </a:xfrm>
        <a:prstGeom prst="mathPlus">
          <a:avLst/>
        </a:prstGeom>
        <a:solidFill>
          <a:srgbClr val="386546"/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400" kern="1200"/>
        </a:p>
      </dsp:txBody>
      <dsp:txXfrm>
        <a:off x="1056710" y="2059198"/>
        <a:ext cx="640516" cy="204992"/>
      </dsp:txXfrm>
    </dsp:sp>
    <dsp:sp modelId="{74ECE4A9-1FBD-4E40-A4F7-7867770C7EA9}">
      <dsp:nvSpPr>
        <dsp:cNvPr id="0" name=""/>
        <dsp:cNvSpPr/>
      </dsp:nvSpPr>
      <dsp:spPr>
        <a:xfrm>
          <a:off x="17344" y="2719498"/>
          <a:ext cx="2719248" cy="1502704"/>
        </a:xfrm>
        <a:prstGeom prst="rect">
          <a:avLst/>
        </a:prstGeom>
        <a:solidFill>
          <a:srgbClr val="386546"/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 dirty="0">
              <a:solidFill>
                <a:schemeClr val="bg1"/>
              </a:solidFill>
            </a:rPr>
            <a:t>Controlling idea</a:t>
          </a:r>
        </a:p>
      </dsp:txBody>
      <dsp:txXfrm>
        <a:off x="17344" y="2719498"/>
        <a:ext cx="2719248" cy="1502704"/>
      </dsp:txXfrm>
    </dsp:sp>
    <dsp:sp modelId="{EFE0BCEA-C8DF-644B-BFEE-BBFE22CAD0F0}">
      <dsp:nvSpPr>
        <dsp:cNvPr id="0" name=""/>
        <dsp:cNvSpPr/>
      </dsp:nvSpPr>
      <dsp:spPr>
        <a:xfrm>
          <a:off x="2978077" y="1882191"/>
          <a:ext cx="477859" cy="559005"/>
        </a:xfrm>
        <a:prstGeom prst="rightArrow">
          <a:avLst>
            <a:gd name="adj1" fmla="val 60000"/>
            <a:gd name="adj2" fmla="val 50000"/>
          </a:avLst>
        </a:prstGeom>
        <a:solidFill>
          <a:srgbClr val="386546"/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400" kern="1200"/>
        </a:p>
      </dsp:txBody>
      <dsp:txXfrm>
        <a:off x="2978077" y="1993992"/>
        <a:ext cx="334501" cy="335403"/>
      </dsp:txXfrm>
    </dsp:sp>
    <dsp:sp modelId="{B0A14FF5-FB57-A84C-928F-909FBA48617F}">
      <dsp:nvSpPr>
        <dsp:cNvPr id="0" name=""/>
        <dsp:cNvSpPr/>
      </dsp:nvSpPr>
      <dsp:spPr>
        <a:xfrm>
          <a:off x="3654294" y="1278480"/>
          <a:ext cx="2736003" cy="1766428"/>
        </a:xfrm>
        <a:prstGeom prst="rect">
          <a:avLst/>
        </a:prstGeom>
        <a:solidFill>
          <a:srgbClr val="386546"/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 dirty="0">
              <a:solidFill>
                <a:schemeClr val="bg1"/>
              </a:solidFill>
            </a:rPr>
            <a:t>Thesis statement </a:t>
          </a:r>
        </a:p>
      </dsp:txBody>
      <dsp:txXfrm>
        <a:off x="3654294" y="1278480"/>
        <a:ext cx="2736003" cy="176642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B39E801-5B73-A747-B0F9-ED65A0A9ECBE}">
      <dsp:nvSpPr>
        <dsp:cNvPr id="0" name=""/>
        <dsp:cNvSpPr/>
      </dsp:nvSpPr>
      <dsp:spPr>
        <a:xfrm>
          <a:off x="2010011" y="1618654"/>
          <a:ext cx="2537795" cy="1251755"/>
        </a:xfrm>
        <a:prstGeom prst="roundRect">
          <a:avLst/>
        </a:prstGeom>
        <a:solidFill>
          <a:srgbClr val="386546"/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>
              <a:solidFill>
                <a:schemeClr val="bg1"/>
              </a:solidFill>
            </a:rPr>
            <a:t>Subordinating conjunctions</a:t>
          </a:r>
        </a:p>
      </dsp:txBody>
      <dsp:txXfrm>
        <a:off x="2071117" y="1679760"/>
        <a:ext cx="2415583" cy="1129543"/>
      </dsp:txXfrm>
    </dsp:sp>
    <dsp:sp modelId="{F0794988-EFB8-934F-A5CB-AE01D6CC932B}">
      <dsp:nvSpPr>
        <dsp:cNvPr id="0" name=""/>
        <dsp:cNvSpPr/>
      </dsp:nvSpPr>
      <dsp:spPr>
        <a:xfrm rot="21560958">
          <a:off x="4547453" y="2209951"/>
          <a:ext cx="527156" cy="34358"/>
        </a:xfrm>
        <a:custGeom>
          <a:avLst/>
          <a:gdLst/>
          <a:ahLst/>
          <a:cxnLst/>
          <a:rect l="0" t="0" r="0" b="0"/>
          <a:pathLst>
            <a:path>
              <a:moveTo>
                <a:pt x="0" y="17179"/>
              </a:moveTo>
              <a:lnTo>
                <a:pt x="527156" y="17179"/>
              </a:lnTo>
            </a:path>
          </a:pathLst>
        </a:custGeom>
        <a:noFill/>
        <a:ln w="6350" cap="flat" cmpd="sng" algn="ctr">
          <a:solidFill>
            <a:srgbClr val="386546"/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>
            <a:solidFill>
              <a:schemeClr val="bg1"/>
            </a:solidFill>
          </a:endParaRPr>
        </a:p>
      </dsp:txBody>
      <dsp:txXfrm>
        <a:off x="4797853" y="2213952"/>
        <a:ext cx="26357" cy="26357"/>
      </dsp:txXfrm>
    </dsp:sp>
    <dsp:sp modelId="{F2BA2748-9860-9B44-A5EF-6CCA91B9C31B}">
      <dsp:nvSpPr>
        <dsp:cNvPr id="0" name=""/>
        <dsp:cNvSpPr/>
      </dsp:nvSpPr>
      <dsp:spPr>
        <a:xfrm>
          <a:off x="5074396" y="1856971"/>
          <a:ext cx="1464365" cy="717706"/>
        </a:xfrm>
        <a:prstGeom prst="roundRect">
          <a:avLst/>
        </a:prstGeom>
        <a:solidFill>
          <a:srgbClr val="386546"/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i="1" kern="1200" dirty="0">
              <a:solidFill>
                <a:schemeClr val="bg1"/>
              </a:solidFill>
            </a:rPr>
            <a:t>Because</a:t>
          </a:r>
        </a:p>
      </dsp:txBody>
      <dsp:txXfrm>
        <a:off x="5109432" y="1892007"/>
        <a:ext cx="1394293" cy="647634"/>
      </dsp:txXfrm>
    </dsp:sp>
    <dsp:sp modelId="{C8634C44-16FD-274F-8630-49CD0E462978}">
      <dsp:nvSpPr>
        <dsp:cNvPr id="0" name=""/>
        <dsp:cNvSpPr/>
      </dsp:nvSpPr>
      <dsp:spPr>
        <a:xfrm rot="10762092">
          <a:off x="1491601" y="2244201"/>
          <a:ext cx="518741" cy="34358"/>
        </a:xfrm>
        <a:custGeom>
          <a:avLst/>
          <a:gdLst/>
          <a:ahLst/>
          <a:cxnLst/>
          <a:rect l="0" t="0" r="0" b="0"/>
          <a:pathLst>
            <a:path>
              <a:moveTo>
                <a:pt x="0" y="17179"/>
              </a:moveTo>
              <a:lnTo>
                <a:pt x="518741" y="17179"/>
              </a:lnTo>
            </a:path>
          </a:pathLst>
        </a:custGeom>
        <a:noFill/>
        <a:ln w="6350" cap="flat" cmpd="sng" algn="ctr">
          <a:solidFill>
            <a:srgbClr val="386546"/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>
            <a:solidFill>
              <a:schemeClr val="bg1"/>
            </a:solidFill>
          </a:endParaRPr>
        </a:p>
      </dsp:txBody>
      <dsp:txXfrm rot="10800000">
        <a:off x="1738004" y="2248412"/>
        <a:ext cx="25937" cy="25937"/>
      </dsp:txXfrm>
    </dsp:sp>
    <dsp:sp modelId="{6FCB6A39-FC25-3847-929B-5186AF0160A1}">
      <dsp:nvSpPr>
        <dsp:cNvPr id="0" name=""/>
        <dsp:cNvSpPr/>
      </dsp:nvSpPr>
      <dsp:spPr>
        <a:xfrm>
          <a:off x="113075" y="1856990"/>
          <a:ext cx="1378658" cy="829700"/>
        </a:xfrm>
        <a:prstGeom prst="roundRect">
          <a:avLst/>
        </a:prstGeom>
        <a:solidFill>
          <a:srgbClr val="386546"/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i="1" kern="1200" dirty="0">
              <a:solidFill>
                <a:schemeClr val="bg1"/>
              </a:solidFill>
            </a:rPr>
            <a:t>Although</a:t>
          </a:r>
        </a:p>
      </dsp:txBody>
      <dsp:txXfrm>
        <a:off x="153578" y="1897493"/>
        <a:ext cx="1297652" cy="74869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equation2">
  <dgm:title val=""/>
  <dgm:desc val=""/>
  <dgm:catLst>
    <dgm:cat type="relationship" pri="18000"/>
    <dgm:cat type="process" pri="26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>
          <dgm:param type="linDir" val="fromL"/>
          <dgm:param type="fallback" val="2D"/>
        </dgm:alg>
      </dgm:if>
      <dgm:else name="Name3">
        <dgm:alg type="lin">
          <dgm:param type="linDir" val="fromR"/>
          <dgm:param type="fallback" val="2D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ch" ptType="node" func="cnt" op="gte" val="3">
        <dgm:constrLst>
          <dgm:constr type="h" for="des" forName="node" refType="w" fact="0.5"/>
          <dgm:constr type="w" for="ch" forName="lastNode" refType="w"/>
          <dgm:constr type="w" for="des" forName="node" refType="h" refFor="des" refForName="node"/>
          <dgm:constr type="w" for="ch" forName="sibTransLast" refType="h" refFor="des" refForName="node" fact="0.6"/>
          <dgm:constr type="h" for="des" forName="sibTrans" refType="h" refFor="des" refForName="node" op="equ" fact="0.58"/>
          <dgm:constr type="w" for="des" forName="sibTrans" refType="h" refFor="des" refForName="sibTrans" op="equ"/>
          <dgm:constr type="primFontSz" for="ch" forName="lastNode" op="equ" val="65"/>
          <dgm:constr type="primFontSz" for="des" forName="node" op="equ" val="65"/>
          <dgm:constr type="primFontSz" for="des" forName="sibTrans" val="55"/>
          <dgm:constr type="primFontSz" for="des" forName="sibTrans" refType="primFontSz" refFor="des" refForName="node" op="lte" fact="0.8"/>
          <dgm:constr type="primFontSz" for="des" forName="connectorText" refType="primFontSz" refFor="des" refForName="node" op="lte" fact="0.8"/>
          <dgm:constr type="primFontSz" for="des" forName="connectorText" refType="primFontSz" refFor="des" refForName="sibTrans" op="equ"/>
          <dgm:constr type="h" for="des" forName="spacerT" refType="h" refFor="des" refForName="sibTrans" fact="0.14"/>
          <dgm:constr type="h" for="des" forName="spacerB" refType="h" refFor="des" refForName="sibTrans" fact="0.14"/>
        </dgm:constrLst>
      </dgm:if>
      <dgm:else name="Name6">
        <dgm:constrLst>
          <dgm:constr type="h" for="des" forName="node" refType="w"/>
          <dgm:constr type="w" for="ch" forName="lastNode" refType="w"/>
          <dgm:constr type="w" for="des" forName="node" refType="h" refFor="des" refForName="node"/>
          <dgm:constr type="w" for="ch" forName="sibTransLast" refType="h" refFor="des" refForName="node" fact="0.6"/>
          <dgm:constr type="h" for="des" forName="sibTrans" refType="h" refFor="des" refForName="node" op="equ" fact="0.58"/>
          <dgm:constr type="w" for="des" forName="sibTrans" refType="h" refFor="des" refForName="sibTrans" op="equ"/>
          <dgm:constr type="primFontSz" for="des" forName="node" val="65"/>
          <dgm:constr type="primFontSz" for="ch" forName="lastNode" refType="primFontSz" refFor="des" refForName="node" op="equ"/>
          <dgm:constr type="primFontSz" for="des" forName="sibTrans" val="55"/>
          <dgm:constr type="primFontSz" for="des" forName="connectorText" refType="primFontSz" refFor="des" refForName="node" op="lte" fact="0.8"/>
          <dgm:constr type="primFontSz" for="des" forName="connectorText" refType="primFontSz" refFor="des" refForName="sibTrans" op="equ"/>
          <dgm:constr type="h" for="des" forName="spacerT" refType="h" refFor="des" refForName="sibTrans" fact="0.14"/>
          <dgm:constr type="h" for="des" forName="spacerB" refType="h" refFor="des" refForName="sibTrans" fact="0.14"/>
        </dgm:constrLst>
      </dgm:else>
    </dgm:choose>
    <dgm:ruleLst/>
    <dgm:choose name="Name7">
      <dgm:if name="Name8" axis="ch" ptType="node" func="cnt" op="gte" val="1">
        <dgm:layoutNode name="vNodes">
          <dgm:alg type="lin">
            <dgm:param type="linDir" val="fromT"/>
            <dgm:param type="fallback" val="2D"/>
          </dgm:alg>
          <dgm:shape xmlns:r="http://schemas.openxmlformats.org/officeDocument/2006/relationships" r:blip="">
            <dgm:adjLst/>
          </dgm:shape>
          <dgm:presOf/>
          <dgm:constrLst/>
          <dgm:ruleLst/>
          <dgm:forEach name="Name9" axis="ch" ptType="node">
            <dgm:choose name="Name10">
              <dgm:if name="Name11" axis="self" func="revPos" op="neq" val="1">
                <dgm:layoutNode name="node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  <dgm:choose name="Name12">
                  <dgm:if name="Name13" axis="self" ptType="node" func="revPos" op="gt" val="2">
                    <dgm:forEach name="sibTransForEach" axis="followSib" ptType="sibTrans" cnt="1">
                      <dgm:layoutNode name="spacerT">
                        <dgm:alg type="sp"/>
                        <dgm:shape xmlns:r="http://schemas.openxmlformats.org/officeDocument/2006/relationships" r:blip="">
                          <dgm:adjLst/>
                        </dgm:shape>
                        <dgm:presOf axis="self"/>
                        <dgm:constrLst/>
                        <dgm:ruleLst/>
                      </dgm:layoutNode>
                      <dgm:layoutNode name="sibTrans">
                        <dgm:alg type="tx"/>
                        <dgm:shape xmlns:r="http://schemas.openxmlformats.org/officeDocument/2006/relationships" type="mathPlus" r:blip="">
                          <dgm:adjLst/>
                        </dgm:shape>
                        <dgm:presOf axis="self"/>
                        <dgm:constrLst>
                          <dgm:constr type="h" refType="w"/>
                          <dgm:constr type="lMarg"/>
                          <dgm:constr type="rMarg"/>
                          <dgm:constr type="tMarg"/>
                          <dgm:constr type="bMarg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spacerB">
                        <dgm:alg type="sp"/>
                        <dgm:shape xmlns:r="http://schemas.openxmlformats.org/officeDocument/2006/relationships" r:blip="">
                          <dgm:adjLst/>
                        </dgm:shape>
                        <dgm:presOf axis="self"/>
                        <dgm:constrLst/>
                        <dgm:ruleLst/>
                      </dgm:layoutNode>
                    </dgm:forEach>
                  </dgm:if>
                  <dgm:else name="Name14"/>
                </dgm:choose>
              </dgm:if>
              <dgm:else name="Name15"/>
            </dgm:choose>
          </dgm:forEach>
        </dgm:layoutNode>
        <dgm:choose name="Name16">
          <dgm:if name="Name17" axis="ch" ptType="node" func="cnt" op="gt" val="1">
            <dgm:layoutNode name="sibTransLast">
              <dgm:alg type="conn">
                <dgm:param type="begPts" val="auto"/>
                <dgm:param type="endPts" val="auto"/>
                <dgm:param type="srcNode" val="vNodes"/>
                <dgm:param type="dstNode" val="lastNode"/>
              </dgm:alg>
              <dgm:shape xmlns:r="http://schemas.openxmlformats.org/officeDocument/2006/relationships" type="conn" r:blip="">
                <dgm:adjLst/>
              </dgm:shape>
              <dgm:presOf axis="ch" ptType="sibTrans" st="-1" cnt="1"/>
              <dgm:constrLst>
                <dgm:constr type="h" refType="w" fact="0.62"/>
                <dgm:constr type="connDist"/>
                <dgm:constr type="begPad" refType="connDist" fact="0.25"/>
                <dgm:constr type="endPad" refType="connDist" fact="0.22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ch desOrSelf" ptType="sibTrans sibTrans" st="-1 1" cnt="1 0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if>
          <dgm:else name="Name18"/>
        </dgm:choose>
        <dgm:layoutNode name="lastNode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ellipse" r:blip="">
            <dgm:adjLst/>
          </dgm:shape>
          <dgm:presOf axis="ch desOrSelf" ptType="node node" st="-1 1" cnt="1 0"/>
          <dgm:constrLst>
            <dgm:constr type="h" refType="w"/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</dgm:if>
      <dgm:else name="Name19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radial1">
  <dgm:title val=""/>
  <dgm:desc val=""/>
  <dgm:catLst>
    <dgm:cat type="relationship" pri="22000"/>
    <dgm:cat type="cycle" pri="1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4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5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op="equ"/>
      <dgm:constr type="sp" refType="w" refFor="ch" refForName="node" fact="0.3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connTx" val="55"/>
      <dgm:constr type="primFontSz" for="des" forName="connTx" refType="primFontSz" refFor="ch" refForName="centerShape" op="lte" fact="0.8"/>
    </dgm:constrLst>
    <dgm:ruleLst/>
    <dgm:forEach name="Name6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</dgm:constrLst>
        <dgm:ruleLst>
          <dgm:rule type="primFontSz" val="5" fact="NaN" max="NaN"/>
        </dgm:ruleLst>
      </dgm:layoutNode>
      <dgm:forEach name="Name7" axis="ch">
        <dgm:forEach name="Name8" axis="self" ptType="parTrans">
          <dgm:layoutNode name="Name9">
            <dgm:alg type="conn">
              <dgm:param type="dim" val="1D"/>
              <dgm:param type="begPts" val="auto"/>
              <dgm:param type="endPts" val="auto"/>
              <dgm:param type="begSty" val="noArr"/>
              <dgm:param type="endSty" val="no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connDist"/>
              <dgm:constr type="userA" for="ch" refType="connDist"/>
              <dgm:constr type="w" val="1"/>
              <dgm:constr type="h" val="5"/>
              <dgm:constr type="begPad"/>
              <dgm:constr type="endPad"/>
            </dgm:constrLst>
            <dgm:ruleLst/>
            <dgm:layoutNode name="connTx">
              <dgm:alg type="tx">
                <dgm:param type="autoTxRot" val="grav"/>
              </dgm:alg>
              <dgm:shape xmlns:r="http://schemas.openxmlformats.org/officeDocument/2006/relationships" type="rect" r:blip="" hideGeom="1">
                <dgm:adjLst/>
              </dgm:shape>
              <dgm:presOf axis="self"/>
              <dgm:constrLst>
                <dgm:constr type="userA"/>
                <dgm:constr type="w" refType="userA" fact="0.05"/>
                <dgm:constr type="h" refType="userA" fact="0.05"/>
                <dgm:constr type="lMarg" val="1"/>
                <dgm:constr type="rMarg" val="1"/>
                <dgm:constr type="tMarg"/>
                <dgm:constr type="bMarg"/>
              </dgm:constrLst>
              <dgm:ruleLst>
                <dgm:rule type="w" val="NaN" fact="0.8" max="NaN"/>
                <dgm:rule type="h" val="NaN" fact="1" max="NaN"/>
                <dgm:rule type="primFontSz" val="5" fact="NaN" max="NaN"/>
              </dgm:ruleLst>
            </dgm:layoutNode>
          </dgm:layoutNode>
        </dgm:forEach>
        <dgm:forEach name="Name10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8/12/2022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1417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8/12/2022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05579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8/12/2022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491568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202977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987162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81761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8/12/2022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473427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8/12/2022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821539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8/12/2022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713167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8/12/2022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119505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8/12/2022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62535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8/12/2022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539465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8/12/2022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765999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613780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39966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8/12/2022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00158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8/12/2022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23558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8/12/2022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88189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8/12/2022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92010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8/12/2022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46907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8/12/2022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83845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8/12/2022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20905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5361F2-EA40-46D2-9907-10E756597DC8}" type="datetimeFigureOut">
              <a:rPr lang="en-US" smtClean="0"/>
              <a:t>8/12/2022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61701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E999DF-67F9-4B17-A956-0DFCA8913547}" type="datetimeFigureOut">
              <a:rPr lang="en-US" smtClean="0"/>
              <a:t>8/12/2022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94640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1"/>
            <a:ext cx="12192000" cy="1194955"/>
          </a:xfrm>
          <a:prstGeom prst="rect">
            <a:avLst/>
          </a:prstGeom>
          <a:solidFill>
            <a:srgbClr val="5A7E8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524000" y="2202621"/>
            <a:ext cx="91440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5400" dirty="0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 pitchFamily="34" charset="0"/>
              </a:rPr>
              <a:t>Writing a Thesis or Purpose Statement</a:t>
            </a:r>
            <a:endParaRPr lang="en-US" sz="5400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cxnSp>
        <p:nvCxnSpPr>
          <p:cNvPr id="14" name="Straight Connector 13"/>
          <p:cNvCxnSpPr/>
          <p:nvPr/>
        </p:nvCxnSpPr>
        <p:spPr>
          <a:xfrm>
            <a:off x="3071447" y="4068137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553740" y="320479"/>
            <a:ext cx="3565361" cy="553998"/>
          </a:xfrm>
          <a:prstGeom prst="rect">
            <a:avLst/>
          </a:prstGeom>
          <a:solidFill>
            <a:srgbClr val="5A7E83"/>
          </a:solidFill>
        </p:spPr>
        <p:txBody>
          <a:bodyPr wrap="square" rtlCol="0">
            <a:spAutoFit/>
          </a:bodyPr>
          <a:lstStyle/>
          <a:p>
            <a:r>
              <a:rPr lang="en-US" sz="3000" b="1" dirty="0">
                <a:solidFill>
                  <a:schemeClr val="bg1"/>
                </a:solidFill>
                <a:latin typeface="Century Gothic" panose="020B0502020202020204" pitchFamily="34" charset="0"/>
              </a:rPr>
              <a:t>HAWKES</a:t>
            </a:r>
            <a:r>
              <a:rPr lang="en-US" sz="2800" dirty="0">
                <a:solidFill>
                  <a:schemeClr val="bg1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3071447" y="2091430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619877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solidFill>
                  <a:srgbClr val="323542"/>
                </a:solidFill>
                <a:latin typeface="Century Gothic" panose="020B0502020202020204" pitchFamily="34" charset="0"/>
              </a:rPr>
              <a:t>Create a Thesis Statement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" name="Diagram 2"/>
          <p:cNvGraphicFramePr/>
          <p:nvPr>
            <p:extLst>
              <p:ext uri="{D42A27DB-BD31-4B8C-83A1-F6EECF244321}">
                <p14:modId xmlns:p14="http://schemas.microsoft.com/office/powerpoint/2010/main" val="73497475"/>
              </p:ext>
            </p:extLst>
          </p:nvPr>
        </p:nvGraphicFramePr>
        <p:xfrm>
          <a:off x="2900218" y="1548220"/>
          <a:ext cx="6391564" cy="432338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81874112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solidFill>
                  <a:srgbClr val="323542"/>
                </a:solidFill>
                <a:latin typeface="Century Gothic" panose="020B0502020202020204" pitchFamily="34" charset="0"/>
              </a:rPr>
              <a:t>Thesis Statement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A3F7A067-3831-4CC9-8BAD-E586C8A207B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23728323"/>
              </p:ext>
            </p:extLst>
          </p:nvPr>
        </p:nvGraphicFramePr>
        <p:xfrm>
          <a:off x="2161946" y="1823975"/>
          <a:ext cx="3172792" cy="1058334"/>
        </p:xfrm>
        <a:graphic>
          <a:graphicData uri="http://schemas.openxmlformats.org/drawingml/2006/table">
            <a:tbl>
              <a:tblPr/>
              <a:tblGrid>
                <a:gridCol w="3172792">
                  <a:extLst>
                    <a:ext uri="{9D8B030D-6E8A-4147-A177-3AD203B41FA5}">
                      <a16:colId xmlns:a16="http://schemas.microsoft.com/office/drawing/2014/main" val="1109464621"/>
                    </a:ext>
                  </a:extLst>
                </a:gridCol>
              </a:tblGrid>
              <a:tr h="1058334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>
                          <a:solidFill>
                            <a:schemeClr val="bg1"/>
                          </a:solidFill>
                        </a:rPr>
                        <a:t>Narrowed Topic</a:t>
                      </a:r>
                    </a:p>
                  </a:txBody>
                  <a:tcPr anchor="ctr">
                    <a:lnL w="12700" cmpd="sng">
                      <a:solidFill>
                        <a:schemeClr val="bg1"/>
                      </a:solidFill>
                      <a:prstDash val="solid"/>
                    </a:lnL>
                    <a:lnR w="12700" cmpd="sng">
                      <a:solidFill>
                        <a:schemeClr val="bg1"/>
                      </a:solidFill>
                      <a:prstDash val="solid"/>
                    </a:lnR>
                    <a:lnT w="12700" cmpd="sng">
                      <a:solidFill>
                        <a:schemeClr val="bg1"/>
                      </a:solidFill>
                      <a:prstDash val="solid"/>
                    </a:lnT>
                    <a:lnB w="12700" cmpd="sng">
                      <a:solidFill>
                        <a:schemeClr val="bg1"/>
                      </a:solidFill>
                      <a:prstDash val="solid"/>
                    </a:lnB>
                    <a:solidFill>
                      <a:srgbClr val="38654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84098947"/>
                  </a:ext>
                </a:extLst>
              </a:tr>
            </a:tbl>
          </a:graphicData>
        </a:graphic>
      </p:graphicFrame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222124F4-A9BE-4F86-BD4B-72D78D6D7C6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5345295"/>
              </p:ext>
            </p:extLst>
          </p:nvPr>
        </p:nvGraphicFramePr>
        <p:xfrm>
          <a:off x="5332529" y="1823975"/>
          <a:ext cx="763471" cy="1058334"/>
        </p:xfrm>
        <a:graphic>
          <a:graphicData uri="http://schemas.openxmlformats.org/drawingml/2006/table">
            <a:tbl>
              <a:tblPr/>
              <a:tblGrid>
                <a:gridCol w="763471">
                  <a:extLst>
                    <a:ext uri="{9D8B030D-6E8A-4147-A177-3AD203B41FA5}">
                      <a16:colId xmlns:a16="http://schemas.microsoft.com/office/drawing/2014/main" val="1109464621"/>
                    </a:ext>
                  </a:extLst>
                </a:gridCol>
              </a:tblGrid>
              <a:tr h="1058334">
                <a:tc>
                  <a:txBody>
                    <a:bodyPr/>
                    <a:lstStyle/>
                    <a:p>
                      <a:pPr algn="ctr"/>
                      <a:r>
                        <a:rPr lang="en-US" sz="4800" dirty="0">
                          <a:solidFill>
                            <a:schemeClr val="bg1"/>
                          </a:solidFill>
                        </a:rPr>
                        <a:t>+</a:t>
                      </a:r>
                    </a:p>
                  </a:txBody>
                  <a:tcPr anchor="ctr">
                    <a:lnL w="12700" cmpd="sng">
                      <a:solidFill>
                        <a:schemeClr val="bg1"/>
                      </a:solidFill>
                      <a:prstDash val="solid"/>
                    </a:lnL>
                    <a:lnR w="12700" cmpd="sng">
                      <a:solidFill>
                        <a:schemeClr val="bg1"/>
                      </a:solidFill>
                      <a:prstDash val="solid"/>
                    </a:lnR>
                    <a:lnT w="12700" cmpd="sng">
                      <a:solidFill>
                        <a:schemeClr val="bg1"/>
                      </a:solidFill>
                      <a:prstDash val="solid"/>
                    </a:lnT>
                    <a:lnB w="12700" cmpd="sng">
                      <a:solidFill>
                        <a:schemeClr val="bg1"/>
                      </a:solidFill>
                      <a:prstDash val="solid"/>
                    </a:lnB>
                    <a:solidFill>
                      <a:srgbClr val="38654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84098947"/>
                  </a:ext>
                </a:extLst>
              </a:tr>
            </a:tbl>
          </a:graphicData>
        </a:graphic>
      </p:graphicFrame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C477BBBB-0B4D-4D03-BAC4-2C38B35C534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132753"/>
              </p:ext>
            </p:extLst>
          </p:nvPr>
        </p:nvGraphicFramePr>
        <p:xfrm>
          <a:off x="2161945" y="2903033"/>
          <a:ext cx="3170583" cy="1058334"/>
        </p:xfrm>
        <a:graphic>
          <a:graphicData uri="http://schemas.openxmlformats.org/drawingml/2006/table">
            <a:tbl>
              <a:tblPr/>
              <a:tblGrid>
                <a:gridCol w="3170583">
                  <a:extLst>
                    <a:ext uri="{9D8B030D-6E8A-4147-A177-3AD203B41FA5}">
                      <a16:colId xmlns:a16="http://schemas.microsoft.com/office/drawing/2014/main" val="1109464621"/>
                    </a:ext>
                  </a:extLst>
                </a:gridCol>
              </a:tblGrid>
              <a:tr h="1058334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chemeClr val="tx1"/>
                          </a:solidFill>
                        </a:rPr>
                        <a:t>The Amazon rainforest</a:t>
                      </a:r>
                    </a:p>
                  </a:txBody>
                  <a:tcPr anchor="ctr">
                    <a:lnL w="12700" cmpd="sng">
                      <a:solidFill>
                        <a:schemeClr val="bg1"/>
                      </a:solidFill>
                      <a:prstDash val="solid"/>
                    </a:lnL>
                    <a:lnR w="12700" cmpd="sng">
                      <a:solidFill>
                        <a:schemeClr val="bg1"/>
                      </a:solidFill>
                      <a:prstDash val="solid"/>
                    </a:lnR>
                    <a:lnT w="12700" cmpd="sng">
                      <a:solidFill>
                        <a:schemeClr val="bg1"/>
                      </a:solidFill>
                      <a:prstDash val="solid"/>
                    </a:lnT>
                    <a:lnB w="12700" cmpd="sng">
                      <a:solidFill>
                        <a:schemeClr val="bg1"/>
                      </a:solidFill>
                      <a:prstDash val="solid"/>
                    </a:lnB>
                    <a:solidFill>
                      <a:srgbClr val="C7D4C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84098947"/>
                  </a:ext>
                </a:extLst>
              </a:tr>
            </a:tbl>
          </a:graphicData>
        </a:graphic>
      </p:graphicFrame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1B1E3A1B-F3F2-44E0-829E-AEF044C1AE8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97379314"/>
              </p:ext>
            </p:extLst>
          </p:nvPr>
        </p:nvGraphicFramePr>
        <p:xfrm>
          <a:off x="6096000" y="2899833"/>
          <a:ext cx="4065104" cy="1058334"/>
        </p:xfrm>
        <a:graphic>
          <a:graphicData uri="http://schemas.openxmlformats.org/drawingml/2006/table">
            <a:tbl>
              <a:tblPr/>
              <a:tblGrid>
                <a:gridCol w="4065104">
                  <a:extLst>
                    <a:ext uri="{9D8B030D-6E8A-4147-A177-3AD203B41FA5}">
                      <a16:colId xmlns:a16="http://schemas.microsoft.com/office/drawing/2014/main" val="1109464621"/>
                    </a:ext>
                  </a:extLst>
                </a:gridCol>
              </a:tblGrid>
              <a:tr h="1058334">
                <a:tc>
                  <a:txBody>
                    <a:bodyPr/>
                    <a:lstStyle/>
                    <a:p>
                      <a:pPr algn="l"/>
                      <a:r>
                        <a:rPr lang="en-US" sz="2400" dirty="0">
                          <a:solidFill>
                            <a:schemeClr val="tx1"/>
                          </a:solidFill>
                        </a:rPr>
                        <a:t>is rapidly shrinking due to deforestation</a:t>
                      </a:r>
                    </a:p>
                  </a:txBody>
                  <a:tcPr anchor="ctr">
                    <a:lnL w="12700" cmpd="sng">
                      <a:solidFill>
                        <a:schemeClr val="bg1"/>
                      </a:solidFill>
                      <a:prstDash val="solid"/>
                    </a:lnL>
                    <a:lnR w="12700" cmpd="sng">
                      <a:solidFill>
                        <a:schemeClr val="bg1"/>
                      </a:solidFill>
                      <a:prstDash val="solid"/>
                    </a:lnR>
                    <a:lnT w="12700" cmpd="sng">
                      <a:solidFill>
                        <a:schemeClr val="bg1"/>
                      </a:solidFill>
                      <a:prstDash val="solid"/>
                    </a:lnT>
                    <a:lnB w="12700" cmpd="sng">
                      <a:solidFill>
                        <a:schemeClr val="bg1"/>
                      </a:solidFill>
                      <a:prstDash val="solid"/>
                    </a:lnB>
                    <a:solidFill>
                      <a:srgbClr val="C7D4C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84098947"/>
                  </a:ext>
                </a:extLst>
              </a:tr>
            </a:tbl>
          </a:graphicData>
        </a:graphic>
      </p:graphicFrame>
      <p:graphicFrame>
        <p:nvGraphicFramePr>
          <p:cNvPr id="13" name="Table 12">
            <a:extLst>
              <a:ext uri="{FF2B5EF4-FFF2-40B4-BE49-F238E27FC236}">
                <a16:creationId xmlns:a16="http://schemas.microsoft.com/office/drawing/2014/main" id="{F77E5221-F086-4F54-A31C-254C5F7DD8F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82025646"/>
              </p:ext>
            </p:extLst>
          </p:nvPr>
        </p:nvGraphicFramePr>
        <p:xfrm>
          <a:off x="6095999" y="1823975"/>
          <a:ext cx="4065103" cy="1058334"/>
        </p:xfrm>
        <a:graphic>
          <a:graphicData uri="http://schemas.openxmlformats.org/drawingml/2006/table">
            <a:tbl>
              <a:tblPr/>
              <a:tblGrid>
                <a:gridCol w="4065103">
                  <a:extLst>
                    <a:ext uri="{9D8B030D-6E8A-4147-A177-3AD203B41FA5}">
                      <a16:colId xmlns:a16="http://schemas.microsoft.com/office/drawing/2014/main" val="1109464621"/>
                    </a:ext>
                  </a:extLst>
                </a:gridCol>
              </a:tblGrid>
              <a:tr h="1058334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>
                          <a:solidFill>
                            <a:schemeClr val="bg1"/>
                          </a:solidFill>
                        </a:rPr>
                        <a:t>Controlling Idea</a:t>
                      </a:r>
                    </a:p>
                  </a:txBody>
                  <a:tcPr anchor="ctr">
                    <a:lnL w="12700" cmpd="sng">
                      <a:solidFill>
                        <a:schemeClr val="bg1"/>
                      </a:solidFill>
                      <a:prstDash val="solid"/>
                    </a:lnL>
                    <a:lnR w="12700" cmpd="sng">
                      <a:solidFill>
                        <a:schemeClr val="bg1"/>
                      </a:solidFill>
                      <a:prstDash val="solid"/>
                    </a:lnR>
                    <a:lnT w="12700" cmpd="sng">
                      <a:solidFill>
                        <a:schemeClr val="bg1"/>
                      </a:solidFill>
                      <a:prstDash val="solid"/>
                    </a:lnT>
                    <a:lnB w="12700" cmpd="sng">
                      <a:solidFill>
                        <a:schemeClr val="bg1"/>
                      </a:solidFill>
                      <a:prstDash val="solid"/>
                    </a:lnB>
                    <a:solidFill>
                      <a:srgbClr val="38654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84098947"/>
                  </a:ext>
                </a:extLst>
              </a:tr>
            </a:tbl>
          </a:graphicData>
        </a:graphic>
      </p:graphicFrame>
      <p:graphicFrame>
        <p:nvGraphicFramePr>
          <p:cNvPr id="15" name="Table 14">
            <a:extLst>
              <a:ext uri="{FF2B5EF4-FFF2-40B4-BE49-F238E27FC236}">
                <a16:creationId xmlns:a16="http://schemas.microsoft.com/office/drawing/2014/main" id="{714527FD-4089-4975-B79C-F0FAAD8930F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5902961"/>
              </p:ext>
            </p:extLst>
          </p:nvPr>
        </p:nvGraphicFramePr>
        <p:xfrm>
          <a:off x="5332529" y="2903033"/>
          <a:ext cx="763472" cy="1058334"/>
        </p:xfrm>
        <a:graphic>
          <a:graphicData uri="http://schemas.openxmlformats.org/drawingml/2006/table">
            <a:tbl>
              <a:tblPr/>
              <a:tblGrid>
                <a:gridCol w="763472">
                  <a:extLst>
                    <a:ext uri="{9D8B030D-6E8A-4147-A177-3AD203B41FA5}">
                      <a16:colId xmlns:a16="http://schemas.microsoft.com/office/drawing/2014/main" val="1109464621"/>
                    </a:ext>
                  </a:extLst>
                </a:gridCol>
              </a:tblGrid>
              <a:tr h="1058334">
                <a:tc>
                  <a:txBody>
                    <a:bodyPr/>
                    <a:lstStyle/>
                    <a:p>
                      <a:pPr algn="ctr"/>
                      <a:r>
                        <a:rPr lang="en-US" sz="4800" dirty="0">
                          <a:solidFill>
                            <a:schemeClr val="tx1"/>
                          </a:solidFill>
                        </a:rPr>
                        <a:t>+</a:t>
                      </a:r>
                    </a:p>
                  </a:txBody>
                  <a:tcPr anchor="ctr">
                    <a:lnL w="12700" cmpd="sng">
                      <a:solidFill>
                        <a:schemeClr val="bg1"/>
                      </a:solidFill>
                      <a:prstDash val="solid"/>
                    </a:lnL>
                    <a:lnR w="12700" cmpd="sng">
                      <a:solidFill>
                        <a:schemeClr val="bg1"/>
                      </a:solidFill>
                      <a:prstDash val="solid"/>
                    </a:lnR>
                    <a:lnT w="12700" cmpd="sng">
                      <a:solidFill>
                        <a:schemeClr val="bg1"/>
                      </a:solidFill>
                      <a:prstDash val="solid"/>
                    </a:lnT>
                    <a:lnB w="12700" cmpd="sng">
                      <a:solidFill>
                        <a:schemeClr val="bg1"/>
                      </a:solidFill>
                      <a:prstDash val="solid"/>
                    </a:lnB>
                    <a:solidFill>
                      <a:srgbClr val="C7D4C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8409894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608391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solidFill>
                  <a:srgbClr val="323542"/>
                </a:solidFill>
                <a:latin typeface="Century Gothic" panose="020B0502020202020204" pitchFamily="34" charset="0"/>
              </a:rPr>
              <a:t>Strengthen Your Thesis Statement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" name="Diagram 2"/>
          <p:cNvGraphicFramePr/>
          <p:nvPr>
            <p:extLst>
              <p:ext uri="{D42A27DB-BD31-4B8C-83A1-F6EECF244321}">
                <p14:modId xmlns:p14="http://schemas.microsoft.com/office/powerpoint/2010/main" val="1498287496"/>
              </p:ext>
            </p:extLst>
          </p:nvPr>
        </p:nvGraphicFramePr>
        <p:xfrm>
          <a:off x="2817091" y="1572014"/>
          <a:ext cx="6557818" cy="454506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93318557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2060449" y="1383374"/>
            <a:ext cx="8250364" cy="3877056"/>
          </a:xfrm>
          <a:prstGeom prst="rect">
            <a:avLst/>
          </a:prstGeom>
          <a:solidFill>
            <a:srgbClr val="C7D4C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solidFill>
                  <a:srgbClr val="323542"/>
                </a:solidFill>
                <a:latin typeface="Century Gothic" panose="020B0502020202020204" pitchFamily="34" charset="0"/>
              </a:rPr>
              <a:t>Strong Topic Sentence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2641361" y="2167740"/>
            <a:ext cx="7088539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/>
              <a:t>Seeing a Shakespeare play in person is better than reading it on paper </a:t>
            </a:r>
            <a:r>
              <a:rPr lang="en-US" sz="3600" u="sng" dirty="0"/>
              <a:t>because</a:t>
            </a:r>
            <a:r>
              <a:rPr lang="en-US" sz="3600" dirty="0"/>
              <a:t> the actors bring the story alive.</a:t>
            </a:r>
          </a:p>
        </p:txBody>
      </p:sp>
    </p:spTree>
    <p:extLst>
      <p:ext uri="{BB962C8B-B14F-4D97-AF65-F5344CB8AC3E}">
        <p14:creationId xmlns:p14="http://schemas.microsoft.com/office/powerpoint/2010/main" val="212156201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2060449" y="1383374"/>
            <a:ext cx="8250364" cy="3877056"/>
          </a:xfrm>
          <a:prstGeom prst="rect">
            <a:avLst/>
          </a:prstGeom>
          <a:solidFill>
            <a:srgbClr val="C7D4C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solidFill>
                  <a:srgbClr val="323542"/>
                </a:solidFill>
                <a:latin typeface="Century Gothic" panose="020B0502020202020204" pitchFamily="34" charset="0"/>
              </a:rPr>
              <a:t>To Show Contrast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2641361" y="2167740"/>
            <a:ext cx="7088539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u="sng" dirty="0"/>
              <a:t>Although</a:t>
            </a:r>
            <a:r>
              <a:rPr lang="en-US" sz="3600" dirty="0"/>
              <a:t> smoking is becoming less common in the U.S., it is becoming more common in third-world countries.</a:t>
            </a:r>
          </a:p>
        </p:txBody>
      </p:sp>
    </p:spTree>
    <p:extLst>
      <p:ext uri="{BB962C8B-B14F-4D97-AF65-F5344CB8AC3E}">
        <p14:creationId xmlns:p14="http://schemas.microsoft.com/office/powerpoint/2010/main" val="206237086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A7E8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10"/>
          <p:cNvCxnSpPr/>
          <p:nvPr/>
        </p:nvCxnSpPr>
        <p:spPr>
          <a:xfrm>
            <a:off x="1859169" y="2729726"/>
            <a:ext cx="8429625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1524000" y="1410227"/>
            <a:ext cx="9144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HAWKES</a:t>
            </a:r>
            <a:r>
              <a:rPr kumimoji="0" lang="en-US" sz="7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 LEARNING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81108" y="3050910"/>
            <a:ext cx="609600" cy="6096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6179" y="3050910"/>
            <a:ext cx="609600" cy="6096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7122" y="3050910"/>
            <a:ext cx="609600" cy="6096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68065" y="305091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00331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latin typeface="Century Gothic" panose="020B0502020202020204" pitchFamily="34" charset="0"/>
              </a:rPr>
              <a:t>Lesson Goals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1710559" y="1773621"/>
            <a:ext cx="869468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Decide Between a Thesis and Purpose Statement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Combine a Narrowed Topic and Controlling Idea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Strengthen Your Thesis Statement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34565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>
            <a:extLst>
              <a:ext uri="{FF2B5EF4-FFF2-40B4-BE49-F238E27FC236}">
                <a16:creationId xmlns:a16="http://schemas.microsoft.com/office/drawing/2014/main" id="{57187027-272D-4259-8012-034B00247D83}"/>
              </a:ext>
            </a:extLst>
          </p:cNvPr>
          <p:cNvGrpSpPr/>
          <p:nvPr/>
        </p:nvGrpSpPr>
        <p:grpSpPr>
          <a:xfrm>
            <a:off x="2291769" y="1612191"/>
            <a:ext cx="7608462" cy="3252040"/>
            <a:chOff x="365111" y="1821206"/>
            <a:chExt cx="8443024" cy="3298655"/>
          </a:xfrm>
          <a:solidFill>
            <a:srgbClr val="314C57"/>
          </a:solidFill>
        </p:grpSpPr>
        <p:grpSp>
          <p:nvGrpSpPr>
            <p:cNvPr id="19" name="Group 18">
              <a:extLst>
                <a:ext uri="{FF2B5EF4-FFF2-40B4-BE49-F238E27FC236}">
                  <a16:creationId xmlns:a16="http://schemas.microsoft.com/office/drawing/2014/main" id="{51364018-2960-4B38-80F0-07702E537099}"/>
                </a:ext>
              </a:extLst>
            </p:cNvPr>
            <p:cNvGrpSpPr/>
            <p:nvPr/>
          </p:nvGrpSpPr>
          <p:grpSpPr>
            <a:xfrm>
              <a:off x="365111" y="1821206"/>
              <a:ext cx="8443024" cy="3298655"/>
              <a:chOff x="365111" y="1821206"/>
              <a:chExt cx="8443024" cy="3298655"/>
            </a:xfrm>
            <a:grpFill/>
          </p:grpSpPr>
          <p:sp>
            <p:nvSpPr>
              <p:cNvPr id="23" name="Rectangle 22">
                <a:extLst>
                  <a:ext uri="{FF2B5EF4-FFF2-40B4-BE49-F238E27FC236}">
                    <a16:creationId xmlns:a16="http://schemas.microsoft.com/office/drawing/2014/main" id="{00E35C56-0CFA-4D05-B94C-6679EC140A8A}"/>
                  </a:ext>
                </a:extLst>
              </p:cNvPr>
              <p:cNvSpPr/>
              <p:nvPr/>
            </p:nvSpPr>
            <p:spPr>
              <a:xfrm>
                <a:off x="365111" y="1821206"/>
                <a:ext cx="4175761" cy="3298655"/>
              </a:xfrm>
              <a:prstGeom prst="rect">
                <a:avLst/>
              </a:prstGeom>
              <a:solidFill>
                <a:srgbClr val="38654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4" name="Rectangle 23">
                <a:extLst>
                  <a:ext uri="{FF2B5EF4-FFF2-40B4-BE49-F238E27FC236}">
                    <a16:creationId xmlns:a16="http://schemas.microsoft.com/office/drawing/2014/main" id="{E7CE0145-5D62-4B52-9D2E-203311DEE208}"/>
                  </a:ext>
                </a:extLst>
              </p:cNvPr>
              <p:cNvSpPr/>
              <p:nvPr/>
            </p:nvSpPr>
            <p:spPr>
              <a:xfrm>
                <a:off x="4632374" y="1821206"/>
                <a:ext cx="4175761" cy="3298655"/>
              </a:xfrm>
              <a:prstGeom prst="rect">
                <a:avLst/>
              </a:prstGeom>
              <a:solidFill>
                <a:srgbClr val="38654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5" name="Oval 24">
                <a:extLst>
                  <a:ext uri="{FF2B5EF4-FFF2-40B4-BE49-F238E27FC236}">
                    <a16:creationId xmlns:a16="http://schemas.microsoft.com/office/drawing/2014/main" id="{CC88D233-0109-4670-ACB3-A77A05DD1962}"/>
                  </a:ext>
                </a:extLst>
              </p:cNvPr>
              <p:cNvSpPr/>
              <p:nvPr/>
            </p:nvSpPr>
            <p:spPr>
              <a:xfrm>
                <a:off x="4206109" y="3036198"/>
                <a:ext cx="751943" cy="740213"/>
              </a:xfrm>
              <a:prstGeom prst="ellipse">
                <a:avLst/>
              </a:prstGeom>
              <a:solidFill>
                <a:srgbClr val="386546"/>
              </a:solidFill>
              <a:ln w="762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400" b="1" dirty="0">
                    <a:solidFill>
                      <a:schemeClr val="bg1"/>
                    </a:solidFill>
                  </a:rPr>
                  <a:t>or</a:t>
                </a:r>
              </a:p>
            </p:txBody>
          </p:sp>
        </p:grpSp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276ED3B7-26C9-490F-8169-1EC44AA90803}"/>
                </a:ext>
              </a:extLst>
            </p:cNvPr>
            <p:cNvSpPr txBox="1"/>
            <p:nvPr/>
          </p:nvSpPr>
          <p:spPr>
            <a:xfrm>
              <a:off x="748359" y="2250017"/>
              <a:ext cx="3325552" cy="2225252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4800" dirty="0">
                  <a:solidFill>
                    <a:schemeClr val="bg1"/>
                  </a:solidFill>
                </a:rPr>
                <a:t>Thesis statement</a:t>
              </a:r>
            </a:p>
          </p:txBody>
        </p: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0E09C92B-B5F9-4A58-A480-D03C7AE1C04A}"/>
                </a:ext>
              </a:extLst>
            </p:cNvPr>
            <p:cNvSpPr txBox="1"/>
            <p:nvPr/>
          </p:nvSpPr>
          <p:spPr>
            <a:xfrm>
              <a:off x="5049554" y="2250017"/>
              <a:ext cx="3325552" cy="2225252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4800" dirty="0">
                  <a:solidFill>
                    <a:schemeClr val="bg1"/>
                  </a:solidFill>
                </a:rPr>
                <a:t>Purpose statement</a:t>
              </a:r>
            </a:p>
          </p:txBody>
        </p:sp>
      </p:grpSp>
      <p:sp>
        <p:nvSpPr>
          <p:cNvPr id="16" name="TextBox 15">
            <a:extLst>
              <a:ext uri="{FF2B5EF4-FFF2-40B4-BE49-F238E27FC236}">
                <a16:creationId xmlns:a16="http://schemas.microsoft.com/office/drawing/2014/main" id="{CFACB068-CCF5-39AD-E847-E56D0947CB02}"/>
              </a:ext>
            </a:extLst>
          </p:cNvPr>
          <p:cNvSpPr txBox="1"/>
          <p:nvPr/>
        </p:nvSpPr>
        <p:spPr>
          <a:xfrm>
            <a:off x="1357981" y="322918"/>
            <a:ext cx="9467849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latin typeface="Century Gothic" panose="020B0502020202020204" pitchFamily="34" charset="0"/>
              </a:rPr>
              <a:t>Decide Between a Thesis and Purpose Statement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338096E2-6F16-28A1-A889-891ABE53CFD6}"/>
              </a:ext>
            </a:extLst>
          </p:cNvPr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118684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latin typeface="Century Gothic" panose="020B0502020202020204" pitchFamily="34" charset="0"/>
              </a:rPr>
              <a:t>Decide Between a Thesis and Purpose Statement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ctangle 5">
            <a:extLst>
              <a:ext uri="{FF2B5EF4-FFF2-40B4-BE49-F238E27FC236}">
                <a16:creationId xmlns:a16="http://schemas.microsoft.com/office/drawing/2014/main" id="{AFBFD4D5-6E99-4C09-AD8F-CF674DA0572F}"/>
              </a:ext>
            </a:extLst>
          </p:cNvPr>
          <p:cNvSpPr/>
          <p:nvPr/>
        </p:nvSpPr>
        <p:spPr>
          <a:xfrm>
            <a:off x="1881187" y="1612191"/>
            <a:ext cx="8429625" cy="2688870"/>
          </a:xfrm>
          <a:prstGeom prst="rect">
            <a:avLst/>
          </a:prstGeom>
          <a:solidFill>
            <a:srgbClr val="3865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2230026" y="2264128"/>
            <a:ext cx="7731945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0" i="0" u="none" strike="noStrike" baseline="0" dirty="0">
                <a:solidFill>
                  <a:schemeClr val="bg1"/>
                </a:solidFill>
                <a:latin typeface="Open Sans" panose="020B0606030504020204" pitchFamily="34" charset="0"/>
              </a:rPr>
              <a:t>Charles Dickens uses irony to critique the treatment of the poor in 19</a:t>
            </a:r>
            <a:r>
              <a:rPr lang="en-US" sz="2800" b="0" i="0" u="none" strike="noStrike" baseline="30000" dirty="0">
                <a:solidFill>
                  <a:schemeClr val="bg1"/>
                </a:solidFill>
                <a:latin typeface="Open Sans" panose="020B0606030504020204" pitchFamily="34" charset="0"/>
              </a:rPr>
              <a:t>th </a:t>
            </a:r>
            <a:r>
              <a:rPr lang="en-US" sz="2800" b="0" i="0" u="none" strike="noStrike" baseline="0" dirty="0">
                <a:solidFill>
                  <a:schemeClr val="bg1"/>
                </a:solidFill>
                <a:latin typeface="Open Sans" panose="020B0606030504020204" pitchFamily="34" charset="0"/>
              </a:rPr>
              <a:t>century England.	</a:t>
            </a:r>
          </a:p>
        </p:txBody>
      </p:sp>
    </p:spTree>
    <p:extLst>
      <p:ext uri="{BB962C8B-B14F-4D97-AF65-F5344CB8AC3E}">
        <p14:creationId xmlns:p14="http://schemas.microsoft.com/office/powerpoint/2010/main" val="10677126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latin typeface="Century Gothic" panose="020B0502020202020204" pitchFamily="34" charset="0"/>
              </a:rPr>
              <a:t>Decide Between a Thesis and Purpose Statement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Rectangle 4">
            <a:extLst>
              <a:ext uri="{FF2B5EF4-FFF2-40B4-BE49-F238E27FC236}">
                <a16:creationId xmlns:a16="http://schemas.microsoft.com/office/drawing/2014/main" id="{45835983-D772-4C65-85F7-CA47B32AE1F9}"/>
              </a:ext>
            </a:extLst>
          </p:cNvPr>
          <p:cNvSpPr/>
          <p:nvPr/>
        </p:nvSpPr>
        <p:spPr>
          <a:xfrm>
            <a:off x="1881187" y="1485190"/>
            <a:ext cx="8430768" cy="2688336"/>
          </a:xfrm>
          <a:prstGeom prst="rect">
            <a:avLst/>
          </a:prstGeom>
          <a:solidFill>
            <a:srgbClr val="3865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2189893" y="2290749"/>
            <a:ext cx="825036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chemeClr val="bg1"/>
                </a:solidFill>
              </a:rPr>
              <a:t>This presentation will teach you three practical ways to improve your public speaking skills.</a:t>
            </a:r>
          </a:p>
        </p:txBody>
      </p:sp>
    </p:spTree>
    <p:extLst>
      <p:ext uri="{BB962C8B-B14F-4D97-AF65-F5344CB8AC3E}">
        <p14:creationId xmlns:p14="http://schemas.microsoft.com/office/powerpoint/2010/main" val="3638233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419224" y="289335"/>
            <a:ext cx="9353549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solidFill>
                  <a:srgbClr val="323542"/>
                </a:solidFill>
                <a:latin typeface="Century Gothic" panose="020B0502020202020204" pitchFamily="34" charset="0"/>
              </a:rPr>
              <a:t>Combine a Narrowed Topic and Controlling Idea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" name="Group 6">
            <a:extLst>
              <a:ext uri="{FF2B5EF4-FFF2-40B4-BE49-F238E27FC236}">
                <a16:creationId xmlns:a16="http://schemas.microsoft.com/office/drawing/2014/main" id="{88E01F03-00D5-4828-AF82-68559E9F42AF}"/>
              </a:ext>
            </a:extLst>
          </p:cNvPr>
          <p:cNvGrpSpPr/>
          <p:nvPr/>
        </p:nvGrpSpPr>
        <p:grpSpPr>
          <a:xfrm>
            <a:off x="2866370" y="2281058"/>
            <a:ext cx="2080340" cy="1617913"/>
            <a:chOff x="1149291" y="1753237"/>
            <a:chExt cx="2080340" cy="1617913"/>
          </a:xfrm>
          <a:solidFill>
            <a:srgbClr val="386546"/>
          </a:solidFill>
        </p:grpSpPr>
        <p:sp>
          <p:nvSpPr>
            <p:cNvPr id="8" name="Rectangle: Rounded Corners 7">
              <a:extLst>
                <a:ext uri="{FF2B5EF4-FFF2-40B4-BE49-F238E27FC236}">
                  <a16:creationId xmlns:a16="http://schemas.microsoft.com/office/drawing/2014/main" id="{0FFCE9AD-C13D-43A3-A419-9E5DB8DF056E}"/>
                </a:ext>
              </a:extLst>
            </p:cNvPr>
            <p:cNvSpPr/>
            <p:nvPr/>
          </p:nvSpPr>
          <p:spPr>
            <a:xfrm>
              <a:off x="1149291" y="1753237"/>
              <a:ext cx="2080340" cy="1617913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C38EF32C-490A-4C5A-846E-E22B0604C66F}"/>
                </a:ext>
              </a:extLst>
            </p:cNvPr>
            <p:cNvSpPr txBox="1"/>
            <p:nvPr/>
          </p:nvSpPr>
          <p:spPr>
            <a:xfrm>
              <a:off x="1357204" y="2010910"/>
              <a:ext cx="1664514" cy="837473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3600" dirty="0">
                  <a:solidFill>
                    <a:schemeClr val="bg1"/>
                  </a:solidFill>
                </a:rPr>
                <a:t>Topic</a:t>
              </a:r>
            </a:p>
          </p:txBody>
        </p:sp>
      </p:grpSp>
      <p:grpSp>
        <p:nvGrpSpPr>
          <p:cNvPr id="10" name="Group 9">
            <a:extLst>
              <a:ext uri="{FF2B5EF4-FFF2-40B4-BE49-F238E27FC236}">
                <a16:creationId xmlns:a16="http://schemas.microsoft.com/office/drawing/2014/main" id="{F7A78E1E-81D5-4916-9C1A-45C65FBE5167}"/>
              </a:ext>
            </a:extLst>
          </p:cNvPr>
          <p:cNvGrpSpPr/>
          <p:nvPr/>
        </p:nvGrpSpPr>
        <p:grpSpPr>
          <a:xfrm>
            <a:off x="7245291" y="2281058"/>
            <a:ext cx="2080340" cy="1617913"/>
            <a:chOff x="1149291" y="1753237"/>
            <a:chExt cx="2080340" cy="1617913"/>
          </a:xfrm>
          <a:solidFill>
            <a:srgbClr val="386546"/>
          </a:solidFill>
        </p:grpSpPr>
        <p:sp>
          <p:nvSpPr>
            <p:cNvPr id="11" name="Rectangle: Rounded Corners 10">
              <a:extLst>
                <a:ext uri="{FF2B5EF4-FFF2-40B4-BE49-F238E27FC236}">
                  <a16:creationId xmlns:a16="http://schemas.microsoft.com/office/drawing/2014/main" id="{2F3C0622-984A-4107-A13C-0C0E44F45E22}"/>
                </a:ext>
              </a:extLst>
            </p:cNvPr>
            <p:cNvSpPr/>
            <p:nvPr/>
          </p:nvSpPr>
          <p:spPr>
            <a:xfrm>
              <a:off x="1149291" y="1753237"/>
              <a:ext cx="2080340" cy="1617913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C67E934F-575A-4C83-8C6D-CC6EAB680809}"/>
                </a:ext>
              </a:extLst>
            </p:cNvPr>
            <p:cNvSpPr txBox="1"/>
            <p:nvPr/>
          </p:nvSpPr>
          <p:spPr>
            <a:xfrm>
              <a:off x="1357204" y="1990658"/>
              <a:ext cx="1664514" cy="1143070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400" dirty="0">
                  <a:solidFill>
                    <a:schemeClr val="bg1"/>
                  </a:solidFill>
                </a:rPr>
                <a:t>Controlling idea</a:t>
              </a:r>
            </a:p>
          </p:txBody>
        </p:sp>
      </p:grpSp>
      <p:sp>
        <p:nvSpPr>
          <p:cNvPr id="2" name="Arrow: Right 1">
            <a:extLst>
              <a:ext uri="{FF2B5EF4-FFF2-40B4-BE49-F238E27FC236}">
                <a16:creationId xmlns:a16="http://schemas.microsoft.com/office/drawing/2014/main" id="{D5B916EB-D449-4481-9921-71DAFB81526F}"/>
              </a:ext>
            </a:extLst>
          </p:cNvPr>
          <p:cNvSpPr/>
          <p:nvPr/>
        </p:nvSpPr>
        <p:spPr>
          <a:xfrm>
            <a:off x="5482781" y="2600710"/>
            <a:ext cx="1226437" cy="978608"/>
          </a:xfrm>
          <a:prstGeom prst="rightArrow">
            <a:avLst/>
          </a:prstGeom>
          <a:solidFill>
            <a:srgbClr val="3865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852694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solidFill>
                  <a:srgbClr val="323542"/>
                </a:solidFill>
                <a:latin typeface="Century Gothic" panose="020B0502020202020204" pitchFamily="34" charset="0"/>
              </a:rPr>
              <a:t>Controlling Idea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DF7284C9-FE52-4260-9295-13903DB0BAA5}"/>
              </a:ext>
            </a:extLst>
          </p:cNvPr>
          <p:cNvSpPr/>
          <p:nvPr/>
        </p:nvSpPr>
        <p:spPr>
          <a:xfrm>
            <a:off x="1881188" y="1383374"/>
            <a:ext cx="3244909" cy="693660"/>
          </a:xfrm>
          <a:prstGeom prst="roundRect">
            <a:avLst/>
          </a:prstGeom>
          <a:solidFill>
            <a:srgbClr val="3865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bg1"/>
                </a:solidFill>
              </a:rPr>
              <a:t>Free-range farming:</a:t>
            </a:r>
          </a:p>
        </p:txBody>
      </p:sp>
      <p:sp>
        <p:nvSpPr>
          <p:cNvPr id="17" name="Rectangle: Rounded Corners 16">
            <a:extLst>
              <a:ext uri="{FF2B5EF4-FFF2-40B4-BE49-F238E27FC236}">
                <a16:creationId xmlns:a16="http://schemas.microsoft.com/office/drawing/2014/main" id="{3677F5A7-2FC7-42D5-9A34-274CC3935191}"/>
              </a:ext>
            </a:extLst>
          </p:cNvPr>
          <p:cNvSpPr/>
          <p:nvPr/>
        </p:nvSpPr>
        <p:spPr>
          <a:xfrm>
            <a:off x="6258454" y="2323174"/>
            <a:ext cx="3244909" cy="693660"/>
          </a:xfrm>
          <a:prstGeom prst="roundRect">
            <a:avLst/>
          </a:prstGeom>
          <a:solidFill>
            <a:srgbClr val="3865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bg1"/>
                </a:solidFill>
              </a:rPr>
              <a:t>Raises meat prices</a:t>
            </a:r>
          </a:p>
        </p:txBody>
      </p:sp>
      <p:sp>
        <p:nvSpPr>
          <p:cNvPr id="20" name="Rectangle: Rounded Corners 19">
            <a:extLst>
              <a:ext uri="{FF2B5EF4-FFF2-40B4-BE49-F238E27FC236}">
                <a16:creationId xmlns:a16="http://schemas.microsoft.com/office/drawing/2014/main" id="{4F225586-B040-4971-9322-608540A0BBDC}"/>
              </a:ext>
            </a:extLst>
          </p:cNvPr>
          <p:cNvSpPr/>
          <p:nvPr/>
        </p:nvSpPr>
        <p:spPr>
          <a:xfrm>
            <a:off x="6258454" y="3189689"/>
            <a:ext cx="3244909" cy="933578"/>
          </a:xfrm>
          <a:prstGeom prst="roundRect">
            <a:avLst/>
          </a:prstGeom>
          <a:solidFill>
            <a:srgbClr val="3865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bg1"/>
                </a:solidFill>
              </a:rPr>
              <a:t>Is becoming more popular in cities</a:t>
            </a:r>
          </a:p>
        </p:txBody>
      </p:sp>
      <p:sp>
        <p:nvSpPr>
          <p:cNvPr id="23" name="Rectangle: Rounded Corners 22">
            <a:extLst>
              <a:ext uri="{FF2B5EF4-FFF2-40B4-BE49-F238E27FC236}">
                <a16:creationId xmlns:a16="http://schemas.microsoft.com/office/drawing/2014/main" id="{57A54936-6D9F-4F34-B436-476BA72B11E1}"/>
              </a:ext>
            </a:extLst>
          </p:cNvPr>
          <p:cNvSpPr/>
          <p:nvPr/>
        </p:nvSpPr>
        <p:spPr>
          <a:xfrm>
            <a:off x="6258454" y="4296122"/>
            <a:ext cx="3244909" cy="933577"/>
          </a:xfrm>
          <a:prstGeom prst="roundRect">
            <a:avLst/>
          </a:prstGeom>
          <a:solidFill>
            <a:srgbClr val="3865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bg1"/>
                </a:solidFill>
              </a:rPr>
              <a:t>Ensures humane treatment of animals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7415600B-5347-42A9-97B2-A81EE191037F}"/>
              </a:ext>
            </a:extLst>
          </p:cNvPr>
          <p:cNvCxnSpPr>
            <a:cxnSpLocks/>
            <a:stCxn id="14" idx="2"/>
          </p:cNvCxnSpPr>
          <p:nvPr/>
        </p:nvCxnSpPr>
        <p:spPr>
          <a:xfrm>
            <a:off x="3503643" y="2077034"/>
            <a:ext cx="0" cy="2683498"/>
          </a:xfrm>
          <a:prstGeom prst="line">
            <a:avLst/>
          </a:prstGeom>
          <a:ln>
            <a:solidFill>
              <a:srgbClr val="5B707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7B4D13BA-2EF0-4039-BD5C-1A03631D2627}"/>
              </a:ext>
            </a:extLst>
          </p:cNvPr>
          <p:cNvCxnSpPr>
            <a:cxnSpLocks/>
            <a:stCxn id="17" idx="1"/>
          </p:cNvCxnSpPr>
          <p:nvPr/>
        </p:nvCxnSpPr>
        <p:spPr>
          <a:xfrm flipH="1" flipV="1">
            <a:off x="3503641" y="2667626"/>
            <a:ext cx="2754813" cy="2378"/>
          </a:xfrm>
          <a:prstGeom prst="line">
            <a:avLst/>
          </a:prstGeom>
          <a:ln>
            <a:solidFill>
              <a:srgbClr val="5B707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7C966AF1-2799-499B-AC74-CA74049DD680}"/>
              </a:ext>
            </a:extLst>
          </p:cNvPr>
          <p:cNvCxnSpPr>
            <a:cxnSpLocks/>
          </p:cNvCxnSpPr>
          <p:nvPr/>
        </p:nvCxnSpPr>
        <p:spPr>
          <a:xfrm flipH="1" flipV="1">
            <a:off x="3503639" y="3661866"/>
            <a:ext cx="2754813" cy="2378"/>
          </a:xfrm>
          <a:prstGeom prst="line">
            <a:avLst/>
          </a:prstGeom>
          <a:ln>
            <a:solidFill>
              <a:srgbClr val="5B707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95254DA8-B0F9-4D40-9659-EC7E120F8B95}"/>
              </a:ext>
            </a:extLst>
          </p:cNvPr>
          <p:cNvCxnSpPr>
            <a:cxnSpLocks/>
          </p:cNvCxnSpPr>
          <p:nvPr/>
        </p:nvCxnSpPr>
        <p:spPr>
          <a:xfrm flipH="1" flipV="1">
            <a:off x="3503638" y="4760532"/>
            <a:ext cx="2754813" cy="2378"/>
          </a:xfrm>
          <a:prstGeom prst="line">
            <a:avLst/>
          </a:prstGeom>
          <a:ln>
            <a:solidFill>
              <a:srgbClr val="5B707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434894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solidFill>
                  <a:srgbClr val="323542"/>
                </a:solidFill>
                <a:latin typeface="Century Gothic" panose="020B0502020202020204" pitchFamily="34" charset="0"/>
              </a:rPr>
              <a:t>Purpose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9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41F64DD4-382A-4F2A-98B3-8B0D73F8887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04948970"/>
              </p:ext>
            </p:extLst>
          </p:nvPr>
        </p:nvGraphicFramePr>
        <p:xfrm>
          <a:off x="2133601" y="1917258"/>
          <a:ext cx="2082800" cy="1058334"/>
        </p:xfrm>
        <a:graphic>
          <a:graphicData uri="http://schemas.openxmlformats.org/drawingml/2006/table">
            <a:tbl>
              <a:tblPr/>
              <a:tblGrid>
                <a:gridCol w="2082800">
                  <a:extLst>
                    <a:ext uri="{9D8B030D-6E8A-4147-A177-3AD203B41FA5}">
                      <a16:colId xmlns:a16="http://schemas.microsoft.com/office/drawing/2014/main" val="1109464621"/>
                    </a:ext>
                  </a:extLst>
                </a:gridCol>
              </a:tblGrid>
              <a:tr h="1058334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>
                          <a:solidFill>
                            <a:schemeClr val="bg1"/>
                          </a:solidFill>
                        </a:rPr>
                        <a:t>Inform</a:t>
                      </a:r>
                    </a:p>
                  </a:txBody>
                  <a:tcPr anchor="ctr">
                    <a:lnL w="12700" cmpd="sng">
                      <a:solidFill>
                        <a:schemeClr val="bg1"/>
                      </a:solidFill>
                      <a:prstDash val="solid"/>
                    </a:lnL>
                    <a:lnR w="12700" cmpd="sng">
                      <a:solidFill>
                        <a:schemeClr val="bg1"/>
                      </a:solidFill>
                      <a:prstDash val="solid"/>
                    </a:lnR>
                    <a:lnT w="12700" cmpd="sng">
                      <a:solidFill>
                        <a:schemeClr val="bg1"/>
                      </a:solidFill>
                      <a:prstDash val="solid"/>
                    </a:lnT>
                    <a:lnB w="12700" cmpd="sng">
                      <a:solidFill>
                        <a:schemeClr val="bg1"/>
                      </a:solidFill>
                      <a:prstDash val="solid"/>
                    </a:lnB>
                    <a:solidFill>
                      <a:srgbClr val="38654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84098947"/>
                  </a:ext>
                </a:extLst>
              </a:tr>
            </a:tbl>
          </a:graphicData>
        </a:graphic>
      </p:graphicFrame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5E9345D9-9DFE-497E-A68C-A10F6D4EAB5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4035576"/>
              </p:ext>
            </p:extLst>
          </p:nvPr>
        </p:nvGraphicFramePr>
        <p:xfrm>
          <a:off x="4275668" y="1917258"/>
          <a:ext cx="6035146" cy="1058334"/>
        </p:xfrm>
        <a:graphic>
          <a:graphicData uri="http://schemas.openxmlformats.org/drawingml/2006/table">
            <a:tbl>
              <a:tblPr/>
              <a:tblGrid>
                <a:gridCol w="6035146">
                  <a:extLst>
                    <a:ext uri="{9D8B030D-6E8A-4147-A177-3AD203B41FA5}">
                      <a16:colId xmlns:a16="http://schemas.microsoft.com/office/drawing/2014/main" val="1109464621"/>
                    </a:ext>
                  </a:extLst>
                </a:gridCol>
              </a:tblGrid>
              <a:tr h="1058334">
                <a:tc>
                  <a:txBody>
                    <a:bodyPr/>
                    <a:lstStyle/>
                    <a:p>
                      <a:pPr algn="l"/>
                      <a:r>
                        <a:rPr lang="en-US" sz="2400" dirty="0">
                          <a:solidFill>
                            <a:schemeClr val="bg1"/>
                          </a:solidFill>
                        </a:rPr>
                        <a:t>Share interesting or thought-provoking information</a:t>
                      </a:r>
                    </a:p>
                  </a:txBody>
                  <a:tcPr anchor="ctr">
                    <a:lnL w="12700" cmpd="sng">
                      <a:solidFill>
                        <a:schemeClr val="bg1"/>
                      </a:solidFill>
                      <a:prstDash val="solid"/>
                    </a:lnL>
                    <a:lnR w="12700" cmpd="sng">
                      <a:solidFill>
                        <a:schemeClr val="bg1"/>
                      </a:solidFill>
                      <a:prstDash val="solid"/>
                    </a:lnR>
                    <a:lnT w="12700" cmpd="sng">
                      <a:solidFill>
                        <a:schemeClr val="bg1"/>
                      </a:solidFill>
                      <a:prstDash val="solid"/>
                    </a:lnT>
                    <a:lnB w="12700" cmpd="sng">
                      <a:solidFill>
                        <a:schemeClr val="bg1"/>
                      </a:solidFill>
                      <a:prstDash val="solid"/>
                    </a:lnB>
                    <a:solidFill>
                      <a:srgbClr val="38654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84098947"/>
                  </a:ext>
                </a:extLst>
              </a:tr>
            </a:tbl>
          </a:graphicData>
        </a:graphic>
      </p:graphicFrame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7C0E78A5-3B40-4492-B5E0-4B740A378C5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39507806"/>
              </p:ext>
            </p:extLst>
          </p:nvPr>
        </p:nvGraphicFramePr>
        <p:xfrm>
          <a:off x="2133601" y="2996316"/>
          <a:ext cx="2082800" cy="1058334"/>
        </p:xfrm>
        <a:graphic>
          <a:graphicData uri="http://schemas.openxmlformats.org/drawingml/2006/table">
            <a:tbl>
              <a:tblPr/>
              <a:tblGrid>
                <a:gridCol w="2082800">
                  <a:extLst>
                    <a:ext uri="{9D8B030D-6E8A-4147-A177-3AD203B41FA5}">
                      <a16:colId xmlns:a16="http://schemas.microsoft.com/office/drawing/2014/main" val="1109464621"/>
                    </a:ext>
                  </a:extLst>
                </a:gridCol>
              </a:tblGrid>
              <a:tr h="1058334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>
                          <a:solidFill>
                            <a:schemeClr val="tx1"/>
                          </a:solidFill>
                        </a:rPr>
                        <a:t>Persuade</a:t>
                      </a:r>
                    </a:p>
                  </a:txBody>
                  <a:tcPr anchor="ctr">
                    <a:lnL w="12700" cmpd="sng">
                      <a:solidFill>
                        <a:schemeClr val="bg1"/>
                      </a:solidFill>
                      <a:prstDash val="solid"/>
                    </a:lnL>
                    <a:lnR w="12700" cmpd="sng">
                      <a:solidFill>
                        <a:schemeClr val="bg1"/>
                      </a:solidFill>
                      <a:prstDash val="solid"/>
                    </a:lnR>
                    <a:lnT w="12700" cmpd="sng">
                      <a:solidFill>
                        <a:schemeClr val="bg1"/>
                      </a:solidFill>
                      <a:prstDash val="solid"/>
                    </a:lnT>
                    <a:lnB w="12700" cmpd="sng">
                      <a:solidFill>
                        <a:schemeClr val="bg1"/>
                      </a:solidFill>
                      <a:prstDash val="solid"/>
                    </a:lnB>
                    <a:solidFill>
                      <a:srgbClr val="C7D4C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84098947"/>
                  </a:ext>
                </a:extLst>
              </a:tr>
            </a:tbl>
          </a:graphicData>
        </a:graphic>
      </p:graphicFrame>
      <p:graphicFrame>
        <p:nvGraphicFramePr>
          <p:cNvPr id="13" name="Table 12">
            <a:extLst>
              <a:ext uri="{FF2B5EF4-FFF2-40B4-BE49-F238E27FC236}">
                <a16:creationId xmlns:a16="http://schemas.microsoft.com/office/drawing/2014/main" id="{D4C68264-4764-4031-A0F8-43D67AFACF1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17223146"/>
              </p:ext>
            </p:extLst>
          </p:nvPr>
        </p:nvGraphicFramePr>
        <p:xfrm>
          <a:off x="4275667" y="2996316"/>
          <a:ext cx="6035145" cy="1058334"/>
        </p:xfrm>
        <a:graphic>
          <a:graphicData uri="http://schemas.openxmlformats.org/drawingml/2006/table">
            <a:tbl>
              <a:tblPr/>
              <a:tblGrid>
                <a:gridCol w="6035145">
                  <a:extLst>
                    <a:ext uri="{9D8B030D-6E8A-4147-A177-3AD203B41FA5}">
                      <a16:colId xmlns:a16="http://schemas.microsoft.com/office/drawing/2014/main" val="1109464621"/>
                    </a:ext>
                  </a:extLst>
                </a:gridCol>
              </a:tblGrid>
              <a:tr h="1058334">
                <a:tc>
                  <a:txBody>
                    <a:bodyPr/>
                    <a:lstStyle/>
                    <a:p>
                      <a:pPr algn="l"/>
                      <a:r>
                        <a:rPr lang="en-US" sz="2400" dirty="0">
                          <a:solidFill>
                            <a:schemeClr val="tx1"/>
                          </a:solidFill>
                        </a:rPr>
                        <a:t>Share an opinion or argue a point</a:t>
                      </a:r>
                    </a:p>
                  </a:txBody>
                  <a:tcPr anchor="ctr">
                    <a:lnL w="12700" cmpd="sng">
                      <a:solidFill>
                        <a:schemeClr val="bg1"/>
                      </a:solidFill>
                      <a:prstDash val="solid"/>
                    </a:lnL>
                    <a:lnR w="12700" cmpd="sng">
                      <a:solidFill>
                        <a:schemeClr val="bg1"/>
                      </a:solidFill>
                      <a:prstDash val="solid"/>
                    </a:lnR>
                    <a:lnT w="12700" cmpd="sng">
                      <a:solidFill>
                        <a:schemeClr val="bg1"/>
                      </a:solidFill>
                      <a:prstDash val="solid"/>
                    </a:lnT>
                    <a:lnB w="12700" cmpd="sng">
                      <a:solidFill>
                        <a:schemeClr val="bg1"/>
                      </a:solidFill>
                      <a:prstDash val="solid"/>
                    </a:lnB>
                    <a:solidFill>
                      <a:srgbClr val="C7D4C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8409894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3759916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solidFill>
                  <a:srgbClr val="323542"/>
                </a:solidFill>
                <a:latin typeface="Century Gothic" panose="020B0502020202020204" pitchFamily="34" charset="0"/>
              </a:rPr>
              <a:t>Controlling Idea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angle 13">
            <a:extLst>
              <a:ext uri="{FF2B5EF4-FFF2-40B4-BE49-F238E27FC236}">
                <a16:creationId xmlns:a16="http://schemas.microsoft.com/office/drawing/2014/main" id="{E9A6EB69-7240-0D67-8F68-E5D857B8828C}"/>
              </a:ext>
            </a:extLst>
          </p:cNvPr>
          <p:cNvSpPr/>
          <p:nvPr/>
        </p:nvSpPr>
        <p:spPr>
          <a:xfrm>
            <a:off x="3722334" y="2459836"/>
            <a:ext cx="2080340" cy="1617913"/>
          </a:xfrm>
          <a:prstGeom prst="rect">
            <a:avLst/>
          </a:prstGeom>
          <a:solidFill>
            <a:srgbClr val="3865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>
                <a:solidFill>
                  <a:schemeClr val="bg1"/>
                </a:solidFill>
              </a:rPr>
              <a:t>Vague language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FA8E9842-CB5A-DB2D-EEF6-24CBA4C6EF44}"/>
              </a:ext>
            </a:extLst>
          </p:cNvPr>
          <p:cNvSpPr/>
          <p:nvPr/>
        </p:nvSpPr>
        <p:spPr>
          <a:xfrm>
            <a:off x="6389327" y="2459836"/>
            <a:ext cx="2080340" cy="1617913"/>
          </a:xfrm>
          <a:prstGeom prst="rect">
            <a:avLst/>
          </a:prstGeom>
          <a:solidFill>
            <a:srgbClr val="3865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>
                <a:solidFill>
                  <a:schemeClr val="bg1"/>
                </a:solidFill>
              </a:rPr>
              <a:t>Hedging words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E071717-459D-5F45-6903-D97B1603FB3C}"/>
              </a:ext>
            </a:extLst>
          </p:cNvPr>
          <p:cNvSpPr txBox="1"/>
          <p:nvPr/>
        </p:nvSpPr>
        <p:spPr>
          <a:xfrm>
            <a:off x="5172670" y="1383373"/>
            <a:ext cx="184665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b="1" dirty="0"/>
              <a:t>AVOID</a:t>
            </a:r>
          </a:p>
        </p:txBody>
      </p:sp>
    </p:spTree>
    <p:extLst>
      <p:ext uri="{BB962C8B-B14F-4D97-AF65-F5344CB8AC3E}">
        <p14:creationId xmlns:p14="http://schemas.microsoft.com/office/powerpoint/2010/main" val="17145272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166</TotalTime>
  <Words>222</Words>
  <Application>Microsoft Office PowerPoint</Application>
  <PresentationFormat>Widescreen</PresentationFormat>
  <Paragraphs>51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15</vt:i4>
      </vt:variant>
    </vt:vector>
  </HeadingPairs>
  <TitlesOfParts>
    <vt:vector size="22" baseType="lpstr">
      <vt:lpstr>Arial</vt:lpstr>
      <vt:lpstr>Calibri</vt:lpstr>
      <vt:lpstr>Calibri Light</vt:lpstr>
      <vt:lpstr>Century Gothic</vt:lpstr>
      <vt:lpstr>Open Sans</vt:lpstr>
      <vt:lpstr>Office Theme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Caitlin Edahl</dc:creator>
  <cp:lastModifiedBy>Caitlin Edahl</cp:lastModifiedBy>
  <cp:revision>52</cp:revision>
  <dcterms:created xsi:type="dcterms:W3CDTF">2017-06-16T13:06:21Z</dcterms:created>
  <dcterms:modified xsi:type="dcterms:W3CDTF">2022-08-12T13:53:59Z</dcterms:modified>
</cp:coreProperties>
</file>