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sldIdLst>
    <p:sldId id="293" r:id="rId3"/>
    <p:sldId id="351" r:id="rId4"/>
    <p:sldId id="263" r:id="rId5"/>
    <p:sldId id="265" r:id="rId6"/>
    <p:sldId id="270" r:id="rId7"/>
    <p:sldId id="271" r:id="rId8"/>
    <p:sldId id="272" r:id="rId9"/>
    <p:sldId id="273" r:id="rId10"/>
    <p:sldId id="274" r:id="rId11"/>
    <p:sldId id="278" r:id="rId12"/>
    <p:sldId id="280" r:id="rId13"/>
    <p:sldId id="34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6546"/>
    <a:srgbClr val="C7D4CB"/>
    <a:srgbClr val="307380"/>
    <a:srgbClr val="6091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78" autoAdjust="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540" y="13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2168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89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233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2980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15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57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7055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6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026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09744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9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38E16-2D23-BC4E-8A5A-EFC988C7F94C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EA48F-AD42-AA49-87EF-CE7AD5ACC10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8/10/2022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07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Writing a First Draft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0447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Completed Sections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4"/>
          <p:cNvGrpSpPr/>
          <p:nvPr/>
        </p:nvGrpSpPr>
        <p:grpSpPr>
          <a:xfrm>
            <a:off x="2338383" y="1258521"/>
            <a:ext cx="3590349" cy="1328563"/>
            <a:chOff x="3122341" y="2334277"/>
            <a:chExt cx="2620537" cy="3717840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Read back over</a:t>
              </a:r>
            </a:p>
          </p:txBody>
        </p:sp>
      </p:grpSp>
      <p:grpSp>
        <p:nvGrpSpPr>
          <p:cNvPr id="5" name="Group 27"/>
          <p:cNvGrpSpPr/>
          <p:nvPr/>
        </p:nvGrpSpPr>
        <p:grpSpPr>
          <a:xfrm>
            <a:off x="2338382" y="2698739"/>
            <a:ext cx="3590349" cy="1328563"/>
            <a:chOff x="3122341" y="2334277"/>
            <a:chExt cx="2620537" cy="3717840"/>
          </a:xfrm>
          <a:solidFill>
            <a:srgbClr val="386546"/>
          </a:solidFill>
        </p:grpSpPr>
        <p:sp>
          <p:nvSpPr>
            <p:cNvPr id="29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122344" y="3580133"/>
              <a:ext cx="1991188" cy="1226122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Underline main point</a:t>
              </a:r>
            </a:p>
          </p:txBody>
        </p:sp>
      </p:grpSp>
      <p:grpSp>
        <p:nvGrpSpPr>
          <p:cNvPr id="8" name="Group 30"/>
          <p:cNvGrpSpPr/>
          <p:nvPr/>
        </p:nvGrpSpPr>
        <p:grpSpPr>
          <a:xfrm>
            <a:off x="2338391" y="4138957"/>
            <a:ext cx="3590349" cy="1328563"/>
            <a:chOff x="3122341" y="2334277"/>
            <a:chExt cx="2620537" cy="3717840"/>
          </a:xfrm>
          <a:solidFill>
            <a:srgbClr val="386546"/>
          </a:solidFill>
        </p:grpSpPr>
        <p:sp>
          <p:nvSpPr>
            <p:cNvPr id="32" name="Rectangle 8"/>
            <p:cNvSpPr/>
            <p:nvPr/>
          </p:nvSpPr>
          <p:spPr>
            <a:xfrm>
              <a:off x="3122341" y="2334277"/>
              <a:ext cx="2620537" cy="3717840"/>
            </a:xfrm>
            <a:prstGeom prst="rightArrow">
              <a:avLst>
                <a:gd name="adj1" fmla="val 60907"/>
                <a:gd name="adj2" fmla="val 56233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122343" y="3580132"/>
              <a:ext cx="2140434" cy="1205791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rgbClr val="FFFFFF"/>
                  </a:solidFill>
                </a:rPr>
                <a:t>Find supporting details</a:t>
              </a:r>
            </a:p>
          </p:txBody>
        </p:sp>
      </p:grpSp>
      <p:sp>
        <p:nvSpPr>
          <p:cNvPr id="6" name="Oval 5"/>
          <p:cNvSpPr/>
          <p:nvPr/>
        </p:nvSpPr>
        <p:spPr>
          <a:xfrm>
            <a:off x="6341328" y="1554265"/>
            <a:ext cx="3445727" cy="3672173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65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6700145" y="3005630"/>
            <a:ext cx="2728090" cy="769441"/>
          </a:xfrm>
          <a:prstGeom prst="rect">
            <a:avLst/>
          </a:prstGeom>
          <a:solidFill>
            <a:schemeClr val="bg1"/>
          </a:solidFill>
        </p:spPr>
        <p:txBody>
          <a:bodyPr vert="horz"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386546"/>
                </a:solidFill>
              </a:rPr>
              <a:t>Paragraph</a:t>
            </a:r>
          </a:p>
        </p:txBody>
      </p:sp>
    </p:spTree>
    <p:extLst>
      <p:ext uri="{BB962C8B-B14F-4D97-AF65-F5344CB8AC3E}">
        <p14:creationId xmlns:p14="http://schemas.microsoft.com/office/powerpoint/2010/main" val="3634488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>
                  <a:solidFill>
                    <a:srgbClr val="323542"/>
                  </a:solidFill>
                  <a:latin typeface="Century Gothic" panose="020B0502020202020204" pitchFamily="34" charset="0"/>
                </a:rPr>
                <a:t>Completed Sections</a:t>
              </a:r>
              <a:endParaRPr lang="en-US" sz="3000" dirty="0">
                <a:solidFill>
                  <a:srgbClr val="323542"/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688575" y="1684030"/>
            <a:ext cx="3308314" cy="1524623"/>
          </a:xfrm>
          <a:prstGeom prst="rect">
            <a:avLst/>
          </a:prstGeom>
          <a:noFill/>
          <a:ln w="57150">
            <a:solidFill>
              <a:srgbClr val="3865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Supporting details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06071" y="1684030"/>
            <a:ext cx="3308314" cy="1524623"/>
          </a:xfrm>
          <a:prstGeom prst="rect">
            <a:avLst/>
          </a:prstGeom>
          <a:noFill/>
          <a:ln w="57150">
            <a:solidFill>
              <a:srgbClr val="3865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200" dirty="0">
                <a:solidFill>
                  <a:schemeClr val="tx1"/>
                </a:solidFill>
              </a:rPr>
              <a:t>Main point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362845" y="3223961"/>
            <a:ext cx="7466309" cy="1855906"/>
            <a:chOff x="838844" y="2534041"/>
            <a:chExt cx="7466309" cy="1855906"/>
          </a:xfrm>
          <a:solidFill>
            <a:srgbClr val="386546"/>
          </a:solidFill>
        </p:grpSpPr>
        <p:sp>
          <p:nvSpPr>
            <p:cNvPr id="11" name="Up Arrow Callout 10"/>
            <p:cNvSpPr/>
            <p:nvPr/>
          </p:nvSpPr>
          <p:spPr>
            <a:xfrm>
              <a:off x="838844" y="2534041"/>
              <a:ext cx="7466309" cy="1855906"/>
            </a:xfrm>
            <a:prstGeom prst="upArrowCallout">
              <a:avLst/>
            </a:prstGeom>
            <a:grpFill/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378585" y="3494500"/>
              <a:ext cx="6386830" cy="584775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pPr algn="ctr"/>
              <a:r>
                <a:rPr lang="en-US" sz="3200" dirty="0">
                  <a:solidFill>
                    <a:srgbClr val="FFFFFF"/>
                  </a:solidFill>
                </a:rPr>
                <a:t>Add info or come back later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4550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This lesson will teach you strategies for writing your first draft.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Remember: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23"/>
          <p:cNvGrpSpPr/>
          <p:nvPr/>
        </p:nvGrpSpPr>
        <p:grpSpPr>
          <a:xfrm>
            <a:off x="2082941" y="1907701"/>
            <a:ext cx="8087596" cy="3099197"/>
            <a:chOff x="558941" y="1907701"/>
            <a:chExt cx="7929159" cy="2849874"/>
          </a:xfrm>
        </p:grpSpPr>
        <p:grpSp>
          <p:nvGrpSpPr>
            <p:cNvPr id="5" name="Group 11"/>
            <p:cNvGrpSpPr/>
            <p:nvPr/>
          </p:nvGrpSpPr>
          <p:grpSpPr>
            <a:xfrm>
              <a:off x="558941" y="1907701"/>
              <a:ext cx="7929159" cy="2849874"/>
              <a:chOff x="559494" y="2046691"/>
              <a:chExt cx="7929159" cy="2849874"/>
            </a:xfrm>
          </p:grpSpPr>
          <p:grpSp>
            <p:nvGrpSpPr>
              <p:cNvPr id="8" name="Group 7"/>
              <p:cNvGrpSpPr/>
              <p:nvPr/>
            </p:nvGrpSpPr>
            <p:grpSpPr>
              <a:xfrm>
                <a:off x="559494" y="2046691"/>
                <a:ext cx="2898974" cy="2849874"/>
                <a:chOff x="814382" y="2061786"/>
                <a:chExt cx="3590353" cy="2796114"/>
              </a:xfrm>
            </p:grpSpPr>
            <p:grpSp>
              <p:nvGrpSpPr>
                <p:cNvPr id="11" name="Group 4"/>
                <p:cNvGrpSpPr/>
                <p:nvPr/>
              </p:nvGrpSpPr>
              <p:grpSpPr>
                <a:xfrm>
                  <a:off x="814382" y="2061786"/>
                  <a:ext cx="3590349" cy="1328563"/>
                  <a:chOff x="3122341" y="2334277"/>
                  <a:chExt cx="2620537" cy="3717840"/>
                </a:xfrm>
              </p:grpSpPr>
              <p:sp>
                <p:nvSpPr>
                  <p:cNvPr id="9" name="Rectangle 8"/>
                  <p:cNvSpPr/>
                  <p:nvPr/>
                </p:nvSpPr>
                <p:spPr>
                  <a:xfrm>
                    <a:off x="3122341" y="2334277"/>
                    <a:ext cx="2620537" cy="3717840"/>
                  </a:xfrm>
                  <a:prstGeom prst="rightArrow">
                    <a:avLst>
                      <a:gd name="adj1" fmla="val 60907"/>
                      <a:gd name="adj2" fmla="val 56233"/>
                    </a:avLst>
                  </a:prstGeom>
                  <a:solidFill>
                    <a:srgbClr val="38654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10" name="TextBox 9"/>
                  <p:cNvSpPr txBox="1"/>
                  <p:nvPr/>
                </p:nvSpPr>
                <p:spPr>
                  <a:xfrm>
                    <a:off x="3122344" y="3580133"/>
                    <a:ext cx="1991188" cy="1087871"/>
                  </a:xfrm>
                  <a:prstGeom prst="rect">
                    <a:avLst/>
                  </a:prstGeom>
                  <a:solidFill>
                    <a:srgbClr val="386546"/>
                  </a:solidFill>
                </p:spPr>
                <p:txBody>
                  <a:bodyPr vert="horz" wrap="square" rtlCol="0">
                    <a:spAutoFit/>
                  </a:bodyPr>
                  <a:lstStyle/>
                  <a:p>
                    <a:pPr algn="ctr"/>
                    <a:r>
                      <a:rPr lang="en-US" sz="2200" dirty="0">
                        <a:solidFill>
                          <a:srgbClr val="FFFFFF"/>
                        </a:solidFill>
                      </a:rPr>
                      <a:t>Thesis statement</a:t>
                    </a:r>
                  </a:p>
                </p:txBody>
              </p:sp>
            </p:grpSp>
            <p:grpSp>
              <p:nvGrpSpPr>
                <p:cNvPr id="12" name="Group 27"/>
                <p:cNvGrpSpPr/>
                <p:nvPr/>
              </p:nvGrpSpPr>
              <p:grpSpPr>
                <a:xfrm>
                  <a:off x="814386" y="3529337"/>
                  <a:ext cx="3590349" cy="1328563"/>
                  <a:chOff x="3122341" y="2334277"/>
                  <a:chExt cx="2620537" cy="3717840"/>
                </a:xfrm>
              </p:grpSpPr>
              <p:sp>
                <p:nvSpPr>
                  <p:cNvPr id="29" name="Rectangle 8"/>
                  <p:cNvSpPr/>
                  <p:nvPr/>
                </p:nvSpPr>
                <p:spPr>
                  <a:xfrm>
                    <a:off x="3122341" y="2334277"/>
                    <a:ext cx="2620537" cy="3717840"/>
                  </a:xfrm>
                  <a:prstGeom prst="rightArrow">
                    <a:avLst>
                      <a:gd name="adj1" fmla="val 60907"/>
                      <a:gd name="adj2" fmla="val 56233"/>
                    </a:avLst>
                  </a:prstGeom>
                  <a:solidFill>
                    <a:srgbClr val="38654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2000">
                      <a:solidFill>
                        <a:schemeClr val="bg1"/>
                      </a:solidFill>
                    </a:endParaRPr>
                  </a:p>
                </p:txBody>
              </p:sp>
              <p:sp>
                <p:nvSpPr>
                  <p:cNvPr id="30" name="TextBox 29"/>
                  <p:cNvSpPr txBox="1"/>
                  <p:nvPr/>
                </p:nvSpPr>
                <p:spPr>
                  <a:xfrm>
                    <a:off x="3122344" y="3580133"/>
                    <a:ext cx="1991188" cy="1087871"/>
                  </a:xfrm>
                  <a:prstGeom prst="rect">
                    <a:avLst/>
                  </a:prstGeom>
                  <a:solidFill>
                    <a:srgbClr val="386546"/>
                  </a:solidFill>
                </p:spPr>
                <p:txBody>
                  <a:bodyPr vert="horz" wrap="square" rtlCol="0">
                    <a:spAutoFit/>
                  </a:bodyPr>
                  <a:lstStyle/>
                  <a:p>
                    <a:pPr algn="ctr"/>
                    <a:r>
                      <a:rPr lang="en-US" sz="2200" dirty="0">
                        <a:solidFill>
                          <a:srgbClr val="FFFFFF"/>
                        </a:solidFill>
                      </a:rPr>
                      <a:t>Outline</a:t>
                    </a:r>
                  </a:p>
                </p:txBody>
              </p:sp>
            </p:grpSp>
          </p:grpSp>
          <p:grpSp>
            <p:nvGrpSpPr>
              <p:cNvPr id="13" name="Group 3"/>
              <p:cNvGrpSpPr/>
              <p:nvPr/>
            </p:nvGrpSpPr>
            <p:grpSpPr>
              <a:xfrm>
                <a:off x="3501481" y="2215125"/>
                <a:ext cx="2141035" cy="2479348"/>
                <a:chOff x="5398052" y="2621324"/>
                <a:chExt cx="1953325" cy="1792589"/>
              </a:xfrm>
            </p:grpSpPr>
            <p:sp>
              <p:nvSpPr>
                <p:cNvPr id="6" name="Oval 5"/>
                <p:cNvSpPr/>
                <p:nvPr/>
              </p:nvSpPr>
              <p:spPr>
                <a:xfrm>
                  <a:off x="5398052" y="2621324"/>
                  <a:ext cx="1953325" cy="1792589"/>
                </a:xfrm>
                <a:prstGeom prst="ellipse">
                  <a:avLst/>
                </a:prstGeom>
                <a:solidFill>
                  <a:schemeClr val="bg1"/>
                </a:solidFill>
                <a:ln w="38100">
                  <a:solidFill>
                    <a:srgbClr val="386546"/>
                  </a:solidFill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4" name="TextBox 33"/>
                <p:cNvSpPr txBox="1"/>
                <p:nvPr/>
              </p:nvSpPr>
              <p:spPr>
                <a:xfrm>
                  <a:off x="5607989" y="3210683"/>
                  <a:ext cx="1533453" cy="593408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en-US" sz="2600" b="1" dirty="0">
                      <a:solidFill>
                        <a:srgbClr val="386546"/>
                      </a:solidFill>
                    </a:rPr>
                    <a:t>Pre-writing</a:t>
                  </a:r>
                </a:p>
              </p:txBody>
            </p:sp>
          </p:grpSp>
          <p:grpSp>
            <p:nvGrpSpPr>
              <p:cNvPr id="15" name="Group 10"/>
              <p:cNvGrpSpPr/>
              <p:nvPr/>
            </p:nvGrpSpPr>
            <p:grpSpPr>
              <a:xfrm>
                <a:off x="6029419" y="2375683"/>
                <a:ext cx="2459234" cy="2158232"/>
                <a:chOff x="6308102" y="2272234"/>
                <a:chExt cx="2459234" cy="2158232"/>
              </a:xfrm>
            </p:grpSpPr>
            <p:sp>
              <p:nvSpPr>
                <p:cNvPr id="16" name="Rectangle 8"/>
                <p:cNvSpPr/>
                <p:nvPr/>
              </p:nvSpPr>
              <p:spPr>
                <a:xfrm>
                  <a:off x="6308102" y="2272234"/>
                  <a:ext cx="2459234" cy="2158232"/>
                </a:xfrm>
                <a:prstGeom prst="roundRect">
                  <a:avLst/>
                </a:prstGeom>
                <a:solidFill>
                  <a:srgbClr val="38654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00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6565140" y="3153239"/>
                  <a:ext cx="1942463" cy="396223"/>
                </a:xfrm>
                <a:prstGeom prst="rect">
                  <a:avLst/>
                </a:prstGeom>
                <a:solidFill>
                  <a:srgbClr val="386546"/>
                </a:solidFill>
              </p:spPr>
              <p:txBody>
                <a:bodyPr vert="horz" wrap="square" rtlCol="0">
                  <a:spAutoFit/>
                </a:bodyPr>
                <a:lstStyle/>
                <a:p>
                  <a:pPr algn="ctr"/>
                  <a:r>
                    <a:rPr lang="en-US" sz="2200" dirty="0">
                      <a:solidFill>
                        <a:srgbClr val="FFFFFF"/>
                      </a:solidFill>
                    </a:rPr>
                    <a:t>Halfway done!</a:t>
                  </a:r>
                </a:p>
              </p:txBody>
            </p:sp>
          </p:grpSp>
        </p:grpSp>
        <p:cxnSp>
          <p:nvCxnSpPr>
            <p:cNvPr id="14" name="Straight Connector 13"/>
            <p:cNvCxnSpPr>
              <a:stCxn id="6" idx="6"/>
              <a:endCxn id="16" idx="1"/>
            </p:cNvCxnSpPr>
            <p:nvPr/>
          </p:nvCxnSpPr>
          <p:spPr>
            <a:xfrm flipV="1">
              <a:off x="5641963" y="3315809"/>
              <a:ext cx="386903" cy="1"/>
            </a:xfrm>
            <a:prstGeom prst="line">
              <a:avLst/>
            </a:prstGeom>
            <a:ln>
              <a:solidFill>
                <a:srgbClr val="386546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33506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Up Arrow 28"/>
          <p:cNvSpPr/>
          <p:nvPr/>
        </p:nvSpPr>
        <p:spPr>
          <a:xfrm>
            <a:off x="3707524" y="2971871"/>
            <a:ext cx="504496" cy="591495"/>
          </a:xfrm>
          <a:prstGeom prst="upArrow">
            <a:avLst/>
          </a:prstGeom>
          <a:solidFill>
            <a:srgbClr val="386546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Up Arrow 22"/>
          <p:cNvSpPr/>
          <p:nvPr/>
        </p:nvSpPr>
        <p:spPr>
          <a:xfrm>
            <a:off x="5843751" y="2971870"/>
            <a:ext cx="504496" cy="591495"/>
          </a:xfrm>
          <a:prstGeom prst="upArrow">
            <a:avLst/>
          </a:prstGeom>
          <a:solidFill>
            <a:srgbClr val="386546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Up Arrow 27"/>
          <p:cNvSpPr/>
          <p:nvPr/>
        </p:nvSpPr>
        <p:spPr>
          <a:xfrm>
            <a:off x="7979978" y="2971869"/>
            <a:ext cx="504496" cy="591495"/>
          </a:xfrm>
          <a:prstGeom prst="upArrow">
            <a:avLst/>
          </a:prstGeom>
          <a:solidFill>
            <a:srgbClr val="386546"/>
          </a:solidFill>
          <a:ln w="38100"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First Step of Drafting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2958662" y="3533641"/>
            <a:ext cx="2002221" cy="948954"/>
          </a:xfrm>
          <a:prstGeom prst="round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Won’t be perfect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3545273" y="1733982"/>
            <a:ext cx="5101457" cy="1038603"/>
          </a:xfrm>
          <a:prstGeom prst="round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/>
              <a:t>First draft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5094890" y="3533641"/>
            <a:ext cx="2002221" cy="948954"/>
          </a:xfrm>
          <a:prstGeom prst="round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Connections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231117" y="3533641"/>
            <a:ext cx="2002221" cy="948954"/>
          </a:xfrm>
          <a:prstGeom prst="roundRect">
            <a:avLst/>
          </a:prstGeom>
          <a:solidFill>
            <a:srgbClr val="386546"/>
          </a:solidFill>
          <a:ln>
            <a:solidFill>
              <a:srgbClr val="3865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Revise and edit later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Preparation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7"/>
          <p:cNvGrpSpPr/>
          <p:nvPr/>
        </p:nvGrpSpPr>
        <p:grpSpPr>
          <a:xfrm>
            <a:off x="2794860" y="1580912"/>
            <a:ext cx="7141465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056665" y="1951825"/>
              <a:ext cx="6738137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rgbClr val="FFFFFF"/>
                  </a:solidFill>
                </a:rPr>
                <a:t>Gather all supplies and materials</a:t>
              </a:r>
            </a:p>
          </p:txBody>
        </p:sp>
      </p:grpSp>
      <p:grpSp>
        <p:nvGrpSpPr>
          <p:cNvPr id="5" name="Group 19"/>
          <p:cNvGrpSpPr/>
          <p:nvPr/>
        </p:nvGrpSpPr>
        <p:grpSpPr>
          <a:xfrm>
            <a:off x="2794860" y="2855312"/>
            <a:ext cx="7141465" cy="806935"/>
            <a:chOff x="542923" y="1736761"/>
            <a:chExt cx="8058154" cy="806935"/>
          </a:xfrm>
          <a:solidFill>
            <a:srgbClr val="386546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003598" y="1890265"/>
              <a:ext cx="7597479" cy="430887"/>
            </a:xfrm>
            <a:prstGeom prst="rect">
              <a:avLst/>
            </a:prstGeom>
            <a:grpFill/>
          </p:spPr>
          <p:txBody>
            <a:bodyPr vert="horz"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Select time of day when most focused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2499773" y="3980816"/>
            <a:ext cx="65825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Uses words to show why and how such as “as a result, because, cause, due to, effect, therefore, or since.”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821967" y="4145825"/>
            <a:ext cx="7141464" cy="806935"/>
          </a:xfrm>
          <a:prstGeom prst="rect">
            <a:avLst/>
          </a:prstGeom>
          <a:solidFill>
            <a:srgbClr val="3865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274204" y="4260769"/>
            <a:ext cx="65094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chemeClr val="bg1"/>
                </a:solidFill>
              </a:rPr>
              <a:t>Figure out noise level of workspace</a:t>
            </a:r>
          </a:p>
        </p:txBody>
      </p:sp>
      <p:sp>
        <p:nvSpPr>
          <p:cNvPr id="17" name="Oval 16"/>
          <p:cNvSpPr/>
          <p:nvPr/>
        </p:nvSpPr>
        <p:spPr>
          <a:xfrm>
            <a:off x="2177605" y="4038359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3865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C7D4CB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C7D4CB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177605" y="2767064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3865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C7D4CB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C7D4CB"/>
              </a:solidFill>
            </a:endParaRPr>
          </a:p>
        </p:txBody>
      </p:sp>
      <p:sp>
        <p:nvSpPr>
          <p:cNvPr id="19" name="Oval 18"/>
          <p:cNvSpPr/>
          <p:nvPr/>
        </p:nvSpPr>
        <p:spPr>
          <a:xfrm>
            <a:off x="2185829" y="1580911"/>
            <a:ext cx="804672" cy="914400"/>
          </a:xfrm>
          <a:prstGeom prst="ellipse">
            <a:avLst/>
          </a:prstGeom>
          <a:solidFill>
            <a:schemeClr val="bg1"/>
          </a:solidFill>
          <a:ln w="76200">
            <a:solidFill>
              <a:srgbClr val="3865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C7D4CB"/>
                </a:solidFill>
                <a:latin typeface="Wingdings"/>
                <a:ea typeface="Wingdings"/>
                <a:cs typeface="Wingdings"/>
              </a:rPr>
              <a:t></a:t>
            </a:r>
            <a:endParaRPr lang="en-US" sz="2800" b="1" dirty="0">
              <a:solidFill>
                <a:srgbClr val="C7D4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/>
        </p:nvGrpSpPr>
        <p:grpSpPr>
          <a:xfrm>
            <a:off x="1881189" y="1612192"/>
            <a:ext cx="8429625" cy="3581401"/>
            <a:chOff x="365112" y="2651741"/>
            <a:chExt cx="8443023" cy="3479006"/>
          </a:xfrm>
          <a:solidFill>
            <a:srgbClr val="386546"/>
          </a:solidFill>
        </p:grpSpPr>
        <p:grpSp>
          <p:nvGrpSpPr>
            <p:cNvPr id="4" name="Group 8"/>
            <p:cNvGrpSpPr/>
            <p:nvPr/>
          </p:nvGrpSpPr>
          <p:grpSpPr>
            <a:xfrm>
              <a:off x="365112" y="2651741"/>
              <a:ext cx="8443023" cy="3479006"/>
              <a:chOff x="365112" y="2651741"/>
              <a:chExt cx="8443023" cy="3479006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2" y="2651741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2651742"/>
                <a:ext cx="4175761" cy="347900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26819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chemeClr val="bg1"/>
                  </a:solidFill>
                </a:rPr>
                <a:t>Background noise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147862" y="2939084"/>
              <a:ext cx="3325552" cy="50826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FFFFF"/>
                  </a:solidFill>
                </a:rPr>
                <a:t>Complete silence</a:t>
              </a:r>
            </a:p>
          </p:txBody>
        </p:sp>
      </p:grpSp>
      <p:grpSp>
        <p:nvGrpSpPr>
          <p:cNvPr id="5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Workspace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6972466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Private study room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6973797" y="3842860"/>
            <a:ext cx="2685381" cy="77727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Ear plugs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2559768" y="2828479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Library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559768" y="3842890"/>
            <a:ext cx="2685381" cy="777240"/>
          </a:xfrm>
          <a:prstGeom prst="roundRect">
            <a:avLst/>
          </a:prstGeom>
          <a:solidFill>
            <a:schemeClr val="bg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black"/>
                </a:solidFill>
              </a:rPr>
              <a:t>Coffee shop</a:t>
            </a:r>
          </a:p>
        </p:txBody>
      </p:sp>
      <p:sp>
        <p:nvSpPr>
          <p:cNvPr id="18" name="Oval 17"/>
          <p:cNvSpPr/>
          <p:nvPr/>
        </p:nvSpPr>
        <p:spPr>
          <a:xfrm>
            <a:off x="5690857" y="2888422"/>
            <a:ext cx="810287" cy="905018"/>
          </a:xfrm>
          <a:prstGeom prst="ellipse">
            <a:avLst/>
          </a:prstGeom>
          <a:solidFill>
            <a:srgbClr val="386546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or</a:t>
            </a:r>
            <a:endParaRPr lang="en-US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472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Write in Any Order 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4"/>
          <p:cNvGrpSpPr/>
          <p:nvPr/>
        </p:nvGrpSpPr>
        <p:grpSpPr>
          <a:xfrm>
            <a:off x="2075948" y="2630002"/>
            <a:ext cx="8051624" cy="1609996"/>
            <a:chOff x="526411" y="2266896"/>
            <a:chExt cx="8051624" cy="1609996"/>
          </a:xfrm>
          <a:solidFill>
            <a:srgbClr val="386546"/>
          </a:solidFill>
        </p:grpSpPr>
        <p:grpSp>
          <p:nvGrpSpPr>
            <p:cNvPr id="5" name="Group 5"/>
            <p:cNvGrpSpPr/>
            <p:nvPr/>
          </p:nvGrpSpPr>
          <p:grpSpPr>
            <a:xfrm>
              <a:off x="526411" y="2266896"/>
              <a:ext cx="8051624" cy="1609996"/>
              <a:chOff x="1057728" y="3105891"/>
              <a:chExt cx="7234392" cy="608362"/>
            </a:xfrm>
            <a:grpFill/>
          </p:grpSpPr>
          <p:sp>
            <p:nvSpPr>
              <p:cNvPr id="8" name="Freeform 7"/>
              <p:cNvSpPr/>
              <p:nvPr/>
            </p:nvSpPr>
            <p:spPr>
              <a:xfrm>
                <a:off x="1057728" y="3107936"/>
                <a:ext cx="1798544" cy="604282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dirty="0">
                    <a:solidFill>
                      <a:schemeClr val="bg1"/>
                    </a:solidFill>
                    <a:latin typeface="Segoe Print" panose="02000600000000000000" pitchFamily="2" charset="0"/>
                  </a:rPr>
                  <a:t>Introduction</a:t>
                </a:r>
              </a:p>
            </p:txBody>
          </p:sp>
          <p:sp>
            <p:nvSpPr>
              <p:cNvPr id="10" name="Freeform 9"/>
              <p:cNvSpPr/>
              <p:nvPr/>
            </p:nvSpPr>
            <p:spPr>
              <a:xfrm>
                <a:off x="2865351" y="3110763"/>
                <a:ext cx="1756501" cy="60349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dirty="0">
                    <a:solidFill>
                      <a:schemeClr val="bg1"/>
                    </a:solidFill>
                    <a:latin typeface="Segoe Print" panose="02000600000000000000" pitchFamily="2" charset="0"/>
                  </a:rPr>
                  <a:t>Paragraph 1</a:t>
                </a:r>
              </a:p>
            </p:txBody>
          </p:sp>
          <p:sp>
            <p:nvSpPr>
              <p:cNvPr id="12" name="Freeform 11"/>
              <p:cNvSpPr/>
              <p:nvPr/>
            </p:nvSpPr>
            <p:spPr>
              <a:xfrm>
                <a:off x="4644530" y="3105958"/>
                <a:ext cx="1798545" cy="603490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dirty="0">
                    <a:solidFill>
                      <a:schemeClr val="bg1"/>
                    </a:solidFill>
                    <a:latin typeface="Segoe Print" panose="02000600000000000000" pitchFamily="2" charset="0"/>
                  </a:rPr>
                  <a:t>Paragraph 2</a:t>
                </a:r>
              </a:p>
            </p:txBody>
          </p:sp>
          <p:sp>
            <p:nvSpPr>
              <p:cNvPr id="14" name="Freeform 13"/>
              <p:cNvSpPr/>
              <p:nvPr/>
            </p:nvSpPr>
            <p:spPr>
              <a:xfrm>
                <a:off x="6483227" y="3105891"/>
                <a:ext cx="1808893" cy="603490"/>
              </a:xfrm>
              <a:prstGeom prst="roundRect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spcFirstLastPara="0" vert="horz" wrap="square" lIns="112667" tIns="112667" rIns="112667" bIns="112667" numCol="1" spcCol="1270" anchor="ctr" anchorCtr="0">
                <a:noAutofit/>
              </a:bodyPr>
              <a:lstStyle/>
              <a:p>
                <a:pPr algn="ctr" defTabSz="10223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000" dirty="0">
                    <a:solidFill>
                      <a:schemeClr val="bg1"/>
                    </a:solidFill>
                    <a:latin typeface="Segoe Print" panose="02000600000000000000" pitchFamily="2" charset="0"/>
                  </a:rPr>
                  <a:t>Conclusion</a:t>
                </a:r>
              </a:p>
            </p:txBody>
          </p:sp>
        </p:grpSp>
        <p:sp>
          <p:nvSpPr>
            <p:cNvPr id="4" name="Right Arrow 3"/>
            <p:cNvSpPr/>
            <p:nvPr/>
          </p:nvSpPr>
          <p:spPr>
            <a:xfrm>
              <a:off x="2369854" y="2967843"/>
              <a:ext cx="336756" cy="216273"/>
            </a:xfrm>
            <a:prstGeom prst="rightArrow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6435876" y="2968616"/>
              <a:ext cx="338328" cy="219456"/>
            </a:xfrm>
            <a:prstGeom prst="rightArrow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4376590" y="2967843"/>
              <a:ext cx="338328" cy="219456"/>
            </a:xfrm>
            <a:prstGeom prst="rightArrow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Oval 14"/>
          <p:cNvSpPr/>
          <p:nvPr/>
        </p:nvSpPr>
        <p:spPr>
          <a:xfrm>
            <a:off x="1881186" y="1351819"/>
            <a:ext cx="963576" cy="982326"/>
          </a:xfrm>
          <a:prstGeom prst="ellipse">
            <a:avLst/>
          </a:prstGeom>
          <a:solidFill>
            <a:schemeClr val="bg1"/>
          </a:solidFill>
          <a:ln w="76200">
            <a:solidFill>
              <a:srgbClr val="3865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386546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818961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1524000" y="310766"/>
            <a:ext cx="9144000" cy="830858"/>
            <a:chOff x="-1" y="1016188"/>
            <a:chExt cx="9144000" cy="522557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1016188"/>
              <a:ext cx="9144000" cy="3484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Write in Any Order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5" y="6241761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5"/>
          <p:cNvGrpSpPr/>
          <p:nvPr/>
        </p:nvGrpSpPr>
        <p:grpSpPr>
          <a:xfrm>
            <a:off x="2050412" y="2624592"/>
            <a:ext cx="8091173" cy="1608816"/>
            <a:chOff x="1057728" y="3105891"/>
            <a:chExt cx="7269927" cy="607916"/>
          </a:xfrm>
          <a:solidFill>
            <a:schemeClr val="bg1"/>
          </a:solidFill>
        </p:grpSpPr>
        <p:sp>
          <p:nvSpPr>
            <p:cNvPr id="8" name="Freeform 7"/>
            <p:cNvSpPr/>
            <p:nvPr/>
          </p:nvSpPr>
          <p:spPr>
            <a:xfrm>
              <a:off x="1057728" y="3107936"/>
              <a:ext cx="1874417" cy="604282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  <a:latin typeface="Segoe Print" panose="02000600000000000000" pitchFamily="2" charset="0"/>
                </a:rPr>
                <a:t>Introduction</a:t>
              </a:r>
            </a:p>
          </p:txBody>
        </p:sp>
        <p:sp>
          <p:nvSpPr>
            <p:cNvPr id="10" name="Freeform 9"/>
            <p:cNvSpPr/>
            <p:nvPr/>
          </p:nvSpPr>
          <p:spPr>
            <a:xfrm>
              <a:off x="2858933" y="3110317"/>
              <a:ext cx="1756501" cy="603490"/>
            </a:xfrm>
            <a:prstGeom prst="roundRect">
              <a:avLst/>
            </a:prstGeom>
            <a:solidFill>
              <a:srgbClr val="386546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bg1"/>
                  </a:solidFill>
                  <a:latin typeface="Segoe Print" panose="02000600000000000000" pitchFamily="2" charset="0"/>
                </a:rPr>
                <a:t>Paragraph 1</a:t>
              </a:r>
            </a:p>
          </p:txBody>
        </p:sp>
        <p:sp>
          <p:nvSpPr>
            <p:cNvPr id="12" name="Freeform 11"/>
            <p:cNvSpPr/>
            <p:nvPr/>
          </p:nvSpPr>
          <p:spPr>
            <a:xfrm>
              <a:off x="4667826" y="3105958"/>
              <a:ext cx="1798545" cy="603490"/>
            </a:xfrm>
            <a:prstGeom prst="roundRect">
              <a:avLst/>
            </a:prstGeom>
            <a:solidFill>
              <a:schemeClr val="bg1"/>
            </a:solidFill>
            <a:ln w="38100"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  <a:latin typeface="Segoe Print" panose="02000600000000000000" pitchFamily="2" charset="0"/>
                </a:rPr>
                <a:t>Paragraph 2</a:t>
              </a:r>
            </a:p>
          </p:txBody>
        </p:sp>
        <p:sp>
          <p:nvSpPr>
            <p:cNvPr id="14" name="Freeform 13"/>
            <p:cNvSpPr/>
            <p:nvPr/>
          </p:nvSpPr>
          <p:spPr>
            <a:xfrm>
              <a:off x="6518762" y="3105891"/>
              <a:ext cx="1808893" cy="603490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12667" tIns="112667" rIns="112667" bIns="112667" numCol="1" spcCol="1270" anchor="ctr" anchorCtr="0">
              <a:noAutofit/>
            </a:bodyPr>
            <a:lstStyle/>
            <a:p>
              <a:pPr algn="ctr" defTabSz="10223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>
                  <a:solidFill>
                    <a:schemeClr val="tx1"/>
                  </a:solidFill>
                  <a:latin typeface="Segoe Print" panose="02000600000000000000" pitchFamily="2" charset="0"/>
                </a:rPr>
                <a:t>Conclusion</a:t>
              </a:r>
            </a:p>
          </p:txBody>
        </p:sp>
      </p:grpSp>
      <p:sp>
        <p:nvSpPr>
          <p:cNvPr id="11" name="Oval 10"/>
          <p:cNvSpPr/>
          <p:nvPr/>
        </p:nvSpPr>
        <p:spPr>
          <a:xfrm>
            <a:off x="1881186" y="1351819"/>
            <a:ext cx="963576" cy="982326"/>
          </a:xfrm>
          <a:prstGeom prst="ellipse">
            <a:avLst/>
          </a:prstGeom>
          <a:solidFill>
            <a:schemeClr val="bg1"/>
          </a:solidFill>
          <a:ln w="76200">
            <a:solidFill>
              <a:srgbClr val="3865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386546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920167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Think Out Loud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2492351" y="3105800"/>
            <a:ext cx="72073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FFFF"/>
                </a:solidFill>
              </a:rPr>
              <a:t>Show amount, time, or position. </a:t>
            </a:r>
          </a:p>
        </p:txBody>
      </p:sp>
      <p:grpSp>
        <p:nvGrpSpPr>
          <p:cNvPr id="5" name="Group 14"/>
          <p:cNvGrpSpPr/>
          <p:nvPr/>
        </p:nvGrpSpPr>
        <p:grpSpPr>
          <a:xfrm>
            <a:off x="2112102" y="2596471"/>
            <a:ext cx="7967797" cy="1665058"/>
            <a:chOff x="949098" y="3033117"/>
            <a:chExt cx="7967797" cy="1665058"/>
          </a:xfrm>
        </p:grpSpPr>
        <p:grpSp>
          <p:nvGrpSpPr>
            <p:cNvPr id="6" name="Group 7"/>
            <p:cNvGrpSpPr/>
            <p:nvPr/>
          </p:nvGrpSpPr>
          <p:grpSpPr>
            <a:xfrm>
              <a:off x="3490978" y="3038309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2" name="Rectangle 31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228512" y="1834554"/>
                <a:ext cx="1872426" cy="689994"/>
              </a:xfrm>
              <a:prstGeom prst="rect">
                <a:avLst/>
              </a:prstGeom>
              <a:solidFill>
                <a:srgbClr val="386546"/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rgbClr val="FFFFFF"/>
                    </a:solidFill>
                  </a:rPr>
                  <a:t>Copy words on paper</a:t>
                </a:r>
                <a:endParaRPr lang="en-US" sz="20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2386888" y="3831624"/>
              <a:ext cx="128524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bg1"/>
                  </a:solidFill>
                </a:rPr>
                <a:t>Tone</a:t>
              </a:r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949098" y="3033117"/>
              <a:ext cx="2339253" cy="1659866"/>
              <a:chOff x="1149291" y="1340164"/>
              <a:chExt cx="2080340" cy="1617913"/>
            </a:xfrm>
            <a:solidFill>
              <a:srgbClr val="61A3A9"/>
            </a:solidFill>
          </p:grpSpPr>
          <p:sp>
            <p:nvSpPr>
              <p:cNvPr id="30" name="Rectangle 29"/>
              <p:cNvSpPr/>
              <p:nvPr/>
            </p:nvSpPr>
            <p:spPr>
              <a:xfrm>
                <a:off x="1149291" y="1340164"/>
                <a:ext cx="2080340" cy="1617913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1334083" y="1825889"/>
                <a:ext cx="1528555" cy="493496"/>
              </a:xfrm>
              <a:prstGeom prst="rect">
                <a:avLst/>
              </a:prstGeom>
              <a:solidFill>
                <a:srgbClr val="386546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>
                    <a:solidFill>
                      <a:srgbClr val="FFFFFF"/>
                    </a:solidFill>
                  </a:rPr>
                  <a:t>Talk out loud</a:t>
                </a:r>
              </a:p>
            </p:txBody>
          </p:sp>
        </p:grpSp>
        <p:grpSp>
          <p:nvGrpSpPr>
            <p:cNvPr id="9" name="Group 19"/>
            <p:cNvGrpSpPr/>
            <p:nvPr/>
          </p:nvGrpSpPr>
          <p:grpSpPr>
            <a:xfrm>
              <a:off x="5997710" y="3037965"/>
              <a:ext cx="2919185" cy="1655018"/>
              <a:chOff x="1149291" y="1350613"/>
              <a:chExt cx="2080340" cy="1617913"/>
            </a:xfrm>
            <a:solidFill>
              <a:srgbClr val="61A3A9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1149291" y="1350613"/>
                <a:ext cx="2080340" cy="1617913"/>
              </a:xfrm>
              <a:prstGeom prst="rect">
                <a:avLst/>
              </a:prstGeom>
              <a:solidFill>
                <a:srgbClr val="38654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1447062" y="1864927"/>
                <a:ext cx="1484798" cy="494941"/>
              </a:xfrm>
              <a:prstGeom prst="rect">
                <a:avLst/>
              </a:prstGeom>
              <a:solidFill>
                <a:srgbClr val="386546"/>
              </a:solidFill>
            </p:spPr>
            <p:txBody>
              <a:bodyPr wrap="square" rtlCol="0" anchor="ctr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000" dirty="0">
                    <a:solidFill>
                      <a:srgbClr val="FFFFFF"/>
                    </a:solidFill>
                  </a:rPr>
                  <a:t>Writing</a:t>
                </a:r>
                <a:endParaRPr lang="en-US" sz="2000" i="1" dirty="0">
                  <a:solidFill>
                    <a:srgbClr val="FFFFFF"/>
                  </a:solidFill>
                </a:endParaRPr>
              </a:p>
            </p:txBody>
          </p:sp>
        </p:grpSp>
        <p:sp>
          <p:nvSpPr>
            <p:cNvPr id="21" name="Oval 20"/>
            <p:cNvSpPr/>
            <p:nvPr/>
          </p:nvSpPr>
          <p:spPr>
            <a:xfrm>
              <a:off x="2971394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CCA49C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5517599" y="3455615"/>
              <a:ext cx="825534" cy="825253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38654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6000" b="1" dirty="0">
                <a:solidFill>
                  <a:srgbClr val="355F6B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110754" y="3540099"/>
              <a:ext cx="5466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C7D4CB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3600" b="1" dirty="0">
                <a:solidFill>
                  <a:srgbClr val="C7D4CB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5725001" y="3534588"/>
              <a:ext cx="4107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dirty="0">
                  <a:solidFill>
                    <a:srgbClr val="C7D4CB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3600" dirty="0">
                <a:solidFill>
                  <a:srgbClr val="C7D4CB"/>
                </a:solidFill>
              </a:endParaRPr>
            </a:p>
          </p:txBody>
        </p:sp>
      </p:grpSp>
      <p:sp>
        <p:nvSpPr>
          <p:cNvPr id="34" name="Oval 33"/>
          <p:cNvSpPr/>
          <p:nvPr/>
        </p:nvSpPr>
        <p:spPr>
          <a:xfrm>
            <a:off x="1881186" y="1351819"/>
            <a:ext cx="963576" cy="982326"/>
          </a:xfrm>
          <a:prstGeom prst="ellipse">
            <a:avLst/>
          </a:prstGeom>
          <a:solidFill>
            <a:schemeClr val="bg1"/>
          </a:solidFill>
          <a:ln w="76200">
            <a:solidFill>
              <a:srgbClr val="3865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386546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192</Words>
  <Application>Microsoft Office PowerPoint</Application>
  <PresentationFormat>Widescreen</PresentationFormat>
  <Paragraphs>68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Calibri Light</vt:lpstr>
      <vt:lpstr>Century Gothic</vt:lpstr>
      <vt:lpstr>Segoe Print</vt:lpstr>
      <vt:lpstr>Wingdings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Rebecca Herbert</dc:creator>
  <cp:lastModifiedBy>Sarah Quinn</cp:lastModifiedBy>
  <cp:revision>24</cp:revision>
  <dcterms:created xsi:type="dcterms:W3CDTF">2015-08-02T01:18:22Z</dcterms:created>
  <dcterms:modified xsi:type="dcterms:W3CDTF">2022-08-10T14:52:39Z</dcterms:modified>
</cp:coreProperties>
</file>