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56" r:id="rId4"/>
    <p:sldId id="324" r:id="rId5"/>
    <p:sldId id="364" r:id="rId6"/>
    <p:sldId id="369" r:id="rId7"/>
    <p:sldId id="366" r:id="rId8"/>
    <p:sldId id="370" r:id="rId9"/>
    <p:sldId id="371" r:id="rId10"/>
    <p:sldId id="372" r:id="rId11"/>
    <p:sldId id="373" r:id="rId12"/>
    <p:sldId id="34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  <p14:sldId id="356"/>
          </p14:sldIdLst>
        </p14:section>
        <p14:section name="Bullet Lists" id="{75E99226-54C6-4B40-9F9B-803C5E10A6BA}">
          <p14:sldIdLst>
            <p14:sldId id="324"/>
            <p14:sldId id="364"/>
            <p14:sldId id="369"/>
            <p14:sldId id="366"/>
            <p14:sldId id="370"/>
            <p14:sldId id="371"/>
            <p14:sldId id="372"/>
            <p14:sldId id="373"/>
          </p14:sldIdLst>
        </p14:section>
        <p14:section name="Boxes" id="{BC8DCA9B-1D1A-45EE-A36C-A4F5E0816D56}">
          <p14:sldIdLst/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4CB"/>
    <a:srgbClr val="627981"/>
    <a:srgbClr val="386546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Using Paragraphs Effectively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Concluding Paragraphs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627981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&amp;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552259"/>
              <a:ext cx="3325552" cy="1620766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Summarize your main points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552259"/>
              <a:ext cx="3325552" cy="1620766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Tie your ideas to the thesis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62555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Concluding Paragraphs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1. Begin the conclusion by restating your thesis.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1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2. Sum up the ideas of your main points.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0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3. Explain how your main points support your thesis.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39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4. Show how your thesis relates to the broader topic.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D48480B-EB43-FD33-8491-8DD87396A59A}"/>
              </a:ext>
            </a:extLst>
          </p:cNvPr>
          <p:cNvGrpSpPr/>
          <p:nvPr/>
        </p:nvGrpSpPr>
        <p:grpSpPr>
          <a:xfrm>
            <a:off x="2066922" y="514184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E939A09-7E4A-F84E-5D5F-A4B9555FC610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B3354E5-CE8F-DE13-ED99-9A8964A4EE09}"/>
                </a:ext>
              </a:extLst>
            </p:cNvPr>
            <p:cNvSpPr txBox="1"/>
            <p:nvPr/>
          </p:nvSpPr>
          <p:spPr>
            <a:xfrm>
              <a:off x="633042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5. Finally, challenge your audience to reflect further or take action.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11826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383374"/>
            <a:ext cx="869468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 this lesson, you will learn how to use three different types of paragraphs to build a longer text: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Introductory Paragraphs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Body Paragraphs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Concluding Paragraphs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Introductory Paragraphs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627981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&amp;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148642"/>
              <a:ext cx="3325552" cy="2428003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Captivate audience’s attention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552260"/>
              <a:ext cx="3325552" cy="1620766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Introduce the main idea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2955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Introductory Paragraphs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1. Start by introducing your audience to the topic of the paper.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2. Grab your audience’s attention by sharing an interesting fact, quote, or example.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3. Give background information about the topic, including important terms or ideas.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2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4. Help your audience make connections between the topic and the main idea of the paper. 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D48480B-EB43-FD33-8491-8DD87396A59A}"/>
              </a:ext>
            </a:extLst>
          </p:cNvPr>
          <p:cNvGrpSpPr/>
          <p:nvPr/>
        </p:nvGrpSpPr>
        <p:grpSpPr>
          <a:xfrm>
            <a:off x="2066922" y="514184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E939A09-7E4A-F84E-5D5F-A4B9555FC610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B3354E5-CE8F-DE13-ED99-9A8964A4EE09}"/>
                </a:ext>
              </a:extLst>
            </p:cNvPr>
            <p:cNvSpPr txBox="1"/>
            <p:nvPr/>
          </p:nvSpPr>
          <p:spPr>
            <a:xfrm>
              <a:off x="633042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5. End the introduction with your thesis statement.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For 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41780"/>
            <a:ext cx="9273061" cy="4708981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2442466" y="2901227"/>
            <a:ext cx="7307068" cy="1055545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“The popularity of outdoor running competitions has exploded over the last five years.” </a:t>
            </a:r>
          </a:p>
        </p:txBody>
      </p:sp>
    </p:spTree>
    <p:extLst>
      <p:ext uri="{BB962C8B-B14F-4D97-AF65-F5344CB8AC3E}">
        <p14:creationId xmlns:p14="http://schemas.microsoft.com/office/powerpoint/2010/main" val="1744979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Body Paragraphs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148641"/>
              <a:ext cx="3325552" cy="2428004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Contain the main points of your paper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148641"/>
              <a:ext cx="3325552" cy="2428004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Point back to your thesis by sharing evidence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43808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Body Paragraphs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0" y="1500005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Anecdotes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494457"/>
            <a:ext cx="2080340" cy="161791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Examples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309778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3900687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Expert analysis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6" y="33068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Facts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3305522"/>
            <a:ext cx="2080340" cy="1617913"/>
            <a:chOff x="5914363" y="3623075"/>
            <a:chExt cx="2080340" cy="1617913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Reflections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6" y="1500005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Descriptions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BF88307-FC12-3BEC-21FD-C45CF92A71FB}"/>
              </a:ext>
            </a:extLst>
          </p:cNvPr>
          <p:cNvGrpSpPr/>
          <p:nvPr/>
        </p:nvGrpSpPr>
        <p:grpSpPr>
          <a:xfrm>
            <a:off x="5055826" y="5113625"/>
            <a:ext cx="2080340" cy="1617913"/>
            <a:chOff x="5914363" y="3623075"/>
            <a:chExt cx="2080340" cy="1617913"/>
          </a:xfrm>
          <a:solidFill>
            <a:srgbClr val="C7D4CB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67E1103-AAE0-4324-02FC-EB2D7FD2DF3E}"/>
                </a:ext>
              </a:extLst>
            </p:cNvPr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5C2BCAB-D206-D3C4-6854-DEC3F0B0A89D}"/>
                </a:ext>
              </a:extLst>
            </p:cNvPr>
            <p:cNvSpPr txBox="1"/>
            <p:nvPr/>
          </p:nvSpPr>
          <p:spPr>
            <a:xfrm>
              <a:off x="6122276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Statistics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2808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Body Paragraphs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42923" y="1870355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Follow your </a:t>
              </a:r>
              <a:r>
                <a:rPr lang="en-US" sz="2000" b="1" dirty="0"/>
                <a:t>outline</a:t>
              </a:r>
              <a:r>
                <a:rPr lang="en-US" sz="2000" dirty="0"/>
                <a:t> to make sure that your paragraphs are organized in a logical, meaningful way.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42923" y="1872527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The order of your body paragraphs depends on the </a:t>
              </a:r>
              <a:r>
                <a:rPr lang="en-US" sz="2000" b="1" dirty="0"/>
                <a:t>organizational pattern </a:t>
              </a:r>
              <a:r>
                <a:rPr lang="en-US" sz="2000" dirty="0"/>
                <a:t>of your paper.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80524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Body Paragraphs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066922" y="3618433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42923" y="1870355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2369112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42923" y="1872527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Transition paragraphs</a:t>
              </a:r>
              <a:r>
                <a:rPr lang="en-US" sz="2000" dirty="0"/>
                <a:t> reflect on previous ideas and make connections to upcoming ones. They are useful in long, complex texts.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FBEA07D-8AD6-044B-DF93-47BE538D8651}"/>
              </a:ext>
            </a:extLst>
          </p:cNvPr>
          <p:cNvGrpSpPr/>
          <p:nvPr/>
        </p:nvGrpSpPr>
        <p:grpSpPr>
          <a:xfrm>
            <a:off x="2066922" y="4867754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9D2F55C-9D4E-DC40-DA4E-B85C959E1361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A614DED-EC83-12E0-8AF2-A030AE0BB031}"/>
                </a:ext>
              </a:extLst>
            </p:cNvPr>
            <p:cNvSpPr txBox="1"/>
            <p:nvPr/>
          </p:nvSpPr>
          <p:spPr>
            <a:xfrm>
              <a:off x="542923" y="1870355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Transition words </a:t>
              </a:r>
              <a:r>
                <a:rPr lang="en-US" sz="2000" dirty="0"/>
                <a:t>show order or relationships. These words help your audience understand how your ideas are connected.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13478787-BB3C-1240-41C5-DDE928DB3CFB}"/>
              </a:ext>
            </a:extLst>
          </p:cNvPr>
          <p:cNvSpPr txBox="1"/>
          <p:nvPr/>
        </p:nvSpPr>
        <p:spPr>
          <a:xfrm>
            <a:off x="2066922" y="1485491"/>
            <a:ext cx="8058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Transitions</a:t>
            </a:r>
            <a:r>
              <a:rPr lang="en-US" dirty="0"/>
              <a:t> unify all your paragraphs into one smooth text by showing how ideas are related.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301208-CA97-C3D1-BECD-81A76231A6EC}"/>
              </a:ext>
            </a:extLst>
          </p:cNvPr>
          <p:cNvSpPr txBox="1"/>
          <p:nvPr/>
        </p:nvSpPr>
        <p:spPr>
          <a:xfrm>
            <a:off x="2066921" y="3640235"/>
            <a:ext cx="7807571" cy="1015663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r>
              <a:rPr lang="en-US" sz="2000" b="1" dirty="0"/>
              <a:t>Transition sentences</a:t>
            </a:r>
            <a:r>
              <a:rPr lang="en-US" sz="2000" dirty="0"/>
              <a:t> appear at the beginning or end of a paragraph. They work well when you don’t need an entire paragraph or explanation to move from one idea to the next.</a:t>
            </a:r>
          </a:p>
        </p:txBody>
      </p:sp>
    </p:spTree>
    <p:extLst>
      <p:ext uri="{BB962C8B-B14F-4D97-AF65-F5344CB8AC3E}">
        <p14:creationId xmlns:p14="http://schemas.microsoft.com/office/powerpoint/2010/main" val="4267869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1215</TotalTime>
  <Words>387</Words>
  <Application>Microsoft Office PowerPoint</Application>
  <PresentationFormat>Widescreen</PresentationFormat>
  <Paragraphs>74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118</cp:revision>
  <dcterms:created xsi:type="dcterms:W3CDTF">2014-11-06T15:36:04Z</dcterms:created>
  <dcterms:modified xsi:type="dcterms:W3CDTF">2022-07-14T15:38:54Z</dcterms:modified>
</cp:coreProperties>
</file>