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64" r:id="rId4"/>
    <p:sldId id="324" r:id="rId5"/>
    <p:sldId id="348" r:id="rId6"/>
    <p:sldId id="370" r:id="rId7"/>
    <p:sldId id="371" r:id="rId8"/>
    <p:sldId id="372" r:id="rId9"/>
    <p:sldId id="329" r:id="rId10"/>
    <p:sldId id="373" r:id="rId11"/>
    <p:sldId id="374" r:id="rId12"/>
    <p:sldId id="375" r:id="rId13"/>
    <p:sldId id="361" r:id="rId14"/>
    <p:sldId id="34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364"/>
          </p14:sldIdLst>
        </p14:section>
        <p14:section name="Bullet Lists" id="{75E99226-54C6-4B40-9F9B-803C5E10A6BA}">
          <p14:sldIdLst>
            <p14:sldId id="324"/>
            <p14:sldId id="348"/>
            <p14:sldId id="370"/>
            <p14:sldId id="371"/>
            <p14:sldId id="372"/>
            <p14:sldId id="329"/>
            <p14:sldId id="373"/>
            <p14:sldId id="374"/>
            <p14:sldId id="375"/>
            <p14:sldId id="361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50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Researching and Writing Responsibly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Track Your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Type of source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Year of publication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7144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Use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45348" y="2102514"/>
            <a:ext cx="8701302" cy="1563377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>
                <a:solidFill>
                  <a:schemeClr val="bg1"/>
                </a:solidFill>
              </a:rPr>
              <a:t>In-text citations </a:t>
            </a:r>
            <a:r>
              <a:rPr lang="en-US" sz="2200" dirty="0">
                <a:solidFill>
                  <a:schemeClr val="bg1"/>
                </a:solidFill>
              </a:rPr>
              <a:t>are notes in a paragraph that tell the reader which words and ideas come from a source. </a:t>
            </a:r>
            <a:r>
              <a:rPr lang="en-US" sz="2200" b="1" dirty="0">
                <a:solidFill>
                  <a:schemeClr val="bg1"/>
                </a:solidFill>
              </a:rPr>
              <a:t>Signal phrases </a:t>
            </a:r>
            <a:r>
              <a:rPr lang="en-US" sz="2200" dirty="0">
                <a:solidFill>
                  <a:schemeClr val="bg1"/>
                </a:solidFill>
              </a:rPr>
              <a:t>are phrases used to identify source information—like the title and author—within a sentence.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82F81-2E69-EA0C-7397-9488D1FD961D}"/>
              </a:ext>
            </a:extLst>
          </p:cNvPr>
          <p:cNvSpPr txBox="1"/>
          <p:nvPr/>
        </p:nvSpPr>
        <p:spPr>
          <a:xfrm>
            <a:off x="1745348" y="3868888"/>
            <a:ext cx="8701302" cy="1978875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According to [Author],</a:t>
            </a:r>
          </a:p>
          <a:p>
            <a:pPr algn="ctr">
              <a:lnSpc>
                <a:spcPct val="150000"/>
              </a:lnSpc>
            </a:pPr>
            <a:endParaRPr lang="en-US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Don’t forget to include every source you use on the </a:t>
            </a:r>
            <a:r>
              <a:rPr lang="en-US" sz="2200" b="1" dirty="0">
                <a:solidFill>
                  <a:schemeClr val="bg1"/>
                </a:solidFill>
              </a:rPr>
              <a:t>works-cited page </a:t>
            </a:r>
            <a:r>
              <a:rPr lang="en-US" sz="2200" dirty="0">
                <a:solidFill>
                  <a:schemeClr val="bg1"/>
                </a:solidFill>
              </a:rPr>
              <a:t>or in the </a:t>
            </a:r>
            <a:r>
              <a:rPr lang="en-US" sz="2200" b="1" dirty="0">
                <a:solidFill>
                  <a:schemeClr val="bg1"/>
                </a:solidFill>
              </a:rPr>
              <a:t>reference list</a:t>
            </a:r>
            <a:r>
              <a:rPr lang="en-US" sz="2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3135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Use Citations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8" y="1358217"/>
            <a:ext cx="9273061" cy="4708981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45348" y="2356432"/>
            <a:ext cx="8701302" cy="1055545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Direct quotes use the exact words of outside sources. You must put all direct quotes in quotation marks. Here’s an example: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82F81-2E69-EA0C-7397-9488D1FD961D}"/>
              </a:ext>
            </a:extLst>
          </p:cNvPr>
          <p:cNvSpPr txBox="1"/>
          <p:nvPr/>
        </p:nvSpPr>
        <p:spPr>
          <a:xfrm>
            <a:off x="1745348" y="3696270"/>
            <a:ext cx="8701302" cy="1563377"/>
          </a:xfrm>
          <a:prstGeom prst="rect">
            <a:avLst/>
          </a:prstGeom>
          <a:solidFill>
            <a:srgbClr val="62798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In </a:t>
            </a:r>
            <a:r>
              <a:rPr lang="en-US" sz="2200" i="1" dirty="0">
                <a:solidFill>
                  <a:schemeClr val="bg1"/>
                </a:solidFill>
              </a:rPr>
              <a:t>Jesse James: American Antihero</a:t>
            </a:r>
            <a:r>
              <a:rPr lang="en-US" sz="2200" dirty="0">
                <a:solidFill>
                  <a:schemeClr val="bg1"/>
                </a:solidFill>
              </a:rPr>
              <a:t>, professor Lawrence Bruce explains that the American public “imagined Jesse James as Robin Hood of the Wild West” (20).</a:t>
            </a:r>
          </a:p>
        </p:txBody>
      </p:sp>
    </p:spTree>
    <p:extLst>
      <p:ext uri="{BB962C8B-B14F-4D97-AF65-F5344CB8AC3E}">
        <p14:creationId xmlns:p14="http://schemas.microsoft.com/office/powerpoint/2010/main" val="1841773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Basics of Research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MLA (Modern Language Association) style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APA (American Psychological Association) style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CMS (</a:t>
              </a:r>
              <a:r>
                <a:rPr lang="en-US" sz="2000" i="1" dirty="0">
                  <a:solidFill>
                    <a:schemeClr val="bg1"/>
                  </a:solidFill>
                </a:rPr>
                <a:t>Chicago Manual of Style</a:t>
              </a:r>
              <a:r>
                <a:rPr lang="en-US" sz="2000" dirty="0">
                  <a:solidFill>
                    <a:schemeClr val="bg1"/>
                  </a:solidFill>
                </a:rPr>
                <a:t>)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CSE (Council of Science Editors) style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Role of Sources in Research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Avoiding Plagiarism with Proper Documentation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Basics of Research Styles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Role of Sources in Research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45348" y="1637123"/>
            <a:ext cx="8701302" cy="156337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Research is primarily concerned with finding the right sources. </a:t>
            </a:r>
            <a:r>
              <a:rPr lang="en-US" sz="2200" b="1" dirty="0">
                <a:solidFill>
                  <a:schemeClr val="bg1"/>
                </a:solidFill>
              </a:rPr>
              <a:t>Sources</a:t>
            </a:r>
            <a:r>
              <a:rPr lang="en-US" sz="2200" dirty="0">
                <a:solidFill>
                  <a:schemeClr val="bg1"/>
                </a:solidFill>
              </a:rPr>
              <a:t> can include many forms of texts—artwork, speeches, recordings, movies, articles, etc.—that provide information relevant to your particular goal.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382F81-2E69-EA0C-7397-9488D1FD961D}"/>
              </a:ext>
            </a:extLst>
          </p:cNvPr>
          <p:cNvSpPr txBox="1"/>
          <p:nvPr/>
        </p:nvSpPr>
        <p:spPr>
          <a:xfrm>
            <a:off x="1745348" y="3843942"/>
            <a:ext cx="8701302" cy="1563377"/>
          </a:xfrm>
          <a:prstGeom prst="rect">
            <a:avLst/>
          </a:prstGeom>
          <a:solidFill>
            <a:srgbClr val="314C57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Some sources are more formal than others. In academic writing, citing reliable sources is not only required, it’s necessary if you want to establish yourself as a reliable writer. 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Role of Sources in Research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81508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Strengthens your opinion about a topic by supporting it with facts, details, and evidence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Offers powerful anecdotes, or long examples told as stories, to highlight your main arguments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Adds validity to your writing by linking your own claims to experts within your field of study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Provides timely and relevant information that will advance the education of your audience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06CE51C-AD28-FC07-8253-4B0DBFCAB42F}"/>
              </a:ext>
            </a:extLst>
          </p:cNvPr>
          <p:cNvGrpSpPr/>
          <p:nvPr/>
        </p:nvGrpSpPr>
        <p:grpSpPr>
          <a:xfrm>
            <a:off x="2066922" y="513520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9DD10D0-6122-DA10-A519-58383EDFD71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3890BD4-28CC-6C4B-132B-D07FB9C9114B}"/>
                </a:ext>
              </a:extLst>
            </p:cNvPr>
            <p:cNvSpPr txBox="1"/>
            <p:nvPr/>
          </p:nvSpPr>
          <p:spPr>
            <a:xfrm>
              <a:off x="633040" y="178016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Informs your audience where they can find further information regarding your topic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Integrating Source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Quoting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Paraphrasing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Summarizing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Summarizing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853989" y="1736744"/>
            <a:ext cx="8484019" cy="308687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/>
              <a:t>A </a:t>
            </a:r>
            <a:r>
              <a:rPr lang="en-US" sz="2200" b="1" dirty="0"/>
              <a:t>summary</a:t>
            </a:r>
            <a:r>
              <a:rPr lang="en-US" sz="2200" dirty="0"/>
              <a:t> is a few sentences that explain a large amount of information. They should be used when you need to inform your audience about important background information on a topic. </a:t>
            </a:r>
          </a:p>
          <a:p>
            <a:pPr algn="ctr">
              <a:lnSpc>
                <a:spcPct val="150000"/>
              </a:lnSpc>
            </a:pPr>
            <a:endParaRPr lang="en-US" sz="2200" dirty="0"/>
          </a:p>
          <a:p>
            <a:pPr algn="ctr">
              <a:lnSpc>
                <a:spcPct val="150000"/>
              </a:lnSpc>
            </a:pPr>
            <a:r>
              <a:rPr lang="en-US" sz="2200" dirty="0"/>
              <a:t>Summaries require an in-text citation when they refer to a specific idea or portion of a work.</a:t>
            </a:r>
          </a:p>
        </p:txBody>
      </p:sp>
    </p:spTree>
    <p:extLst>
      <p:ext uri="{BB962C8B-B14F-4D97-AF65-F5344CB8AC3E}">
        <p14:creationId xmlns:p14="http://schemas.microsoft.com/office/powerpoint/2010/main" val="1916036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Paraphrasing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83022" y="1603579"/>
            <a:ext cx="8484019" cy="308687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/>
              <a:t>When you </a:t>
            </a:r>
            <a:r>
              <a:rPr lang="en-US" sz="2200" b="1" dirty="0"/>
              <a:t>paraphrase</a:t>
            </a:r>
            <a:r>
              <a:rPr lang="en-US" sz="2200" dirty="0"/>
              <a:t>, you explain someone’s words or sentences using your own words. Paraphrases can explain a text’s purpose or add clarity to the author’s argument.</a:t>
            </a:r>
          </a:p>
          <a:p>
            <a:pPr algn="ctr">
              <a:lnSpc>
                <a:spcPct val="150000"/>
              </a:lnSpc>
            </a:pPr>
            <a:endParaRPr lang="en-US" sz="2200" dirty="0"/>
          </a:p>
          <a:p>
            <a:pPr algn="ctr">
              <a:lnSpc>
                <a:spcPct val="150000"/>
              </a:lnSpc>
            </a:pPr>
            <a:r>
              <a:rPr lang="en-US" sz="2200" dirty="0"/>
              <a:t>You can paraphrase anything from a single sentence to a complex idea. Paraphrases require an in-text citation. </a:t>
            </a:r>
          </a:p>
        </p:txBody>
      </p:sp>
    </p:spTree>
    <p:extLst>
      <p:ext uri="{BB962C8B-B14F-4D97-AF65-F5344CB8AC3E}">
        <p14:creationId xmlns:p14="http://schemas.microsoft.com/office/powerpoint/2010/main" val="2491434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Quoting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853989" y="1391087"/>
            <a:ext cx="8484019" cy="4610365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/>
              <a:t>Quotations are the direct words of a source. Quotes should be reserved for instances when the author’s language is powerful or unique. Here’s an example:</a:t>
            </a:r>
          </a:p>
          <a:p>
            <a:pPr algn="ctr">
              <a:lnSpc>
                <a:spcPct val="150000"/>
              </a:lnSpc>
            </a:pPr>
            <a:endParaRPr lang="en-US" sz="2200" dirty="0"/>
          </a:p>
          <a:p>
            <a:pPr algn="ctr">
              <a:lnSpc>
                <a:spcPct val="150000"/>
              </a:lnSpc>
            </a:pPr>
            <a:r>
              <a:rPr lang="en-US" sz="2200" dirty="0"/>
              <a:t>Elanor Roosevelt famously said in her book </a:t>
            </a:r>
            <a:r>
              <a:rPr lang="en-US" sz="2200" i="1" dirty="0"/>
              <a:t>You Learn by Living</a:t>
            </a:r>
            <a:r>
              <a:rPr lang="en-US" sz="2200" dirty="0"/>
              <a:t>, “You must do the things you think you cannot do” (30).</a:t>
            </a:r>
          </a:p>
          <a:p>
            <a:pPr algn="ctr">
              <a:lnSpc>
                <a:spcPct val="150000"/>
              </a:lnSpc>
            </a:pPr>
            <a:endParaRPr lang="en-US" sz="2200" dirty="0"/>
          </a:p>
          <a:p>
            <a:pPr algn="ctr">
              <a:lnSpc>
                <a:spcPct val="150000"/>
              </a:lnSpc>
            </a:pPr>
            <a:r>
              <a:rPr lang="en-US" sz="2200" dirty="0"/>
              <a:t>This quote uses a signal phrase to introduce the author’s name and the source title, so the in-text citation includes on the page number.</a:t>
            </a:r>
          </a:p>
        </p:txBody>
      </p:sp>
    </p:spTree>
    <p:extLst>
      <p:ext uri="{BB962C8B-B14F-4D97-AF65-F5344CB8AC3E}">
        <p14:creationId xmlns:p14="http://schemas.microsoft.com/office/powerpoint/2010/main" val="2520871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Avoiding Plagiarism with Proper Documentation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Track your sources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Use citations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1234</TotalTime>
  <Words>577</Words>
  <Application>Microsoft Office PowerPoint</Application>
  <PresentationFormat>Widescreen</PresentationFormat>
  <Paragraphs>146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2022-07-20T19:56:42Z</dcterms:modified>
</cp:coreProperties>
</file>