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3"/>
  </p:notesMasterIdLst>
  <p:sldIdLst>
    <p:sldId id="293" r:id="rId2"/>
    <p:sldId id="351" r:id="rId3"/>
    <p:sldId id="348" r:id="rId4"/>
    <p:sldId id="426" r:id="rId5"/>
    <p:sldId id="369" r:id="rId6"/>
    <p:sldId id="324" r:id="rId7"/>
    <p:sldId id="428" r:id="rId8"/>
    <p:sldId id="427" r:id="rId9"/>
    <p:sldId id="429" r:id="rId10"/>
    <p:sldId id="430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48"/>
            <p14:sldId id="426"/>
            <p14:sldId id="369"/>
            <p14:sldId id="324"/>
            <p14:sldId id="428"/>
            <p14:sldId id="427"/>
            <p14:sldId id="429"/>
            <p14:sldId id="430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7D4CB"/>
    <a:srgbClr val="386546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0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3C5AD-BC18-46E3-B1CF-BFDD0F2D1F9F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A7F55-0780-480B-8B4E-27271F2D3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46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10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Organizing the Research Process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28856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Working Bibliography Example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13661" y="2633222"/>
            <a:ext cx="8764676" cy="2071208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Formal works-cited entry</a:t>
            </a:r>
          </a:p>
          <a:p>
            <a:pPr indent="-457200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Kilaru, Austin S., et al. “Promoting Public Health Through Public Art in the 	Digital Age.” </a:t>
            </a:r>
            <a:r>
              <a:rPr lang="en-US" sz="2200" i="1" dirty="0">
                <a:solidFill>
                  <a:schemeClr val="bg1"/>
                </a:solidFill>
              </a:rPr>
              <a:t>American Journal of Public Health</a:t>
            </a:r>
            <a:r>
              <a:rPr lang="en-US" sz="2200" dirty="0">
                <a:solidFill>
                  <a:schemeClr val="bg1"/>
                </a:solidFill>
              </a:rPr>
              <a:t>, vol. 104, no. 9, 2014, 	pp. 1633–1635.</a:t>
            </a:r>
          </a:p>
        </p:txBody>
      </p:sp>
    </p:spTree>
    <p:extLst>
      <p:ext uri="{BB962C8B-B14F-4D97-AF65-F5344CB8AC3E}">
        <p14:creationId xmlns:p14="http://schemas.microsoft.com/office/powerpoint/2010/main" val="730848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Research Notes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Research Journal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Working Bibliography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Research Notes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31751" y="365157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Research notes also prevent you from losing important information.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31752" y="2490926"/>
            <a:ext cx="8058154" cy="1067579"/>
            <a:chOff x="507753" y="148171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07753" y="148171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73396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Taking notes keeps your research manageable.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31752" y="1330277"/>
            <a:ext cx="8058154" cy="1067579"/>
            <a:chOff x="507753" y="1548734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07753" y="154873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68060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Research notes</a:t>
              </a:r>
              <a:r>
                <a:rPr lang="en-US" sz="2000" dirty="0"/>
                <a:t>: detailed records of source information you find during research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5B9A1DF-5464-13EA-72E4-47043E5B9962}"/>
              </a:ext>
            </a:extLst>
          </p:cNvPr>
          <p:cNvSpPr/>
          <p:nvPr/>
        </p:nvSpPr>
        <p:spPr>
          <a:xfrm>
            <a:off x="2031751" y="4812224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725FB3-860E-8D99-282E-11CDF6CEE67A}"/>
              </a:ext>
            </a:extLst>
          </p:cNvPr>
          <p:cNvSpPr txBox="1"/>
          <p:nvPr/>
        </p:nvSpPr>
        <p:spPr>
          <a:xfrm>
            <a:off x="2102095" y="4992070"/>
            <a:ext cx="7807571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Finally, research notes help you organize your thoughts during the writing process.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643932" y="1492526"/>
            <a:ext cx="4528307" cy="924797"/>
          </a:xfrm>
          <a:prstGeom prst="rect">
            <a:avLst/>
          </a:prstGeom>
          <a:solidFill>
            <a:srgbClr val="627981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43932" y="2856531"/>
            <a:ext cx="4528307" cy="924797"/>
          </a:xfrm>
          <a:prstGeom prst="rect">
            <a:avLst/>
          </a:prstGeom>
          <a:solidFill>
            <a:srgbClr val="627981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641452" y="4267006"/>
            <a:ext cx="4528307" cy="924797"/>
          </a:xfrm>
          <a:prstGeom prst="rect">
            <a:avLst/>
          </a:prstGeom>
          <a:solidFill>
            <a:srgbClr val="627981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150126" y="1430566"/>
            <a:ext cx="2972394" cy="1085185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150126" y="2804573"/>
            <a:ext cx="2972394" cy="1085185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150126" y="4199558"/>
            <a:ext cx="2972394" cy="1085185"/>
          </a:xfrm>
          <a:prstGeom prst="rightArrow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50127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Source Information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15654" y="1797534"/>
            <a:ext cx="3655276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author/title/publication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98429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Date of Access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33843" y="3128887"/>
            <a:ext cx="2880854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day/month/year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797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Evidence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15655" y="4540337"/>
            <a:ext cx="3655275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FFFFFF"/>
                </a:solidFill>
              </a:rPr>
              <a:t>summary/paraphrase/quote</a:t>
            </a: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881186" y="114162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718F8D4-BA11-B03D-BD63-18BB0A3542D1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Research Notes</a:t>
            </a:r>
          </a:p>
        </p:txBody>
      </p:sp>
    </p:spTree>
    <p:extLst>
      <p:ext uri="{BB962C8B-B14F-4D97-AF65-F5344CB8AC3E}">
        <p14:creationId xmlns:p14="http://schemas.microsoft.com/office/powerpoint/2010/main" val="174489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Research Notes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97102"/>
              <a:ext cx="3325552" cy="21310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Electronic notes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1862278"/>
              <a:ext cx="3325552" cy="320739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Handwritten on index cards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8417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Research Journal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</a:t>
              </a:r>
              <a:r>
                <a:rPr lang="en-US" sz="2000" b="1" dirty="0">
                  <a:solidFill>
                    <a:schemeClr val="bg1"/>
                  </a:solidFill>
                </a:rPr>
                <a:t>research journal </a:t>
              </a:r>
              <a:r>
                <a:rPr lang="en-US" sz="2000" dirty="0">
                  <a:solidFill>
                    <a:schemeClr val="bg1"/>
                  </a:solidFill>
                </a:rPr>
                <a:t>is a record of your overall research process.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Helps you keep track of good ideas or questions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No set format, electronic or written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Helps you find and keep track of information about your research process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28856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Research Journal Example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13661" y="1756058"/>
            <a:ext cx="8764676" cy="3825534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Food Advertisements and Eating Habits</a:t>
            </a:r>
          </a:p>
          <a:p>
            <a:pPr>
              <a:lnSpc>
                <a:spcPct val="150000"/>
              </a:lnSpc>
            </a:pPr>
            <a:r>
              <a:rPr lang="en-US" sz="2200" i="1" dirty="0">
                <a:solidFill>
                  <a:schemeClr val="bg1"/>
                </a:solidFill>
              </a:rPr>
              <a:t>April 9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Food advertisements targeting children and adolescents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Strategies for appealing to this age group?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How much influence do the ads have on this age group? Studies?</a:t>
            </a:r>
          </a:p>
          <a:p>
            <a:pPr>
              <a:lnSpc>
                <a:spcPct val="150000"/>
              </a:lnSpc>
            </a:pPr>
            <a:endParaRPr lang="en-US" sz="1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200" i="1" dirty="0">
                <a:solidFill>
                  <a:schemeClr val="bg1"/>
                </a:solidFill>
              </a:rPr>
              <a:t>April 10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Laws or policies?</a:t>
            </a:r>
          </a:p>
        </p:txBody>
      </p:sp>
    </p:spTree>
    <p:extLst>
      <p:ext uri="{BB962C8B-B14F-4D97-AF65-F5344CB8AC3E}">
        <p14:creationId xmlns:p14="http://schemas.microsoft.com/office/powerpoint/2010/main" val="97933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Working Bibliography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</a:t>
              </a:r>
              <a:r>
                <a:rPr lang="en-US" sz="2000" b="1" dirty="0">
                  <a:solidFill>
                    <a:schemeClr val="bg1"/>
                  </a:solidFill>
                </a:rPr>
                <a:t>working bibliography </a:t>
              </a:r>
              <a:r>
                <a:rPr lang="en-US" sz="2000" dirty="0">
                  <a:solidFill>
                    <a:schemeClr val="bg1"/>
                  </a:solidFill>
                </a:rPr>
                <a:t>is a running list of sources you plan to use in your paper.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You will turn this bibliography into the </a:t>
              </a:r>
              <a:r>
                <a:rPr lang="en-US" sz="2000" b="1" dirty="0">
                  <a:solidFill>
                    <a:schemeClr val="bg1"/>
                  </a:solidFill>
                </a:rPr>
                <a:t>works-cited page </a:t>
              </a:r>
              <a:r>
                <a:rPr lang="en-US" sz="2000" dirty="0">
                  <a:solidFill>
                    <a:schemeClr val="bg1"/>
                  </a:solidFill>
                </a:rPr>
                <a:t>or </a:t>
              </a:r>
              <a:r>
                <a:rPr lang="en-US" sz="2000" b="1" dirty="0">
                  <a:solidFill>
                    <a:schemeClr val="bg1"/>
                  </a:solidFill>
                </a:rPr>
                <a:t>reference list.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Arrange the sources in any order you find helpful, such as according to their relevance to your topic.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9305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28856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Working Bibliography Example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13661" y="1871474"/>
            <a:ext cx="8764676" cy="3594702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Working Bibliography Entry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“Promoting Public Health Through Public Art in the Digital Age”  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Authors: Kilaru, Ash, Sellers, and Merchant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Publication info: American Journal of Public Health, Volume 104, Issue 9, 2014, p. 1633–1635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Useful ideas: health information in social media sites; need for “innovative approaches</a:t>
            </a:r>
          </a:p>
        </p:txBody>
      </p:sp>
    </p:spTree>
    <p:extLst>
      <p:ext uri="{BB962C8B-B14F-4D97-AF65-F5344CB8AC3E}">
        <p14:creationId xmlns:p14="http://schemas.microsoft.com/office/powerpoint/2010/main" val="194007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</TotalTime>
  <Words>342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2022-07-20T19:36:14Z</dcterms:modified>
</cp:coreProperties>
</file>