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7" r:id="rId4"/>
    <p:sldId id="371" r:id="rId5"/>
    <p:sldId id="391" r:id="rId6"/>
    <p:sldId id="392" r:id="rId7"/>
    <p:sldId id="397" r:id="rId8"/>
    <p:sldId id="380" r:id="rId9"/>
    <p:sldId id="381" r:id="rId10"/>
    <p:sldId id="385" r:id="rId11"/>
    <p:sldId id="389" r:id="rId12"/>
    <p:sldId id="386" r:id="rId13"/>
    <p:sldId id="393" r:id="rId14"/>
    <p:sldId id="390" r:id="rId15"/>
    <p:sldId id="395" r:id="rId16"/>
    <p:sldId id="3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5A7E83"/>
    <a:srgbClr val="F2E2D2"/>
    <a:srgbClr val="C7D4CB"/>
    <a:srgbClr val="318295"/>
    <a:srgbClr val="386546"/>
    <a:srgbClr val="314C57"/>
    <a:srgbClr val="F3EDE7"/>
    <a:srgbClr val="CCA49C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2486" autoAdjust="0"/>
  </p:normalViewPr>
  <p:slideViewPr>
    <p:cSldViewPr snapToGrid="0">
      <p:cViewPr varScale="1">
        <p:scale>
          <a:sx n="74" d="100"/>
          <a:sy n="74" d="100"/>
        </p:scale>
        <p:origin x="8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6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9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3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1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8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0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7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1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9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97577" y="2618119"/>
            <a:ext cx="9396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Identifying Types of Sources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4273984" y="1935332"/>
            <a:ext cx="3644032" cy="2633795"/>
            <a:chOff x="357183" y="1685763"/>
            <a:chExt cx="4169135" cy="5851123"/>
          </a:xfrm>
          <a:solidFill>
            <a:srgbClr val="627981"/>
          </a:solidFill>
        </p:grpSpPr>
        <p:grpSp>
          <p:nvGrpSpPr>
            <p:cNvPr id="6" name="Group 5"/>
            <p:cNvGrpSpPr/>
            <p:nvPr/>
          </p:nvGrpSpPr>
          <p:grpSpPr>
            <a:xfrm>
              <a:off x="357184" y="1685763"/>
              <a:ext cx="4169134" cy="2581437"/>
              <a:chOff x="238650" y="1612191"/>
              <a:chExt cx="4169134" cy="258143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238650" y="1612191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189429" y="2327981"/>
                <a:ext cx="2253946" cy="10256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Authorship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357183" y="4955449"/>
              <a:ext cx="4169134" cy="2581437"/>
              <a:chOff x="-4021842" y="4881877"/>
              <a:chExt cx="4169134" cy="2581437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-4021842" y="4881877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-3164683" y="5526673"/>
                <a:ext cx="2455790" cy="10256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Credibility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08275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Popular and Scholarly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553845" y="1959031"/>
            <a:ext cx="7073630" cy="2581437"/>
            <a:chOff x="357184" y="1685763"/>
            <a:chExt cx="8429629" cy="2581437"/>
          </a:xfrm>
          <a:solidFill>
            <a:srgbClr val="627981"/>
          </a:solidFill>
        </p:grpSpPr>
        <p:grpSp>
          <p:nvGrpSpPr>
            <p:cNvPr id="6" name="Group 5"/>
            <p:cNvGrpSpPr/>
            <p:nvPr/>
          </p:nvGrpSpPr>
          <p:grpSpPr>
            <a:xfrm>
              <a:off x="357184" y="1685763"/>
              <a:ext cx="4169134" cy="2581437"/>
              <a:chOff x="238650" y="1612191"/>
              <a:chExt cx="4169134" cy="258143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238650" y="1612191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840708" y="2538032"/>
                <a:ext cx="2965018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Expertise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617679" y="1685763"/>
              <a:ext cx="4169134" cy="2581437"/>
              <a:chOff x="238654" y="1612191"/>
              <a:chExt cx="4169134" cy="2581437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238654" y="1612191"/>
                <a:ext cx="4169134" cy="25814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847162" y="2538032"/>
                <a:ext cx="3056059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Audience</a:t>
                </a:r>
              </a:p>
            </p:txBody>
          </p:sp>
        </p:grpSp>
        <p:sp>
          <p:nvSpPr>
            <p:cNvPr id="27" name="Oval 26"/>
            <p:cNvSpPr/>
            <p:nvPr/>
          </p:nvSpPr>
          <p:spPr>
            <a:xfrm>
              <a:off x="4132381" y="2552647"/>
              <a:ext cx="891961" cy="767254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+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5776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Popular and Scholarly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2553845" y="2001071"/>
            <a:ext cx="7073630" cy="2581437"/>
            <a:chOff x="357184" y="1685763"/>
            <a:chExt cx="8429629" cy="2581437"/>
          </a:xfrm>
          <a:solidFill>
            <a:srgbClr val="627981"/>
          </a:solidFill>
        </p:grpSpPr>
        <p:sp>
          <p:nvSpPr>
            <p:cNvPr id="25" name="Rectangle 24"/>
            <p:cNvSpPr/>
            <p:nvPr/>
          </p:nvSpPr>
          <p:spPr>
            <a:xfrm>
              <a:off x="357184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17679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132381" y="2552647"/>
              <a:ext cx="891961" cy="767254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sym typeface="Wingdings" panose="05000000000000000000" pitchFamily="2" charset="2"/>
                </a:rPr>
                <a:t>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059055" y="2989971"/>
            <a:ext cx="2488062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not an expert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34202" y="2989971"/>
            <a:ext cx="2488062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general public</a:t>
            </a:r>
          </a:p>
        </p:txBody>
      </p:sp>
    </p:spTree>
    <p:extLst>
      <p:ext uri="{BB962C8B-B14F-4D97-AF65-F5344CB8AC3E}">
        <p14:creationId xmlns:p14="http://schemas.microsoft.com/office/powerpoint/2010/main" val="3777991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05467" y="1539388"/>
            <a:ext cx="6581066" cy="3744258"/>
            <a:chOff x="1059955" y="1558056"/>
            <a:chExt cx="7024088" cy="3744258"/>
          </a:xfrm>
        </p:grpSpPr>
        <p:grpSp>
          <p:nvGrpSpPr>
            <p:cNvPr id="6" name="Group 5"/>
            <p:cNvGrpSpPr/>
            <p:nvPr/>
          </p:nvGrpSpPr>
          <p:grpSpPr>
            <a:xfrm>
              <a:off x="1059956" y="1558056"/>
              <a:ext cx="7024087" cy="865092"/>
              <a:chOff x="1048846" y="3609111"/>
              <a:chExt cx="7046305" cy="865092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Book</a:t>
                </a: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3367642" y="3717475"/>
                <a:ext cx="4590210" cy="641040"/>
              </a:xfrm>
              <a:prstGeom prst="roundRect">
                <a:avLst/>
              </a:prstGeom>
              <a:solidFill>
                <a:srgbClr val="627981"/>
              </a:solidFill>
              <a:ln w="28575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>
                    <a:solidFill>
                      <a:schemeClr val="bg1"/>
                    </a:solidFill>
                  </a:rPr>
                  <a:t>Call Us What We Carry</a:t>
                </a:r>
              </a:p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by Amanda Gorman</a:t>
                </a:r>
                <a:endParaRPr lang="en-US" i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1059956" y="2517778"/>
              <a:ext cx="7024087" cy="865092"/>
              <a:chOff x="1048846" y="3609111"/>
              <a:chExt cx="7046305" cy="865092"/>
            </a:xfrm>
          </p:grpSpPr>
          <p:sp>
            <p:nvSpPr>
              <p:cNvPr id="25" name="Rounded Rectangle 24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Podcast</a:t>
                </a: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3367642" y="3716690"/>
                <a:ext cx="4591709" cy="640080"/>
              </a:xfrm>
              <a:prstGeom prst="roundRect">
                <a:avLst/>
              </a:prstGeom>
              <a:solidFill>
                <a:srgbClr val="627981"/>
              </a:solidFill>
              <a:ln w="28575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>
                    <a:solidFill>
                      <a:schemeClr val="bg1"/>
                    </a:solidFill>
                  </a:rPr>
                  <a:t>Office Ladies</a:t>
                </a:r>
              </a:p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hosted by Jenna Fischer and Angela Kinsey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1059956" y="3477500"/>
              <a:ext cx="7024087" cy="865092"/>
              <a:chOff x="1048846" y="3609111"/>
              <a:chExt cx="7046305" cy="865092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Movie</a:t>
                </a: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3366143" y="3720739"/>
                <a:ext cx="4591708" cy="640080"/>
              </a:xfrm>
              <a:prstGeom prst="roundRect">
                <a:avLst/>
              </a:prstGeom>
              <a:solidFill>
                <a:srgbClr val="627981"/>
              </a:solidFill>
              <a:ln w="28575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>
                    <a:solidFill>
                      <a:schemeClr val="bg1"/>
                    </a:solidFill>
                  </a:rPr>
                  <a:t>Spider-Man: No Way Home</a:t>
                </a:r>
              </a:p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directed by Jon Watts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059955" y="4437222"/>
              <a:ext cx="7024087" cy="865092"/>
              <a:chOff x="1048846" y="3609111"/>
              <a:chExt cx="7046305" cy="865092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1048846" y="3609111"/>
                <a:ext cx="7046305" cy="86509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tx1"/>
                    </a:solidFill>
                  </a:rPr>
                  <a:t>Website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3366144" y="3721617"/>
                <a:ext cx="4591708" cy="640080"/>
              </a:xfrm>
              <a:prstGeom prst="roundRect">
                <a:avLst/>
              </a:prstGeom>
              <a:solidFill>
                <a:srgbClr val="627981"/>
              </a:solidFill>
              <a:ln w="28575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The Poetry Foundation</a:t>
                </a:r>
              </a:p>
            </p:txBody>
          </p:sp>
        </p:grpSp>
      </p:grpSp>
      <p:sp>
        <p:nvSpPr>
          <p:cNvPr id="19" name="TextBox 18"/>
          <p:cNvSpPr txBox="1"/>
          <p:nvPr/>
        </p:nvSpPr>
        <p:spPr>
          <a:xfrm>
            <a:off x="152400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Popular and Scholarly</a:t>
            </a:r>
          </a:p>
        </p:txBody>
      </p:sp>
    </p:spTree>
    <p:extLst>
      <p:ext uri="{BB962C8B-B14F-4D97-AF65-F5344CB8AC3E}">
        <p14:creationId xmlns:p14="http://schemas.microsoft.com/office/powerpoint/2010/main" val="739971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Popular and Scholarly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2553845" y="2001071"/>
            <a:ext cx="7073630" cy="2581437"/>
            <a:chOff x="357184" y="1685763"/>
            <a:chExt cx="8429629" cy="2581437"/>
          </a:xfrm>
          <a:solidFill>
            <a:srgbClr val="627981"/>
          </a:solidFill>
        </p:grpSpPr>
        <p:sp>
          <p:nvSpPr>
            <p:cNvPr id="25" name="Rectangle 24"/>
            <p:cNvSpPr/>
            <p:nvPr/>
          </p:nvSpPr>
          <p:spPr>
            <a:xfrm>
              <a:off x="357184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17679" y="1685763"/>
              <a:ext cx="4169134" cy="258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132381" y="2573667"/>
              <a:ext cx="891961" cy="767254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sym typeface="Wingdings" panose="05000000000000000000" pitchFamily="2" charset="2"/>
                </a:rPr>
                <a:t>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059055" y="2989971"/>
            <a:ext cx="2488062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expert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34202" y="2989971"/>
            <a:ext cx="2488062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other experts</a:t>
            </a:r>
          </a:p>
        </p:txBody>
      </p:sp>
    </p:spTree>
    <p:extLst>
      <p:ext uri="{BB962C8B-B14F-4D97-AF65-F5344CB8AC3E}">
        <p14:creationId xmlns:p14="http://schemas.microsoft.com/office/powerpoint/2010/main" val="519934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Popular and Scholarly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041" y="1498818"/>
            <a:ext cx="2931919" cy="378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898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257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Primary and Secondary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Popular and Scholarly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380509" y="1773445"/>
            <a:ext cx="7430982" cy="2957570"/>
            <a:chOff x="357184" y="1685762"/>
            <a:chExt cx="8429629" cy="2581438"/>
          </a:xfrm>
          <a:solidFill>
            <a:srgbClr val="314C57"/>
          </a:solidFill>
        </p:grpSpPr>
        <p:grpSp>
          <p:nvGrpSpPr>
            <p:cNvPr id="6" name="Group 5"/>
            <p:cNvGrpSpPr/>
            <p:nvPr/>
          </p:nvGrpSpPr>
          <p:grpSpPr>
            <a:xfrm>
              <a:off x="357184" y="1685762"/>
              <a:ext cx="4169134" cy="2581437"/>
              <a:chOff x="238650" y="1612190"/>
              <a:chExt cx="4169134" cy="258143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238650" y="1612190"/>
                <a:ext cx="4169134" cy="258143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840708" y="2682537"/>
                <a:ext cx="2965018" cy="402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Original source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617679" y="1685763"/>
              <a:ext cx="4169134" cy="2581437"/>
              <a:chOff x="238654" y="1612191"/>
              <a:chExt cx="4169134" cy="2581437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238654" y="1612191"/>
                <a:ext cx="4169134" cy="258143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996147" y="2540252"/>
                <a:ext cx="3056059" cy="725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Information is not original to source</a:t>
                </a:r>
              </a:p>
            </p:txBody>
          </p:sp>
        </p:grpSp>
        <p:sp>
          <p:nvSpPr>
            <p:cNvPr id="27" name="Oval 26"/>
            <p:cNvSpPr/>
            <p:nvPr/>
          </p:nvSpPr>
          <p:spPr>
            <a:xfrm>
              <a:off x="4124407" y="2602221"/>
              <a:ext cx="895184" cy="709873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vs.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628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335139" y="1816829"/>
            <a:ext cx="7521722" cy="3053970"/>
            <a:chOff x="811139" y="1816829"/>
            <a:chExt cx="7521722" cy="3053970"/>
          </a:xfrm>
          <a:solidFill>
            <a:srgbClr val="627981"/>
          </a:solidFill>
        </p:grpSpPr>
        <p:sp>
          <p:nvSpPr>
            <p:cNvPr id="20" name="Rounded Rectangle 19"/>
            <p:cNvSpPr/>
            <p:nvPr/>
          </p:nvSpPr>
          <p:spPr>
            <a:xfrm>
              <a:off x="811139" y="2911268"/>
              <a:ext cx="3672707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Works of literature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660152" y="2911268"/>
              <a:ext cx="3672707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Firsthand accounts</a:t>
              </a: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4660151" y="4005707"/>
              <a:ext cx="3672708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Research findings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11141" y="4005707"/>
              <a:ext cx="3672705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 Works of art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811140" y="1816829"/>
              <a:ext cx="7521721" cy="869987"/>
              <a:chOff x="811139" y="1816829"/>
              <a:chExt cx="7521721" cy="869987"/>
            </a:xfrm>
            <a:grpFill/>
          </p:grpSpPr>
          <p:sp>
            <p:nvSpPr>
              <p:cNvPr id="30" name="Rounded Rectangle 29"/>
              <p:cNvSpPr/>
              <p:nvPr/>
            </p:nvSpPr>
            <p:spPr>
              <a:xfrm>
                <a:off x="4660155" y="1816829"/>
                <a:ext cx="3672705" cy="865092"/>
              </a:xfrm>
              <a:prstGeom prst="roundRect">
                <a:avLst/>
              </a:prstGeom>
              <a:grpFill/>
              <a:ln w="381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 Speeches</a:t>
                </a: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811139" y="1821724"/>
                <a:ext cx="3672708" cy="865092"/>
              </a:xfrm>
              <a:prstGeom prst="roundRect">
                <a:avLst/>
              </a:prstGeom>
              <a:grpFill/>
              <a:ln w="381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 Original documents</a:t>
                </a:r>
              </a:p>
            </p:txBody>
          </p:sp>
        </p:grpSp>
      </p:grpSp>
      <p:sp>
        <p:nvSpPr>
          <p:cNvPr id="24" name="TextBox 23"/>
          <p:cNvSpPr txBox="1"/>
          <p:nvPr/>
        </p:nvSpPr>
        <p:spPr>
          <a:xfrm>
            <a:off x="152400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</p:spTree>
    <p:extLst>
      <p:ext uri="{BB962C8B-B14F-4D97-AF65-F5344CB8AC3E}">
        <p14:creationId xmlns:p14="http://schemas.microsoft.com/office/powerpoint/2010/main" val="340612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583957" y="1558056"/>
            <a:ext cx="7024087" cy="865092"/>
            <a:chOff x="1048846" y="3609111"/>
            <a:chExt cx="7046305" cy="865092"/>
          </a:xfrm>
        </p:grpSpPr>
        <p:sp>
          <p:nvSpPr>
            <p:cNvPr id="20" name="Rounded Rectangle 19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Works of literature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188037" y="3833163"/>
              <a:ext cx="3647282" cy="416987"/>
            </a:xfrm>
            <a:prstGeom prst="round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The Giver </a:t>
              </a:r>
              <a:r>
                <a:rPr lang="en-US" dirty="0"/>
                <a:t>by Lois Lowry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583957" y="2517778"/>
            <a:ext cx="7024087" cy="865092"/>
            <a:chOff x="1048846" y="3609111"/>
            <a:chExt cx="7046305" cy="865092"/>
          </a:xfrm>
        </p:grpSpPr>
        <p:sp>
          <p:nvSpPr>
            <p:cNvPr id="25" name="Rounded Rectangle 24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Historic documents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188037" y="3833163"/>
              <a:ext cx="3647282" cy="416987"/>
            </a:xfrm>
            <a:prstGeom prst="round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Declaration of Independence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83957" y="3477500"/>
            <a:ext cx="7024087" cy="865092"/>
            <a:chOff x="1048846" y="3609111"/>
            <a:chExt cx="7046305" cy="865092"/>
          </a:xfrm>
        </p:grpSpPr>
        <p:sp>
          <p:nvSpPr>
            <p:cNvPr id="14" name="Rounded Rectangle 13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Firsthand accounts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188037" y="3833163"/>
              <a:ext cx="3647281" cy="416987"/>
            </a:xfrm>
            <a:prstGeom prst="round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Interview with eyewitness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583956" y="4434853"/>
            <a:ext cx="7024087" cy="865092"/>
            <a:chOff x="1048846" y="3609111"/>
            <a:chExt cx="7046305" cy="865092"/>
          </a:xfrm>
        </p:grpSpPr>
        <p:sp>
          <p:nvSpPr>
            <p:cNvPr id="17" name="Rounded Rectangle 16"/>
            <p:cNvSpPr/>
            <p:nvPr/>
          </p:nvSpPr>
          <p:spPr>
            <a:xfrm>
              <a:off x="1048846" y="3609111"/>
              <a:ext cx="7046305" cy="86509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314C57"/>
                  </a:solidFill>
                </a:rPr>
                <a:t>Painting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188039" y="3833163"/>
              <a:ext cx="3647280" cy="416987"/>
            </a:xfrm>
            <a:prstGeom prst="round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The </a:t>
              </a:r>
              <a:r>
                <a:rPr lang="en-US" i="1" dirty="0"/>
                <a:t>Mona Lisa </a:t>
              </a:r>
              <a:r>
                <a:rPr lang="en-US" dirty="0"/>
                <a:t>by Leonardo da Vinci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52400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</p:spTree>
    <p:extLst>
      <p:ext uri="{BB962C8B-B14F-4D97-AF65-F5344CB8AC3E}">
        <p14:creationId xmlns:p14="http://schemas.microsoft.com/office/powerpoint/2010/main" val="315807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314345" y="1965740"/>
            <a:ext cx="7563310" cy="2581437"/>
            <a:chOff x="651426" y="2007779"/>
            <a:chExt cx="7563310" cy="2581437"/>
          </a:xfrm>
        </p:grpSpPr>
        <p:grpSp>
          <p:nvGrpSpPr>
            <p:cNvPr id="10" name="Group 9"/>
            <p:cNvGrpSpPr/>
            <p:nvPr/>
          </p:nvGrpSpPr>
          <p:grpSpPr>
            <a:xfrm>
              <a:off x="651426" y="2007779"/>
              <a:ext cx="7563310" cy="2581437"/>
              <a:chOff x="635454" y="1685763"/>
              <a:chExt cx="7152762" cy="2581437"/>
            </a:xfrm>
            <a:solidFill>
              <a:srgbClr val="F3EDE7"/>
            </a:solidFill>
          </p:grpSpPr>
          <p:grpSp>
            <p:nvGrpSpPr>
              <p:cNvPr id="6" name="Group 5"/>
              <p:cNvGrpSpPr/>
              <p:nvPr/>
            </p:nvGrpSpPr>
            <p:grpSpPr>
              <a:xfrm>
                <a:off x="635454" y="1685763"/>
                <a:ext cx="2879368" cy="2581437"/>
                <a:chOff x="516920" y="1612191"/>
                <a:chExt cx="2879368" cy="2581437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516920" y="1612191"/>
                  <a:ext cx="2879368" cy="258143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932389" y="2137921"/>
                  <a:ext cx="204842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Primary</a:t>
                  </a:r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3619082" y="1685763"/>
                <a:ext cx="4169134" cy="2581437"/>
                <a:chOff x="-759943" y="1612191"/>
                <a:chExt cx="4169134" cy="2581437"/>
              </a:xfrm>
              <a:grpFill/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-759943" y="1612191"/>
                  <a:ext cx="4169134" cy="258143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-203406" y="2137921"/>
                  <a:ext cx="305605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Secondary</a:t>
                  </a:r>
                </a:p>
              </p:txBody>
            </p:sp>
          </p:grpSp>
        </p:grpSp>
        <p:sp>
          <p:nvSpPr>
            <p:cNvPr id="15" name="Rounded Rectangle 14"/>
            <p:cNvSpPr/>
            <p:nvPr/>
          </p:nvSpPr>
          <p:spPr>
            <a:xfrm>
              <a:off x="1258210" y="3194940"/>
              <a:ext cx="1831063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Original source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380187" y="3194940"/>
              <a:ext cx="3260668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Reference original source</a:t>
              </a:r>
              <a:endParaRPr lang="en-US" sz="2000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52400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  <p:sp>
        <p:nvSpPr>
          <p:cNvPr id="21" name="Right Arrow 20"/>
          <p:cNvSpPr/>
          <p:nvPr/>
        </p:nvSpPr>
        <p:spPr>
          <a:xfrm rot="10800000">
            <a:off x="4940725" y="3368236"/>
            <a:ext cx="836503" cy="346568"/>
          </a:xfrm>
          <a:prstGeom prst="rightArrow">
            <a:avLst>
              <a:gd name="adj1" fmla="val 34626"/>
              <a:gd name="adj2" fmla="val 77294"/>
            </a:avLst>
          </a:prstGeom>
          <a:solidFill>
            <a:schemeClr val="bg1"/>
          </a:solidFill>
          <a:ln w="28575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314345" y="1965740"/>
            <a:ext cx="7563310" cy="2581437"/>
            <a:chOff x="651426" y="2007779"/>
            <a:chExt cx="7563310" cy="2581437"/>
          </a:xfrm>
        </p:grpSpPr>
        <p:grpSp>
          <p:nvGrpSpPr>
            <p:cNvPr id="10" name="Group 9"/>
            <p:cNvGrpSpPr/>
            <p:nvPr/>
          </p:nvGrpSpPr>
          <p:grpSpPr>
            <a:xfrm>
              <a:off x="651426" y="2007779"/>
              <a:ext cx="7563310" cy="2581437"/>
              <a:chOff x="635454" y="1685763"/>
              <a:chExt cx="7152762" cy="2581437"/>
            </a:xfrm>
            <a:solidFill>
              <a:srgbClr val="F3EDE7"/>
            </a:solidFill>
          </p:grpSpPr>
          <p:grpSp>
            <p:nvGrpSpPr>
              <p:cNvPr id="6" name="Group 5"/>
              <p:cNvGrpSpPr/>
              <p:nvPr/>
            </p:nvGrpSpPr>
            <p:grpSpPr>
              <a:xfrm>
                <a:off x="635454" y="1685763"/>
                <a:ext cx="2879368" cy="2581437"/>
                <a:chOff x="516920" y="1612191"/>
                <a:chExt cx="2879368" cy="2581437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516920" y="1612191"/>
                  <a:ext cx="2879368" cy="258143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932389" y="2137921"/>
                  <a:ext cx="204842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Primary</a:t>
                  </a:r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3619082" y="1685763"/>
                <a:ext cx="4169134" cy="2581437"/>
                <a:chOff x="-759943" y="1612191"/>
                <a:chExt cx="4169134" cy="2581437"/>
              </a:xfrm>
              <a:grpFill/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-759943" y="1612191"/>
                  <a:ext cx="4169134" cy="258143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-203406" y="2137921"/>
                  <a:ext cx="305605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Secondary</a:t>
                  </a:r>
                </a:p>
              </p:txBody>
            </p:sp>
          </p:grpSp>
        </p:grpSp>
        <p:sp>
          <p:nvSpPr>
            <p:cNvPr id="15" name="Rounded Rectangle 14"/>
            <p:cNvSpPr/>
            <p:nvPr/>
          </p:nvSpPr>
          <p:spPr>
            <a:xfrm>
              <a:off x="1258210" y="3194940"/>
              <a:ext cx="1831063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>
                  <a:solidFill>
                    <a:schemeClr val="tx1"/>
                  </a:solidFill>
                </a:rPr>
                <a:t>The Giver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380187" y="3194940"/>
              <a:ext cx="3260668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An essay that analyzes imagery in </a:t>
              </a:r>
              <a:r>
                <a:rPr lang="en-US" sz="2000" i="1" dirty="0">
                  <a:solidFill>
                    <a:schemeClr val="tx1"/>
                  </a:solidFill>
                </a:rPr>
                <a:t>The Giver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52400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  <p:sp>
        <p:nvSpPr>
          <p:cNvPr id="21" name="Right Arrow 20"/>
          <p:cNvSpPr/>
          <p:nvPr/>
        </p:nvSpPr>
        <p:spPr>
          <a:xfrm rot="10800000">
            <a:off x="4940725" y="3368236"/>
            <a:ext cx="836503" cy="346568"/>
          </a:xfrm>
          <a:prstGeom prst="rightArrow">
            <a:avLst>
              <a:gd name="adj1" fmla="val 34626"/>
              <a:gd name="adj2" fmla="val 77294"/>
            </a:avLst>
          </a:prstGeom>
          <a:solidFill>
            <a:schemeClr val="bg1"/>
          </a:solidFill>
          <a:ln w="28575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59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24000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535936" y="1484598"/>
            <a:ext cx="5120131" cy="3840876"/>
            <a:chOff x="2011928" y="1411026"/>
            <a:chExt cx="5120131" cy="3840876"/>
          </a:xfrm>
          <a:solidFill>
            <a:srgbClr val="627981"/>
          </a:solidFill>
        </p:grpSpPr>
        <p:sp>
          <p:nvSpPr>
            <p:cNvPr id="20" name="Rounded Rectangle 19"/>
            <p:cNvSpPr/>
            <p:nvPr/>
          </p:nvSpPr>
          <p:spPr>
            <a:xfrm>
              <a:off x="2011928" y="1411026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Research papers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011929" y="2402954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Websites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011929" y="3394882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Film documentaries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011928" y="4386810"/>
              <a:ext cx="5120130" cy="865092"/>
            </a:xfrm>
            <a:prstGeom prst="round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News articles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3482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Primary and Secondary</a:t>
            </a:r>
            <a:endParaRPr lang="en-US" sz="24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8024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832141" y="1839311"/>
            <a:ext cx="6527718" cy="113966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ysClr val="windowText" lastClr="000000"/>
                </a:solidFill>
              </a:rPr>
              <a:t>Newspaper article about a proposed piece of legislation</a:t>
            </a:r>
          </a:p>
        </p:txBody>
      </p:sp>
      <p:sp>
        <p:nvSpPr>
          <p:cNvPr id="3" name="Curved Left Arrow 2"/>
          <p:cNvSpPr/>
          <p:nvPr/>
        </p:nvSpPr>
        <p:spPr>
          <a:xfrm>
            <a:off x="9359859" y="2409141"/>
            <a:ext cx="693685" cy="1688582"/>
          </a:xfrm>
          <a:prstGeom prst="curvedLeftArrow">
            <a:avLst/>
          </a:prstGeom>
          <a:solidFill>
            <a:srgbClr val="627981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55183" y="3411518"/>
            <a:ext cx="5681635" cy="865092"/>
          </a:xfrm>
          <a:prstGeom prst="roundRect">
            <a:avLst/>
          </a:prstGeom>
          <a:solidFill>
            <a:srgbClr val="62798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Original piece of legislation</a:t>
            </a:r>
          </a:p>
        </p:txBody>
      </p:sp>
    </p:spTree>
    <p:extLst>
      <p:ext uri="{BB962C8B-B14F-4D97-AF65-F5344CB8AC3E}">
        <p14:creationId xmlns:p14="http://schemas.microsoft.com/office/powerpoint/2010/main" val="3152926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9776</TotalTime>
  <Words>196</Words>
  <Application>Microsoft Office PowerPoint</Application>
  <PresentationFormat>Widescreen</PresentationFormat>
  <Paragraphs>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196</cp:revision>
  <dcterms:created xsi:type="dcterms:W3CDTF">2014-11-06T15:36:04Z</dcterms:created>
  <dcterms:modified xsi:type="dcterms:W3CDTF">2022-08-03T16:57:46Z</dcterms:modified>
</cp:coreProperties>
</file>