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72" r:id="rId2"/>
  </p:sldMasterIdLst>
  <p:sldIdLst>
    <p:sldId id="295" r:id="rId3"/>
    <p:sldId id="351" r:id="rId4"/>
    <p:sldId id="257" r:id="rId5"/>
    <p:sldId id="287" r:id="rId6"/>
    <p:sldId id="280" r:id="rId7"/>
    <p:sldId id="288" r:id="rId8"/>
    <p:sldId id="290" r:id="rId9"/>
    <p:sldId id="282" r:id="rId10"/>
    <p:sldId id="283" r:id="rId11"/>
    <p:sldId id="293" r:id="rId12"/>
    <p:sldId id="261" r:id="rId13"/>
    <p:sldId id="284" r:id="rId14"/>
    <p:sldId id="258" r:id="rId15"/>
    <p:sldId id="285" r:id="rId16"/>
    <p:sldId id="259" r:id="rId17"/>
    <p:sldId id="340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14C57"/>
    <a:srgbClr val="627981"/>
    <a:srgbClr val="C0BCBE"/>
    <a:srgbClr val="F2E2D2"/>
    <a:srgbClr val="369092"/>
    <a:srgbClr val="2786BB"/>
    <a:srgbClr val="C7D4CB"/>
    <a:srgbClr val="B9E4E5"/>
    <a:srgbClr val="DEB68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138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theme" Target="theme/them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8/10/2022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1417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8/10/2022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05579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8/10/2022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491568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344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453142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111694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8/10/2022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516527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8/10/2022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948030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8/10/2022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051080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8/10/2022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464429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8/10/2022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26562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8/10/2022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539465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8/10/2022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670051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21879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91951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8/10/2022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00158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8/10/2022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23558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8/10/2022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88189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8/10/2022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92010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8/10/2022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46907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8/10/2022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83845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8/10/2022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20905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5361F2-EA40-46D2-9907-10E756597DC8}" type="datetimeFigureOut">
              <a:rPr lang="en-US" smtClean="0"/>
              <a:t>8/10/2022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61701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E999DF-67F9-4B17-A956-0DFCA8913547}" type="datetimeFigureOut">
              <a:rPr lang="en-US" smtClean="0"/>
              <a:t>8/10/2022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61795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1"/>
            <a:ext cx="12192000" cy="1194955"/>
          </a:xfrm>
          <a:prstGeom prst="rect">
            <a:avLst/>
          </a:prstGeom>
          <a:solidFill>
            <a:srgbClr val="5A7E8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524000" y="2202621"/>
            <a:ext cx="91440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5400" dirty="0">
                <a:latin typeface="Century Gothic" panose="020B0502020202020204" pitchFamily="34" charset="0"/>
              </a:rPr>
              <a:t>Evaluating the Credibility of Sources</a:t>
            </a:r>
          </a:p>
        </p:txBody>
      </p:sp>
      <p:cxnSp>
        <p:nvCxnSpPr>
          <p:cNvPr id="14" name="Straight Connector 13"/>
          <p:cNvCxnSpPr/>
          <p:nvPr/>
        </p:nvCxnSpPr>
        <p:spPr>
          <a:xfrm>
            <a:off x="3071447" y="4068137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481648" y="320478"/>
            <a:ext cx="3565361" cy="553998"/>
          </a:xfrm>
          <a:prstGeom prst="rect">
            <a:avLst/>
          </a:prstGeom>
          <a:solidFill>
            <a:srgbClr val="5A7E83"/>
          </a:solidFill>
        </p:spPr>
        <p:txBody>
          <a:bodyPr wrap="square" rtlCol="0">
            <a:spAutoFit/>
          </a:bodyPr>
          <a:lstStyle/>
          <a:p>
            <a:r>
              <a:rPr lang="en-US" sz="3000" b="1" dirty="0">
                <a:solidFill>
                  <a:schemeClr val="bg1"/>
                </a:solidFill>
                <a:latin typeface="Century Gothic" panose="020B0502020202020204" pitchFamily="34" charset="0"/>
              </a:rPr>
              <a:t>HAWKES</a:t>
            </a:r>
            <a:r>
              <a:rPr lang="en-US" sz="2800" dirty="0">
                <a:solidFill>
                  <a:schemeClr val="bg1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3071447" y="2091430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8862166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Credibility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4" name="Group 13"/>
          <p:cNvGrpSpPr/>
          <p:nvPr/>
        </p:nvGrpSpPr>
        <p:grpSpPr>
          <a:xfrm>
            <a:off x="1737360" y="1318512"/>
            <a:ext cx="3840479" cy="1949106"/>
            <a:chOff x="1149290" y="3617528"/>
            <a:chExt cx="2080340" cy="1617913"/>
          </a:xfrm>
          <a:solidFill>
            <a:srgbClr val="627981"/>
          </a:solidFill>
        </p:grpSpPr>
        <p:sp>
          <p:nvSpPr>
            <p:cNvPr id="15" name="Rectangle 14"/>
            <p:cNvSpPr/>
            <p:nvPr/>
          </p:nvSpPr>
          <p:spPr>
            <a:xfrm>
              <a:off x="1149290" y="3617528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1357203" y="4115231"/>
              <a:ext cx="1664514" cy="626456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3200" dirty="0">
                  <a:solidFill>
                    <a:schemeClr val="bg1"/>
                  </a:solidFill>
                </a:rPr>
                <a:t>Expert</a:t>
              </a:r>
            </a:p>
          </p:txBody>
        </p: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CC106519-9104-4F38-ABFB-D7D7A2685B92}"/>
              </a:ext>
            </a:extLst>
          </p:cNvPr>
          <p:cNvGrpSpPr/>
          <p:nvPr/>
        </p:nvGrpSpPr>
        <p:grpSpPr>
          <a:xfrm>
            <a:off x="6614162" y="1318512"/>
            <a:ext cx="3840478" cy="1949106"/>
            <a:chOff x="1149290" y="3617528"/>
            <a:chExt cx="2080340" cy="1617913"/>
          </a:xfrm>
          <a:solidFill>
            <a:srgbClr val="627981"/>
          </a:solidFill>
        </p:grpSpPr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863BCBE-8793-4E0B-8241-1660901DC9E4}"/>
                </a:ext>
              </a:extLst>
            </p:cNvPr>
            <p:cNvSpPr/>
            <p:nvPr/>
          </p:nvSpPr>
          <p:spPr>
            <a:xfrm>
              <a:off x="1149290" y="3617528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5A241CB7-3768-438D-AA18-D01A5877E101}"/>
                </a:ext>
              </a:extLst>
            </p:cNvPr>
            <p:cNvSpPr txBox="1"/>
            <p:nvPr/>
          </p:nvSpPr>
          <p:spPr>
            <a:xfrm>
              <a:off x="1357203" y="4115231"/>
              <a:ext cx="1664514" cy="626456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3200" dirty="0">
                  <a:solidFill>
                    <a:schemeClr val="bg1"/>
                  </a:solidFill>
                </a:rPr>
                <a:t>Professional</a:t>
              </a:r>
            </a:p>
          </p:txBody>
        </p:sp>
      </p:grpSp>
      <p:sp>
        <p:nvSpPr>
          <p:cNvPr id="31" name="Callout: Up Arrow 30">
            <a:extLst>
              <a:ext uri="{FF2B5EF4-FFF2-40B4-BE49-F238E27FC236}">
                <a16:creationId xmlns:a16="http://schemas.microsoft.com/office/drawing/2014/main" id="{63A9DD6A-7175-4F85-9138-6D8F6D7E3554}"/>
              </a:ext>
            </a:extLst>
          </p:cNvPr>
          <p:cNvSpPr/>
          <p:nvPr/>
        </p:nvSpPr>
        <p:spPr>
          <a:xfrm>
            <a:off x="6614162" y="3434264"/>
            <a:ext cx="3840480" cy="2085795"/>
          </a:xfrm>
          <a:prstGeom prst="upArrowCallout">
            <a:avLst/>
          </a:prstGeom>
          <a:noFill/>
          <a:ln w="38100">
            <a:solidFill>
              <a:srgbClr val="62798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08E013C-A423-499D-904F-D47B7D73C484}"/>
              </a:ext>
            </a:extLst>
          </p:cNvPr>
          <p:cNvSpPr txBox="1"/>
          <p:nvPr/>
        </p:nvSpPr>
        <p:spPr>
          <a:xfrm>
            <a:off x="1961484" y="4320109"/>
            <a:ext cx="339223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/>
              <a:t>Training and education</a:t>
            </a:r>
          </a:p>
        </p:txBody>
      </p:sp>
      <p:sp>
        <p:nvSpPr>
          <p:cNvPr id="32" name="Callout: Up Arrow 31">
            <a:extLst>
              <a:ext uri="{FF2B5EF4-FFF2-40B4-BE49-F238E27FC236}">
                <a16:creationId xmlns:a16="http://schemas.microsoft.com/office/drawing/2014/main" id="{DDD1BB6F-AFCA-4B44-B135-486148C884D0}"/>
              </a:ext>
            </a:extLst>
          </p:cNvPr>
          <p:cNvSpPr/>
          <p:nvPr/>
        </p:nvSpPr>
        <p:spPr>
          <a:xfrm>
            <a:off x="1737359" y="3434265"/>
            <a:ext cx="3840480" cy="2085795"/>
          </a:xfrm>
          <a:prstGeom prst="upArrowCallout">
            <a:avLst/>
          </a:prstGeom>
          <a:noFill/>
          <a:ln w="38100">
            <a:solidFill>
              <a:srgbClr val="62798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97E7A3D3-A14B-48E0-A02E-2005643C3CEB}"/>
              </a:ext>
            </a:extLst>
          </p:cNvPr>
          <p:cNvSpPr txBox="1"/>
          <p:nvPr/>
        </p:nvSpPr>
        <p:spPr>
          <a:xfrm>
            <a:off x="6838285" y="4477161"/>
            <a:ext cx="339223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/>
              <a:t>Experience</a:t>
            </a:r>
          </a:p>
        </p:txBody>
      </p:sp>
    </p:spTree>
    <p:extLst>
      <p:ext uri="{BB962C8B-B14F-4D97-AF65-F5344CB8AC3E}">
        <p14:creationId xmlns:p14="http://schemas.microsoft.com/office/powerpoint/2010/main" val="352886884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Credibility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4" name="Group 33"/>
          <p:cNvGrpSpPr/>
          <p:nvPr/>
        </p:nvGrpSpPr>
        <p:grpSpPr>
          <a:xfrm>
            <a:off x="2066923" y="1279122"/>
            <a:ext cx="8058154" cy="1067579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35" name="Rectangle 34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633045" y="1986221"/>
              <a:ext cx="7807571" cy="442005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>
                  <a:solidFill>
                    <a:schemeClr val="bg1"/>
                  </a:solidFill>
                </a:rPr>
                <a:t>Websites</a:t>
              </a:r>
            </a:p>
          </p:txBody>
        </p:sp>
      </p:grpSp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E4B2871E-47DE-4FB5-9175-166DE9E1D93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86720770"/>
              </p:ext>
            </p:extLst>
          </p:nvPr>
        </p:nvGraphicFramePr>
        <p:xfrm>
          <a:off x="2489200" y="3139824"/>
          <a:ext cx="3606800" cy="1067580"/>
        </p:xfrm>
        <a:graphic>
          <a:graphicData uri="http://schemas.openxmlformats.org/drawingml/2006/table">
            <a:tbl>
              <a:tblPr/>
              <a:tblGrid>
                <a:gridCol w="3606800">
                  <a:extLst>
                    <a:ext uri="{9D8B030D-6E8A-4147-A177-3AD203B41FA5}">
                      <a16:colId xmlns:a16="http://schemas.microsoft.com/office/drawing/2014/main" val="425521952"/>
                    </a:ext>
                  </a:extLst>
                </a:gridCol>
              </a:tblGrid>
              <a:tr h="106758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b="1" dirty="0">
                          <a:solidFill>
                            <a:schemeClr val="bg1"/>
                          </a:solidFill>
                        </a:rPr>
                        <a:t>Credible</a:t>
                      </a:r>
                    </a:p>
                    <a:p>
                      <a:endParaRPr lang="en-US" dirty="0"/>
                    </a:p>
                  </a:txBody>
                  <a:tcPr anchor="b">
                    <a:lnL w="38100" cmpd="sng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</a:lnL>
                    <a:lnR w="38100" cmpd="sng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</a:lnR>
                    <a:lnT w="38100" cmpd="sng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</a:lnT>
                    <a:lnB w="38100" cmpd="sng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</a:lnB>
                    <a:solidFill>
                      <a:srgbClr val="62798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43085595"/>
                  </a:ext>
                </a:extLst>
              </a:tr>
            </a:tbl>
          </a:graphicData>
        </a:graphic>
      </p:graphicFrame>
      <p:graphicFrame>
        <p:nvGraphicFramePr>
          <p:cNvPr id="21" name="Table 20">
            <a:extLst>
              <a:ext uri="{FF2B5EF4-FFF2-40B4-BE49-F238E27FC236}">
                <a16:creationId xmlns:a16="http://schemas.microsoft.com/office/drawing/2014/main" id="{9EE8DB41-0AB5-4B55-ADCC-D4512B84B5F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5385437"/>
              </p:ext>
            </p:extLst>
          </p:nvPr>
        </p:nvGraphicFramePr>
        <p:xfrm>
          <a:off x="2489200" y="4206130"/>
          <a:ext cx="3606800" cy="1351280"/>
        </p:xfrm>
        <a:graphic>
          <a:graphicData uri="http://schemas.openxmlformats.org/drawingml/2006/table">
            <a:tbl>
              <a:tblPr/>
              <a:tblGrid>
                <a:gridCol w="3606800">
                  <a:extLst>
                    <a:ext uri="{9D8B030D-6E8A-4147-A177-3AD203B41FA5}">
                      <a16:colId xmlns:a16="http://schemas.microsoft.com/office/drawing/2014/main" val="425521952"/>
                    </a:ext>
                  </a:extLst>
                </a:gridCol>
              </a:tblGrid>
              <a:tr h="135128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b="0" dirty="0"/>
                        <a:t>.</a:t>
                      </a:r>
                      <a:r>
                        <a:rPr lang="en-US" sz="2800" b="0" dirty="0" err="1"/>
                        <a:t>edu</a:t>
                      </a:r>
                      <a:r>
                        <a:rPr lang="en-US" sz="2800" b="0" dirty="0"/>
                        <a:t> or .gov</a:t>
                      </a:r>
                    </a:p>
                    <a:p>
                      <a:endParaRPr lang="en-US" dirty="0"/>
                    </a:p>
                  </a:txBody>
                  <a:tcPr>
                    <a:lnL w="38100" cmpd="sng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</a:lnL>
                    <a:lnR w="38100" cmpd="sng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</a:lnR>
                    <a:lnT w="38100" cmpd="sng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</a:lnT>
                    <a:lnB w="38100" cmpd="sng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43085595"/>
                  </a:ext>
                </a:extLst>
              </a:tr>
            </a:tbl>
          </a:graphicData>
        </a:graphic>
      </p:graphicFrame>
      <p:graphicFrame>
        <p:nvGraphicFramePr>
          <p:cNvPr id="22" name="Table 21">
            <a:extLst>
              <a:ext uri="{FF2B5EF4-FFF2-40B4-BE49-F238E27FC236}">
                <a16:creationId xmlns:a16="http://schemas.microsoft.com/office/drawing/2014/main" id="{D91F5127-BB76-44A6-ACB2-A1E4611AB50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83157052"/>
              </p:ext>
            </p:extLst>
          </p:nvPr>
        </p:nvGraphicFramePr>
        <p:xfrm>
          <a:off x="6096000" y="3139824"/>
          <a:ext cx="3606800" cy="1067580"/>
        </p:xfrm>
        <a:graphic>
          <a:graphicData uri="http://schemas.openxmlformats.org/drawingml/2006/table">
            <a:tbl>
              <a:tblPr/>
              <a:tblGrid>
                <a:gridCol w="3606800">
                  <a:extLst>
                    <a:ext uri="{9D8B030D-6E8A-4147-A177-3AD203B41FA5}">
                      <a16:colId xmlns:a16="http://schemas.microsoft.com/office/drawing/2014/main" val="425521952"/>
                    </a:ext>
                  </a:extLst>
                </a:gridCol>
              </a:tblGrid>
              <a:tr h="106758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b="1" dirty="0">
                          <a:solidFill>
                            <a:schemeClr val="bg1"/>
                          </a:solidFill>
                        </a:rPr>
                        <a:t>Not as credible</a:t>
                      </a:r>
                    </a:p>
                    <a:p>
                      <a:endParaRPr lang="en-US" dirty="0"/>
                    </a:p>
                  </a:txBody>
                  <a:tcPr anchor="b">
                    <a:lnL w="38100" cmpd="sng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</a:lnL>
                    <a:lnR w="38100" cmpd="sng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</a:lnR>
                    <a:lnT w="38100" cmpd="sng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</a:lnT>
                    <a:lnB w="38100" cmpd="sng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</a:lnB>
                    <a:solidFill>
                      <a:srgbClr val="314C5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43085595"/>
                  </a:ext>
                </a:extLst>
              </a:tr>
            </a:tbl>
          </a:graphicData>
        </a:graphic>
      </p:graphicFrame>
      <p:graphicFrame>
        <p:nvGraphicFramePr>
          <p:cNvPr id="27" name="Table 26">
            <a:extLst>
              <a:ext uri="{FF2B5EF4-FFF2-40B4-BE49-F238E27FC236}">
                <a16:creationId xmlns:a16="http://schemas.microsoft.com/office/drawing/2014/main" id="{6F7CA49B-383B-4A14-BB80-9D5F6A6C43A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04290060"/>
              </p:ext>
            </p:extLst>
          </p:nvPr>
        </p:nvGraphicFramePr>
        <p:xfrm>
          <a:off x="6096000" y="4206130"/>
          <a:ext cx="3606800" cy="1351280"/>
        </p:xfrm>
        <a:graphic>
          <a:graphicData uri="http://schemas.openxmlformats.org/drawingml/2006/table">
            <a:tbl>
              <a:tblPr/>
              <a:tblGrid>
                <a:gridCol w="3606800">
                  <a:extLst>
                    <a:ext uri="{9D8B030D-6E8A-4147-A177-3AD203B41FA5}">
                      <a16:colId xmlns:a16="http://schemas.microsoft.com/office/drawing/2014/main" val="425521952"/>
                    </a:ext>
                  </a:extLst>
                </a:gridCol>
              </a:tblGrid>
              <a:tr h="135128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b="0" dirty="0"/>
                        <a:t>.com</a:t>
                      </a:r>
                      <a:endParaRPr lang="en-US" dirty="0"/>
                    </a:p>
                  </a:txBody>
                  <a:tcPr>
                    <a:lnL w="38100" cmpd="sng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</a:lnL>
                    <a:lnR w="38100" cmpd="sng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</a:lnR>
                    <a:lnT w="38100" cmpd="sng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</a:lnT>
                    <a:lnB w="38100" cmpd="sng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43085595"/>
                  </a:ext>
                </a:extLst>
              </a:tr>
            </a:tbl>
          </a:graphicData>
        </a:graphic>
      </p:graphicFrame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D921C3CC-E30A-4EDD-8451-CB0C0FD50B31}"/>
              </a:ext>
            </a:extLst>
          </p:cNvPr>
          <p:cNvCxnSpPr>
            <a:cxnSpLocks/>
          </p:cNvCxnSpPr>
          <p:nvPr/>
        </p:nvCxnSpPr>
        <p:spPr>
          <a:xfrm flipH="1">
            <a:off x="4277360" y="2418080"/>
            <a:ext cx="1107440" cy="568977"/>
          </a:xfrm>
          <a:prstGeom prst="straightConnector1">
            <a:avLst/>
          </a:prstGeom>
          <a:ln w="539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BA6781EE-ED49-49AE-837F-12E97D3A0F88}"/>
              </a:ext>
            </a:extLst>
          </p:cNvPr>
          <p:cNvCxnSpPr>
            <a:cxnSpLocks/>
          </p:cNvCxnSpPr>
          <p:nvPr/>
        </p:nvCxnSpPr>
        <p:spPr>
          <a:xfrm>
            <a:off x="6797843" y="2411826"/>
            <a:ext cx="894080" cy="622357"/>
          </a:xfrm>
          <a:prstGeom prst="straightConnector1">
            <a:avLst/>
          </a:prstGeom>
          <a:ln w="539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0894431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Credibility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4" name="Group 33"/>
          <p:cNvGrpSpPr/>
          <p:nvPr/>
        </p:nvGrpSpPr>
        <p:grpSpPr>
          <a:xfrm>
            <a:off x="2066923" y="1279122"/>
            <a:ext cx="8058154" cy="1067579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35" name="Rectangle 34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633045" y="1986221"/>
              <a:ext cx="7807571" cy="442005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>
                  <a:solidFill>
                    <a:schemeClr val="bg1"/>
                  </a:solidFill>
                </a:rPr>
                <a:t>Conflict of interest</a:t>
              </a:r>
            </a:p>
          </p:txBody>
        </p:sp>
      </p:grpSp>
      <p:sp>
        <p:nvSpPr>
          <p:cNvPr id="17" name="Callout: Up Arrow 16">
            <a:extLst>
              <a:ext uri="{FF2B5EF4-FFF2-40B4-BE49-F238E27FC236}">
                <a16:creationId xmlns:a16="http://schemas.microsoft.com/office/drawing/2014/main" id="{CBFCDF68-8A05-4D0B-B285-D425B0166077}"/>
              </a:ext>
            </a:extLst>
          </p:cNvPr>
          <p:cNvSpPr/>
          <p:nvPr/>
        </p:nvSpPr>
        <p:spPr>
          <a:xfrm>
            <a:off x="1524001" y="2820983"/>
            <a:ext cx="9144000" cy="2085795"/>
          </a:xfrm>
          <a:prstGeom prst="upArrowCallout">
            <a:avLst/>
          </a:prstGeom>
          <a:noFill/>
          <a:ln w="38100">
            <a:solidFill>
              <a:srgbClr val="62798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A6817B8-CE34-49CC-BB74-C93F136E451E}"/>
              </a:ext>
            </a:extLst>
          </p:cNvPr>
          <p:cNvSpPr txBox="1"/>
          <p:nvPr/>
        </p:nvSpPr>
        <p:spPr>
          <a:xfrm>
            <a:off x="2438400" y="3982853"/>
            <a:ext cx="7315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/>
              <a:t>To make money rather than inform</a:t>
            </a:r>
          </a:p>
        </p:txBody>
      </p:sp>
    </p:spTree>
    <p:extLst>
      <p:ext uri="{BB962C8B-B14F-4D97-AF65-F5344CB8AC3E}">
        <p14:creationId xmlns:p14="http://schemas.microsoft.com/office/powerpoint/2010/main" val="75420500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Source Material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6" y="1262595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2" name="Group 21"/>
          <p:cNvGrpSpPr/>
          <p:nvPr/>
        </p:nvGrpSpPr>
        <p:grpSpPr>
          <a:xfrm>
            <a:off x="2966720" y="1451255"/>
            <a:ext cx="6258560" cy="1363045"/>
            <a:chOff x="1906953" y="1849761"/>
            <a:chExt cx="5443662" cy="693935"/>
          </a:xfrm>
          <a:solidFill>
            <a:srgbClr val="627981"/>
          </a:solidFill>
        </p:grpSpPr>
        <p:sp>
          <p:nvSpPr>
            <p:cNvPr id="23" name="Rectangle 22"/>
            <p:cNvSpPr/>
            <p:nvPr/>
          </p:nvSpPr>
          <p:spPr>
            <a:xfrm>
              <a:off x="1906953" y="1849761"/>
              <a:ext cx="5443662" cy="693935"/>
            </a:xfrm>
            <a:prstGeom prst="downArrowCallou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23542"/>
                </a:solidFill>
              </a:endParaRPr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1991593" y="1950821"/>
              <a:ext cx="5274381" cy="266375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dirty="0">
                  <a:solidFill>
                    <a:schemeClr val="bg1"/>
                  </a:solidFill>
                </a:rPr>
                <a:t>Credible source</a:t>
              </a:r>
            </a:p>
          </p:txBody>
        </p:sp>
      </p:grpSp>
      <p:sp>
        <p:nvSpPr>
          <p:cNvPr id="3" name="Rectangle 2">
            <a:extLst>
              <a:ext uri="{FF2B5EF4-FFF2-40B4-BE49-F238E27FC236}">
                <a16:creationId xmlns:a16="http://schemas.microsoft.com/office/drawing/2014/main" id="{4EE5A964-0E59-42AE-921E-1D2F4C895E4C}"/>
              </a:ext>
            </a:extLst>
          </p:cNvPr>
          <p:cNvSpPr/>
          <p:nvPr/>
        </p:nvSpPr>
        <p:spPr>
          <a:xfrm>
            <a:off x="2966720" y="3115852"/>
            <a:ext cx="6258560" cy="1679668"/>
          </a:xfrm>
          <a:prstGeom prst="rect">
            <a:avLst/>
          </a:prstGeom>
          <a:noFill/>
          <a:ln w="38100">
            <a:solidFill>
              <a:srgbClr val="62798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4B78EC9-F006-482C-832D-9204E34BC4CD}"/>
              </a:ext>
            </a:extLst>
          </p:cNvPr>
          <p:cNvSpPr txBox="1"/>
          <p:nvPr/>
        </p:nvSpPr>
        <p:spPr>
          <a:xfrm>
            <a:off x="3520439" y="3720936"/>
            <a:ext cx="51511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/>
              <a:t>Lists other credible sources</a:t>
            </a:r>
          </a:p>
        </p:txBody>
      </p:sp>
    </p:spTree>
    <p:extLst>
      <p:ext uri="{BB962C8B-B14F-4D97-AF65-F5344CB8AC3E}">
        <p14:creationId xmlns:p14="http://schemas.microsoft.com/office/powerpoint/2010/main" val="40537082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Source Material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6" y="1262595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2" name="Group 21"/>
          <p:cNvGrpSpPr/>
          <p:nvPr/>
        </p:nvGrpSpPr>
        <p:grpSpPr>
          <a:xfrm>
            <a:off x="2966720" y="1451255"/>
            <a:ext cx="6258560" cy="1363045"/>
            <a:chOff x="1906953" y="1849761"/>
            <a:chExt cx="5443662" cy="693935"/>
          </a:xfrm>
          <a:solidFill>
            <a:srgbClr val="627981"/>
          </a:solidFill>
        </p:grpSpPr>
        <p:sp>
          <p:nvSpPr>
            <p:cNvPr id="23" name="Rectangle 22"/>
            <p:cNvSpPr/>
            <p:nvPr/>
          </p:nvSpPr>
          <p:spPr>
            <a:xfrm>
              <a:off x="1906953" y="1849761"/>
              <a:ext cx="5443662" cy="693935"/>
            </a:xfrm>
            <a:prstGeom prst="downArrowCallou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23542"/>
                </a:solidFill>
              </a:endParaRPr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1991593" y="1950821"/>
              <a:ext cx="5274381" cy="266375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dirty="0">
                  <a:solidFill>
                    <a:schemeClr val="bg1"/>
                  </a:solidFill>
                </a:rPr>
                <a:t>Credible source</a:t>
              </a:r>
            </a:p>
          </p:txBody>
        </p:sp>
      </p:grp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B1C2B6C8-4A8C-4ACA-8D16-64A838F8ACB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52384388"/>
              </p:ext>
            </p:extLst>
          </p:nvPr>
        </p:nvGraphicFramePr>
        <p:xfrm>
          <a:off x="3058160" y="3048000"/>
          <a:ext cx="3037840" cy="1239520"/>
        </p:xfrm>
        <a:graphic>
          <a:graphicData uri="http://schemas.openxmlformats.org/drawingml/2006/table">
            <a:tbl>
              <a:tblPr/>
              <a:tblGrid>
                <a:gridCol w="3037840">
                  <a:extLst>
                    <a:ext uri="{9D8B030D-6E8A-4147-A177-3AD203B41FA5}">
                      <a16:colId xmlns:a16="http://schemas.microsoft.com/office/drawing/2014/main" val="3058790003"/>
                    </a:ext>
                  </a:extLst>
                </a:gridCol>
              </a:tblGrid>
              <a:tr h="1239520"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>
                          <a:solidFill>
                            <a:schemeClr val="bg1"/>
                          </a:solidFill>
                        </a:rPr>
                        <a:t>Text</a:t>
                      </a:r>
                    </a:p>
                  </a:txBody>
                  <a:tcPr marB="274320" anchor="b">
                    <a:lnL w="38100" cmpd="sng">
                      <a:solidFill>
                        <a:schemeClr val="bg1"/>
                      </a:solidFill>
                      <a:prstDash val="solid"/>
                    </a:lnL>
                    <a:lnR w="38100" cmpd="sng">
                      <a:solidFill>
                        <a:schemeClr val="bg1"/>
                      </a:solidFill>
                      <a:prstDash val="solid"/>
                    </a:lnR>
                    <a:lnT w="38100" cmpd="sng">
                      <a:solidFill>
                        <a:schemeClr val="bg1"/>
                      </a:solidFill>
                      <a:prstDash val="solid"/>
                    </a:lnT>
                    <a:lnB w="38100" cmpd="sng">
                      <a:solidFill>
                        <a:schemeClr val="bg1"/>
                      </a:solidFill>
                      <a:prstDash val="solid"/>
                    </a:lnB>
                    <a:solidFill>
                      <a:srgbClr val="314C5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27429587"/>
                  </a:ext>
                </a:extLst>
              </a:tr>
            </a:tbl>
          </a:graphicData>
        </a:graphic>
      </p:graphicFrame>
      <p:graphicFrame>
        <p:nvGraphicFramePr>
          <p:cNvPr id="28" name="Table 27">
            <a:extLst>
              <a:ext uri="{FF2B5EF4-FFF2-40B4-BE49-F238E27FC236}">
                <a16:creationId xmlns:a16="http://schemas.microsoft.com/office/drawing/2014/main" id="{46D3558F-D02A-4795-BAD6-4EA62B43347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28769702"/>
              </p:ext>
            </p:extLst>
          </p:nvPr>
        </p:nvGraphicFramePr>
        <p:xfrm>
          <a:off x="3068321" y="4287520"/>
          <a:ext cx="3017517" cy="1239520"/>
        </p:xfrm>
        <a:graphic>
          <a:graphicData uri="http://schemas.openxmlformats.org/drawingml/2006/table">
            <a:tbl>
              <a:tblPr/>
              <a:tblGrid>
                <a:gridCol w="3017517">
                  <a:extLst>
                    <a:ext uri="{9D8B030D-6E8A-4147-A177-3AD203B41FA5}">
                      <a16:colId xmlns:a16="http://schemas.microsoft.com/office/drawing/2014/main" val="3058790003"/>
                    </a:ext>
                  </a:extLst>
                </a:gridCol>
              </a:tblGrid>
              <a:tr h="1239520">
                <a:tc>
                  <a:txBody>
                    <a:bodyPr/>
                    <a:lstStyle/>
                    <a:p>
                      <a:pPr algn="l"/>
                      <a:r>
                        <a:rPr lang="en-US" sz="2800" dirty="0">
                          <a:solidFill>
                            <a:schemeClr val="bg1"/>
                          </a:solidFill>
                        </a:rPr>
                        <a:t>Works cited</a:t>
                      </a:r>
                    </a:p>
                  </a:txBody>
                  <a:tcPr marL="274320" marB="274320" anchor="b">
                    <a:lnL w="38100" cmpd="sng">
                      <a:solidFill>
                        <a:schemeClr val="bg1"/>
                      </a:solidFill>
                      <a:prstDash val="solid"/>
                    </a:lnL>
                    <a:lnR w="38100" cmpd="sng">
                      <a:solidFill>
                        <a:schemeClr val="bg1"/>
                      </a:solidFill>
                      <a:prstDash val="solid"/>
                    </a:lnR>
                    <a:lnT w="38100" cmpd="sng">
                      <a:solidFill>
                        <a:schemeClr val="bg1"/>
                      </a:solidFill>
                      <a:prstDash val="solid"/>
                    </a:lnT>
                    <a:lnB w="38100" cmpd="sng">
                      <a:solidFill>
                        <a:schemeClr val="bg1"/>
                      </a:solidFill>
                      <a:prstDash val="solid"/>
                    </a:lnB>
                    <a:solidFill>
                      <a:srgbClr val="62798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27429587"/>
                  </a:ext>
                </a:extLst>
              </a:tr>
            </a:tbl>
          </a:graphicData>
        </a:graphic>
      </p:graphicFrame>
      <p:graphicFrame>
        <p:nvGraphicFramePr>
          <p:cNvPr id="29" name="Table 28">
            <a:extLst>
              <a:ext uri="{FF2B5EF4-FFF2-40B4-BE49-F238E27FC236}">
                <a16:creationId xmlns:a16="http://schemas.microsoft.com/office/drawing/2014/main" id="{147BA218-0E57-4BB6-B9FD-522CB474B99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23624441"/>
              </p:ext>
            </p:extLst>
          </p:nvPr>
        </p:nvGraphicFramePr>
        <p:xfrm>
          <a:off x="6116324" y="3048000"/>
          <a:ext cx="3011644" cy="1239520"/>
        </p:xfrm>
        <a:graphic>
          <a:graphicData uri="http://schemas.openxmlformats.org/drawingml/2006/table">
            <a:tbl>
              <a:tblPr/>
              <a:tblGrid>
                <a:gridCol w="3011644">
                  <a:extLst>
                    <a:ext uri="{9D8B030D-6E8A-4147-A177-3AD203B41FA5}">
                      <a16:colId xmlns:a16="http://schemas.microsoft.com/office/drawing/2014/main" val="3058790003"/>
                    </a:ext>
                  </a:extLst>
                </a:gridCol>
              </a:tblGrid>
              <a:tr h="1239520"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>
                          <a:solidFill>
                            <a:schemeClr val="bg1"/>
                          </a:solidFill>
                        </a:rPr>
                        <a:t>Website</a:t>
                      </a:r>
                    </a:p>
                  </a:txBody>
                  <a:tcPr marB="274320" anchor="b">
                    <a:lnL w="38100" cmpd="sng">
                      <a:solidFill>
                        <a:schemeClr val="bg1"/>
                      </a:solidFill>
                      <a:prstDash val="solid"/>
                    </a:lnL>
                    <a:lnR w="38100" cmpd="sng">
                      <a:solidFill>
                        <a:schemeClr val="bg1"/>
                      </a:solidFill>
                      <a:prstDash val="solid"/>
                    </a:lnR>
                    <a:lnT w="38100" cmpd="sng">
                      <a:solidFill>
                        <a:schemeClr val="bg1"/>
                      </a:solidFill>
                      <a:prstDash val="solid"/>
                    </a:lnT>
                    <a:lnB w="38100" cmpd="sng">
                      <a:solidFill>
                        <a:schemeClr val="bg1"/>
                      </a:solidFill>
                      <a:prstDash val="solid"/>
                    </a:lnB>
                    <a:solidFill>
                      <a:srgbClr val="314C5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27429587"/>
                  </a:ext>
                </a:extLst>
              </a:tr>
            </a:tbl>
          </a:graphicData>
        </a:graphic>
      </p:graphicFrame>
      <p:graphicFrame>
        <p:nvGraphicFramePr>
          <p:cNvPr id="30" name="Table 29">
            <a:extLst>
              <a:ext uri="{FF2B5EF4-FFF2-40B4-BE49-F238E27FC236}">
                <a16:creationId xmlns:a16="http://schemas.microsoft.com/office/drawing/2014/main" id="{8E1B34A9-2A0E-45F4-8FD3-837B2FDDDE1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62564972"/>
              </p:ext>
            </p:extLst>
          </p:nvPr>
        </p:nvGraphicFramePr>
        <p:xfrm>
          <a:off x="6110451" y="4287520"/>
          <a:ext cx="3017517" cy="1239520"/>
        </p:xfrm>
        <a:graphic>
          <a:graphicData uri="http://schemas.openxmlformats.org/drawingml/2006/table">
            <a:tbl>
              <a:tblPr/>
              <a:tblGrid>
                <a:gridCol w="3017517">
                  <a:extLst>
                    <a:ext uri="{9D8B030D-6E8A-4147-A177-3AD203B41FA5}">
                      <a16:colId xmlns:a16="http://schemas.microsoft.com/office/drawing/2014/main" val="3058790003"/>
                    </a:ext>
                  </a:extLst>
                </a:gridCol>
              </a:tblGrid>
              <a:tr h="1239520">
                <a:tc>
                  <a:txBody>
                    <a:bodyPr/>
                    <a:lstStyle/>
                    <a:p>
                      <a:pPr algn="l"/>
                      <a:r>
                        <a:rPr lang="en-US" sz="2800" dirty="0">
                          <a:solidFill>
                            <a:schemeClr val="bg1"/>
                          </a:solidFill>
                        </a:rPr>
                        <a:t>Hyperlinks</a:t>
                      </a:r>
                    </a:p>
                  </a:txBody>
                  <a:tcPr marL="274320" marB="274320" anchor="b">
                    <a:lnL w="38100" cmpd="sng">
                      <a:solidFill>
                        <a:schemeClr val="bg1"/>
                      </a:solidFill>
                      <a:prstDash val="solid"/>
                    </a:lnL>
                    <a:lnR w="38100" cmpd="sng">
                      <a:solidFill>
                        <a:schemeClr val="bg1"/>
                      </a:solidFill>
                      <a:prstDash val="solid"/>
                    </a:lnR>
                    <a:lnT w="38100" cmpd="sng">
                      <a:solidFill>
                        <a:schemeClr val="bg1"/>
                      </a:solidFill>
                      <a:prstDash val="solid"/>
                    </a:lnT>
                    <a:lnB w="38100" cmpd="sng">
                      <a:solidFill>
                        <a:schemeClr val="bg1"/>
                      </a:solidFill>
                      <a:prstDash val="solid"/>
                    </a:lnB>
                    <a:solidFill>
                      <a:srgbClr val="62798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2742958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9006791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Arrow: Right 46">
            <a:extLst>
              <a:ext uri="{FF2B5EF4-FFF2-40B4-BE49-F238E27FC236}">
                <a16:creationId xmlns:a16="http://schemas.microsoft.com/office/drawing/2014/main" id="{F9B26DE3-B3E8-45BD-A221-1100EFB89C2D}"/>
              </a:ext>
            </a:extLst>
          </p:cNvPr>
          <p:cNvSpPr/>
          <p:nvPr/>
        </p:nvSpPr>
        <p:spPr>
          <a:xfrm rot="8982021">
            <a:off x="7592799" y="3146664"/>
            <a:ext cx="1634172" cy="949312"/>
          </a:xfrm>
          <a:prstGeom prst="rightArrow">
            <a:avLst/>
          </a:prstGeom>
          <a:solidFill>
            <a:srgbClr val="62798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Arrow: Right 45">
            <a:extLst>
              <a:ext uri="{FF2B5EF4-FFF2-40B4-BE49-F238E27FC236}">
                <a16:creationId xmlns:a16="http://schemas.microsoft.com/office/drawing/2014/main" id="{275B5B76-EAF7-4AC3-807D-3700A1DB1148}"/>
              </a:ext>
            </a:extLst>
          </p:cNvPr>
          <p:cNvSpPr/>
          <p:nvPr/>
        </p:nvSpPr>
        <p:spPr>
          <a:xfrm rot="5400000">
            <a:off x="5278013" y="2001538"/>
            <a:ext cx="1634172" cy="949312"/>
          </a:xfrm>
          <a:prstGeom prst="rightArrow">
            <a:avLst/>
          </a:prstGeom>
          <a:solidFill>
            <a:srgbClr val="62798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Arrow: Right 5">
            <a:extLst>
              <a:ext uri="{FF2B5EF4-FFF2-40B4-BE49-F238E27FC236}">
                <a16:creationId xmlns:a16="http://schemas.microsoft.com/office/drawing/2014/main" id="{5D1CE84C-40DA-419F-8725-9C415CB7DD3C}"/>
              </a:ext>
            </a:extLst>
          </p:cNvPr>
          <p:cNvSpPr/>
          <p:nvPr/>
        </p:nvSpPr>
        <p:spPr>
          <a:xfrm rot="1451020">
            <a:off x="2983033" y="3200990"/>
            <a:ext cx="1634172" cy="949312"/>
          </a:xfrm>
          <a:prstGeom prst="rightArrow">
            <a:avLst/>
          </a:prstGeom>
          <a:solidFill>
            <a:srgbClr val="62798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Source Material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6" y="1262595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0" name="Group 39"/>
          <p:cNvGrpSpPr/>
          <p:nvPr/>
        </p:nvGrpSpPr>
        <p:grpSpPr>
          <a:xfrm>
            <a:off x="1524001" y="2380241"/>
            <a:ext cx="2113279" cy="1287513"/>
            <a:chOff x="1906953" y="5090779"/>
            <a:chExt cx="5443662" cy="693935"/>
          </a:xfrm>
          <a:solidFill>
            <a:srgbClr val="627981"/>
          </a:solidFill>
        </p:grpSpPr>
        <p:sp>
          <p:nvSpPr>
            <p:cNvPr id="41" name="Rectangle 40"/>
            <p:cNvSpPr/>
            <p:nvPr/>
          </p:nvSpPr>
          <p:spPr>
            <a:xfrm>
              <a:off x="1906953" y="5090779"/>
              <a:ext cx="5443662" cy="693935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23542"/>
                </a:solidFill>
              </a:endParaRPr>
            </a:p>
          </p:txBody>
        </p:sp>
        <p:sp>
          <p:nvSpPr>
            <p:cNvPr id="42" name="TextBox 41"/>
            <p:cNvSpPr txBox="1"/>
            <p:nvPr/>
          </p:nvSpPr>
          <p:spPr>
            <a:xfrm>
              <a:off x="1967834" y="5227239"/>
              <a:ext cx="5274381" cy="262675"/>
            </a:xfrm>
            <a:prstGeom prst="round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b="1" dirty="0">
                  <a:solidFill>
                    <a:schemeClr val="bg1"/>
                  </a:solidFill>
                </a:rPr>
                <a:t>Plagiarized</a:t>
              </a:r>
            </a:p>
          </p:txBody>
        </p:sp>
      </p:grpSp>
      <p:grpSp>
        <p:nvGrpSpPr>
          <p:cNvPr id="23" name="Group 22">
            <a:extLst>
              <a:ext uri="{FF2B5EF4-FFF2-40B4-BE49-F238E27FC236}">
                <a16:creationId xmlns:a16="http://schemas.microsoft.com/office/drawing/2014/main" id="{6A658CF3-EE54-477B-8B9D-099437333F43}"/>
              </a:ext>
            </a:extLst>
          </p:cNvPr>
          <p:cNvGrpSpPr/>
          <p:nvPr/>
        </p:nvGrpSpPr>
        <p:grpSpPr>
          <a:xfrm>
            <a:off x="5038459" y="1218148"/>
            <a:ext cx="2113279" cy="1287513"/>
            <a:chOff x="1906953" y="5090779"/>
            <a:chExt cx="5443662" cy="693935"/>
          </a:xfrm>
          <a:solidFill>
            <a:srgbClr val="627981"/>
          </a:solidFill>
        </p:grpSpPr>
        <p:sp>
          <p:nvSpPr>
            <p:cNvPr id="24" name="Rectangle 40">
              <a:extLst>
                <a:ext uri="{FF2B5EF4-FFF2-40B4-BE49-F238E27FC236}">
                  <a16:creationId xmlns:a16="http://schemas.microsoft.com/office/drawing/2014/main" id="{A2974001-2C2C-4E86-9EE5-52E6096E2832}"/>
                </a:ext>
              </a:extLst>
            </p:cNvPr>
            <p:cNvSpPr/>
            <p:nvPr/>
          </p:nvSpPr>
          <p:spPr>
            <a:xfrm>
              <a:off x="1906953" y="5090779"/>
              <a:ext cx="5443662" cy="693935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23542"/>
                </a:solidFill>
              </a:endParaRPr>
            </a:p>
          </p:txBody>
        </p:sp>
        <p:sp>
          <p:nvSpPr>
            <p:cNvPr id="39" name="TextBox 38">
              <a:extLst>
                <a:ext uri="{FF2B5EF4-FFF2-40B4-BE49-F238E27FC236}">
                  <a16:creationId xmlns:a16="http://schemas.microsoft.com/office/drawing/2014/main" id="{68B8B49E-54B3-43B4-9858-9E9E3448BF1B}"/>
                </a:ext>
              </a:extLst>
            </p:cNvPr>
            <p:cNvSpPr txBox="1"/>
            <p:nvPr/>
          </p:nvSpPr>
          <p:spPr>
            <a:xfrm>
              <a:off x="1967835" y="5227239"/>
              <a:ext cx="5274382" cy="312002"/>
            </a:xfrm>
            <a:prstGeom prst="round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b="1" dirty="0">
                  <a:solidFill>
                    <a:schemeClr val="bg1"/>
                  </a:solidFill>
                </a:rPr>
                <a:t>Unreliable</a:t>
              </a:r>
            </a:p>
          </p:txBody>
        </p:sp>
      </p:grpSp>
      <p:grpSp>
        <p:nvGrpSpPr>
          <p:cNvPr id="43" name="Group 42">
            <a:extLst>
              <a:ext uri="{FF2B5EF4-FFF2-40B4-BE49-F238E27FC236}">
                <a16:creationId xmlns:a16="http://schemas.microsoft.com/office/drawing/2014/main" id="{5B630519-E0F0-443A-B434-843283204CAD}"/>
              </a:ext>
            </a:extLst>
          </p:cNvPr>
          <p:cNvGrpSpPr/>
          <p:nvPr/>
        </p:nvGrpSpPr>
        <p:grpSpPr>
          <a:xfrm>
            <a:off x="8554719" y="2385585"/>
            <a:ext cx="2113280" cy="1287513"/>
            <a:chOff x="1906950" y="5090779"/>
            <a:chExt cx="5443665" cy="693935"/>
          </a:xfrm>
          <a:solidFill>
            <a:srgbClr val="627981"/>
          </a:solidFill>
        </p:grpSpPr>
        <p:sp>
          <p:nvSpPr>
            <p:cNvPr id="44" name="Rectangle 40">
              <a:extLst>
                <a:ext uri="{FF2B5EF4-FFF2-40B4-BE49-F238E27FC236}">
                  <a16:creationId xmlns:a16="http://schemas.microsoft.com/office/drawing/2014/main" id="{16090C25-575D-4AA5-9DD4-DC81AAF29B56}"/>
                </a:ext>
              </a:extLst>
            </p:cNvPr>
            <p:cNvSpPr/>
            <p:nvPr/>
          </p:nvSpPr>
          <p:spPr>
            <a:xfrm>
              <a:off x="1906953" y="5090779"/>
              <a:ext cx="5443662" cy="693935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23542"/>
                </a:solidFill>
              </a:endParaRPr>
            </a:p>
          </p:txBody>
        </p:sp>
        <p:sp>
          <p:nvSpPr>
            <p:cNvPr id="45" name="TextBox 44">
              <a:extLst>
                <a:ext uri="{FF2B5EF4-FFF2-40B4-BE49-F238E27FC236}">
                  <a16:creationId xmlns:a16="http://schemas.microsoft.com/office/drawing/2014/main" id="{53EC4A6D-093B-4F7A-A225-21C33FEB1245}"/>
                </a:ext>
              </a:extLst>
            </p:cNvPr>
            <p:cNvSpPr txBox="1"/>
            <p:nvPr/>
          </p:nvSpPr>
          <p:spPr>
            <a:xfrm>
              <a:off x="1906950" y="5150395"/>
              <a:ext cx="5274382" cy="568944"/>
            </a:xfrm>
            <a:prstGeom prst="round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b="1" dirty="0">
                  <a:solidFill>
                    <a:schemeClr val="bg1"/>
                  </a:solidFill>
                </a:rPr>
                <a:t>Too </a:t>
              </a:r>
            </a:p>
            <a:p>
              <a:pPr algn="ctr"/>
              <a:r>
                <a:rPr lang="en-US" sz="2800" b="1" dirty="0">
                  <a:solidFill>
                    <a:schemeClr val="bg1"/>
                  </a:solidFill>
                </a:rPr>
                <a:t>general</a:t>
              </a:r>
            </a:p>
          </p:txBody>
        </p:sp>
      </p:grpSp>
      <p:sp>
        <p:nvSpPr>
          <p:cNvPr id="3" name="Oval 2">
            <a:extLst>
              <a:ext uri="{FF2B5EF4-FFF2-40B4-BE49-F238E27FC236}">
                <a16:creationId xmlns:a16="http://schemas.microsoft.com/office/drawing/2014/main" id="{1FACDD7E-77E9-44CB-9167-580650A803DD}"/>
              </a:ext>
            </a:extLst>
          </p:cNvPr>
          <p:cNvSpPr/>
          <p:nvPr/>
        </p:nvSpPr>
        <p:spPr>
          <a:xfrm>
            <a:off x="4517777" y="3399479"/>
            <a:ext cx="3156445" cy="2026846"/>
          </a:xfrm>
          <a:prstGeom prst="ellipse">
            <a:avLst/>
          </a:prstGeom>
          <a:noFill/>
          <a:ln w="38100">
            <a:solidFill>
              <a:srgbClr val="62798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8313B16-5A06-47D9-B56B-D785445138F3}"/>
              </a:ext>
            </a:extLst>
          </p:cNvPr>
          <p:cNvSpPr txBox="1"/>
          <p:nvPr/>
        </p:nvSpPr>
        <p:spPr>
          <a:xfrm>
            <a:off x="5253440" y="3802691"/>
            <a:ext cx="168511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/>
              <a:t>Lack of Sources</a:t>
            </a:r>
          </a:p>
        </p:txBody>
      </p:sp>
    </p:spTree>
    <p:extLst>
      <p:ext uri="{BB962C8B-B14F-4D97-AF65-F5344CB8AC3E}">
        <p14:creationId xmlns:p14="http://schemas.microsoft.com/office/powerpoint/2010/main" val="124376517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A7E8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10"/>
          <p:cNvCxnSpPr/>
          <p:nvPr/>
        </p:nvCxnSpPr>
        <p:spPr>
          <a:xfrm>
            <a:off x="1859169" y="2729726"/>
            <a:ext cx="8429625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1524000" y="1410227"/>
            <a:ext cx="9144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HAWKES</a:t>
            </a:r>
            <a:r>
              <a:rPr kumimoji="0" lang="en-US" sz="7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 LEARNING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81108" y="3050910"/>
            <a:ext cx="609600" cy="6096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6179" y="3050910"/>
            <a:ext cx="609600" cy="6096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7122" y="3050910"/>
            <a:ext cx="609600" cy="6096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68065" y="305091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30297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latin typeface="Century Gothic" panose="020B0502020202020204" pitchFamily="34" charset="0"/>
              </a:rPr>
              <a:t>Lesson Goals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1710559" y="1773621"/>
            <a:ext cx="8694682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Check for potential bias in the information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Make sure the information is relevant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Check the credentials of the author or organization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Research the credibility of source material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5893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Credible Sources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allout: Up Arrow 2">
            <a:extLst>
              <a:ext uri="{FF2B5EF4-FFF2-40B4-BE49-F238E27FC236}">
                <a16:creationId xmlns:a16="http://schemas.microsoft.com/office/drawing/2014/main" id="{1E0843B0-8ED2-42AB-ABD3-F5A03FECB40A}"/>
              </a:ext>
            </a:extLst>
          </p:cNvPr>
          <p:cNvSpPr/>
          <p:nvPr/>
        </p:nvSpPr>
        <p:spPr>
          <a:xfrm>
            <a:off x="1451728" y="1846822"/>
            <a:ext cx="9822730" cy="3130526"/>
          </a:xfrm>
          <a:prstGeom prst="upArrowCallout">
            <a:avLst/>
          </a:prstGeom>
          <a:noFill/>
          <a:ln w="38100" cap="flat">
            <a:solidFill>
              <a:srgbClr val="627981"/>
            </a:solidFill>
            <a:bevel/>
            <a:extLst>
              <a:ext uri="{C807C97D-BFC1-408E-A445-0C87EB9F89A2}">
                <ask:lineSketchStyleProps xmlns:ask="http://schemas.microsoft.com/office/drawing/2018/sketchyshapes" sd="1219033472">
                  <a:custGeom>
                    <a:avLst/>
                    <a:gdLst>
                      <a:gd name="connsiteX0" fmla="*/ 0 w 9822730"/>
                      <a:gd name="connsiteY0" fmla="*/ 1096404 h 3130526"/>
                      <a:gd name="connsiteX1" fmla="*/ 4520049 w 9822730"/>
                      <a:gd name="connsiteY1" fmla="*/ 1096404 h 3130526"/>
                      <a:gd name="connsiteX2" fmla="*/ 4520049 w 9822730"/>
                      <a:gd name="connsiteY2" fmla="*/ 782632 h 3130526"/>
                      <a:gd name="connsiteX3" fmla="*/ 4128734 w 9822730"/>
                      <a:gd name="connsiteY3" fmla="*/ 782632 h 3130526"/>
                      <a:gd name="connsiteX4" fmla="*/ 4911365 w 9822730"/>
                      <a:gd name="connsiteY4" fmla="*/ 0 h 3130526"/>
                      <a:gd name="connsiteX5" fmla="*/ 5693997 w 9822730"/>
                      <a:gd name="connsiteY5" fmla="*/ 782632 h 3130526"/>
                      <a:gd name="connsiteX6" fmla="*/ 5302681 w 9822730"/>
                      <a:gd name="connsiteY6" fmla="*/ 782632 h 3130526"/>
                      <a:gd name="connsiteX7" fmla="*/ 5302681 w 9822730"/>
                      <a:gd name="connsiteY7" fmla="*/ 1096404 h 3130526"/>
                      <a:gd name="connsiteX8" fmla="*/ 9822730 w 9822730"/>
                      <a:gd name="connsiteY8" fmla="*/ 1096404 h 3130526"/>
                      <a:gd name="connsiteX9" fmla="*/ 9822730 w 9822730"/>
                      <a:gd name="connsiteY9" fmla="*/ 3130526 h 3130526"/>
                      <a:gd name="connsiteX10" fmla="*/ 0 w 9822730"/>
                      <a:gd name="connsiteY10" fmla="*/ 3130526 h 3130526"/>
                      <a:gd name="connsiteX11" fmla="*/ 0 w 9822730"/>
                      <a:gd name="connsiteY11" fmla="*/ 1096404 h 313052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</a:cxnLst>
                    <a:rect l="l" t="t" r="r" b="b"/>
                    <a:pathLst>
                      <a:path w="9822730" h="3130526" extrusionOk="0">
                        <a:moveTo>
                          <a:pt x="0" y="1096404"/>
                        </a:moveTo>
                        <a:cubicBezTo>
                          <a:pt x="2171534" y="1215049"/>
                          <a:pt x="3976381" y="1212416"/>
                          <a:pt x="4520049" y="1096404"/>
                        </a:cubicBezTo>
                        <a:cubicBezTo>
                          <a:pt x="4536640" y="1023750"/>
                          <a:pt x="4544930" y="826895"/>
                          <a:pt x="4520049" y="782632"/>
                        </a:cubicBezTo>
                        <a:cubicBezTo>
                          <a:pt x="4406263" y="762378"/>
                          <a:pt x="4278074" y="775023"/>
                          <a:pt x="4128734" y="782632"/>
                        </a:cubicBezTo>
                        <a:cubicBezTo>
                          <a:pt x="4491459" y="464103"/>
                          <a:pt x="4765470" y="214098"/>
                          <a:pt x="4911365" y="0"/>
                        </a:cubicBezTo>
                        <a:cubicBezTo>
                          <a:pt x="5049585" y="114534"/>
                          <a:pt x="5381371" y="519329"/>
                          <a:pt x="5693997" y="782632"/>
                        </a:cubicBezTo>
                        <a:cubicBezTo>
                          <a:pt x="5625763" y="772376"/>
                          <a:pt x="5427225" y="765734"/>
                          <a:pt x="5302681" y="782632"/>
                        </a:cubicBezTo>
                        <a:cubicBezTo>
                          <a:pt x="5328803" y="927275"/>
                          <a:pt x="5293312" y="1013045"/>
                          <a:pt x="5302681" y="1096404"/>
                        </a:cubicBezTo>
                        <a:cubicBezTo>
                          <a:pt x="6423526" y="1057823"/>
                          <a:pt x="8314454" y="1159745"/>
                          <a:pt x="9822730" y="1096404"/>
                        </a:cubicBezTo>
                        <a:cubicBezTo>
                          <a:pt x="9984927" y="1803864"/>
                          <a:pt x="9894892" y="2752779"/>
                          <a:pt x="9822730" y="3130526"/>
                        </a:cubicBezTo>
                        <a:cubicBezTo>
                          <a:pt x="7786709" y="2999572"/>
                          <a:pt x="2268954" y="3086952"/>
                          <a:pt x="0" y="3130526"/>
                        </a:cubicBezTo>
                        <a:cubicBezTo>
                          <a:pt x="-80982" y="2133965"/>
                          <a:pt x="-72255" y="1900620"/>
                          <a:pt x="0" y="1096404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D11D141-8253-43B2-949E-FDF65BDB6DFE}"/>
              </a:ext>
            </a:extLst>
          </p:cNvPr>
          <p:cNvSpPr txBox="1"/>
          <p:nvPr/>
        </p:nvSpPr>
        <p:spPr>
          <a:xfrm>
            <a:off x="3314019" y="3688080"/>
            <a:ext cx="60981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Help support conclusions of writing</a:t>
            </a:r>
          </a:p>
        </p:txBody>
      </p:sp>
    </p:spTree>
    <p:extLst>
      <p:ext uri="{BB962C8B-B14F-4D97-AF65-F5344CB8AC3E}">
        <p14:creationId xmlns:p14="http://schemas.microsoft.com/office/powerpoint/2010/main" val="4434565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Bias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066922" y="1580912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9" name="Rectangle 8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633045" y="1986221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>
                  <a:solidFill>
                    <a:schemeClr val="bg1"/>
                  </a:solidFill>
                </a:rPr>
                <a:t>Person’s opinions or preferences</a:t>
              </a:r>
            </a:p>
          </p:txBody>
        </p:sp>
      </p:grpSp>
      <p:grpSp>
        <p:nvGrpSpPr>
          <p:cNvPr id="30" name="Group 29">
            <a:extLst>
              <a:ext uri="{FF2B5EF4-FFF2-40B4-BE49-F238E27FC236}">
                <a16:creationId xmlns:a16="http://schemas.microsoft.com/office/drawing/2014/main" id="{8729F2D6-3FE8-4ACC-9C1D-02F242EB0FA5}"/>
              </a:ext>
            </a:extLst>
          </p:cNvPr>
          <p:cNvGrpSpPr/>
          <p:nvPr/>
        </p:nvGrpSpPr>
        <p:grpSpPr>
          <a:xfrm>
            <a:off x="2066923" y="2637307"/>
            <a:ext cx="8058154" cy="2917385"/>
            <a:chOff x="386917" y="1821206"/>
            <a:chExt cx="8344989" cy="3197722"/>
          </a:xfrm>
        </p:grpSpPr>
        <p:grpSp>
          <p:nvGrpSpPr>
            <p:cNvPr id="31" name="Group 30">
              <a:extLst>
                <a:ext uri="{FF2B5EF4-FFF2-40B4-BE49-F238E27FC236}">
                  <a16:creationId xmlns:a16="http://schemas.microsoft.com/office/drawing/2014/main" id="{A0313309-B55B-4893-B42E-04C19FEAF58A}"/>
                </a:ext>
              </a:extLst>
            </p:cNvPr>
            <p:cNvGrpSpPr/>
            <p:nvPr/>
          </p:nvGrpSpPr>
          <p:grpSpPr>
            <a:xfrm>
              <a:off x="386917" y="1821206"/>
              <a:ext cx="8344989" cy="3197722"/>
              <a:chOff x="386917" y="1821206"/>
              <a:chExt cx="8344989" cy="3197722"/>
            </a:xfrm>
          </p:grpSpPr>
          <p:sp>
            <p:nvSpPr>
              <p:cNvPr id="34" name="Rectangle 33">
                <a:extLst>
                  <a:ext uri="{FF2B5EF4-FFF2-40B4-BE49-F238E27FC236}">
                    <a16:creationId xmlns:a16="http://schemas.microsoft.com/office/drawing/2014/main" id="{81BCAD6C-1F6B-44E3-86B8-59A375ECA8DB}"/>
                  </a:ext>
                </a:extLst>
              </p:cNvPr>
              <p:cNvSpPr/>
              <p:nvPr/>
            </p:nvSpPr>
            <p:spPr>
              <a:xfrm>
                <a:off x="386917" y="1821206"/>
                <a:ext cx="4121340" cy="3197721"/>
              </a:xfrm>
              <a:prstGeom prst="rect">
                <a:avLst/>
              </a:prstGeom>
              <a:noFill/>
              <a:ln w="57150">
                <a:solidFill>
                  <a:srgbClr val="62798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5" name="Rectangle 34">
                <a:extLst>
                  <a:ext uri="{FF2B5EF4-FFF2-40B4-BE49-F238E27FC236}">
                    <a16:creationId xmlns:a16="http://schemas.microsoft.com/office/drawing/2014/main" id="{262DDD86-5B60-426C-A041-AD0F6D75712C}"/>
                  </a:ext>
                </a:extLst>
              </p:cNvPr>
              <p:cNvSpPr/>
              <p:nvPr/>
            </p:nvSpPr>
            <p:spPr>
              <a:xfrm>
                <a:off x="4610566" y="1821206"/>
                <a:ext cx="4121340" cy="3197722"/>
              </a:xfrm>
              <a:prstGeom prst="rect">
                <a:avLst/>
              </a:prstGeom>
              <a:noFill/>
              <a:ln w="57150">
                <a:solidFill>
                  <a:srgbClr val="62798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6" name="Oval 35">
                <a:extLst>
                  <a:ext uri="{FF2B5EF4-FFF2-40B4-BE49-F238E27FC236}">
                    <a16:creationId xmlns:a16="http://schemas.microsoft.com/office/drawing/2014/main" id="{7E08528C-C188-4963-96DE-6C884422FF24}"/>
                  </a:ext>
                </a:extLst>
              </p:cNvPr>
              <p:cNvSpPr/>
              <p:nvPr/>
            </p:nvSpPr>
            <p:spPr>
              <a:xfrm>
                <a:off x="4153624" y="2969324"/>
                <a:ext cx="811575" cy="841186"/>
              </a:xfrm>
              <a:prstGeom prst="ellipse">
                <a:avLst/>
              </a:prstGeom>
              <a:solidFill>
                <a:srgbClr val="627981"/>
              </a:solidFill>
              <a:ln w="76200">
                <a:solidFill>
                  <a:srgbClr val="62798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4800" b="1" dirty="0">
                    <a:solidFill>
                      <a:schemeClr val="bg1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=</a:t>
                </a:r>
                <a:endParaRPr lang="en-US" sz="4800" b="1" dirty="0">
                  <a:solidFill>
                    <a:schemeClr val="bg1"/>
                  </a:solidFill>
                </a:endParaRPr>
              </a:p>
            </p:txBody>
          </p:sp>
        </p:grpSp>
        <p:sp>
          <p:nvSpPr>
            <p:cNvPr id="32" name="TextBox 31">
              <a:extLst>
                <a:ext uri="{FF2B5EF4-FFF2-40B4-BE49-F238E27FC236}">
                  <a16:creationId xmlns:a16="http://schemas.microsoft.com/office/drawing/2014/main" id="{1AA6D51F-5E57-42D0-AF10-7EF4B978FDDC}"/>
                </a:ext>
              </a:extLst>
            </p:cNvPr>
            <p:cNvSpPr txBox="1"/>
            <p:nvPr/>
          </p:nvSpPr>
          <p:spPr>
            <a:xfrm>
              <a:off x="480245" y="2842204"/>
              <a:ext cx="3789302" cy="827214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3200" dirty="0"/>
                <a:t>Author’s purpose</a:t>
              </a:r>
            </a:p>
          </p:txBody>
        </p:sp>
        <p:sp>
          <p:nvSpPr>
            <p:cNvPr id="33" name="TextBox 32">
              <a:extLst>
                <a:ext uri="{FF2B5EF4-FFF2-40B4-BE49-F238E27FC236}">
                  <a16:creationId xmlns:a16="http://schemas.microsoft.com/office/drawing/2014/main" id="{DBB7EF6A-FEB0-4162-AA0C-42722978D89B}"/>
                </a:ext>
              </a:extLst>
            </p:cNvPr>
            <p:cNvSpPr txBox="1"/>
            <p:nvPr/>
          </p:nvSpPr>
          <p:spPr>
            <a:xfrm>
              <a:off x="5067507" y="2842204"/>
              <a:ext cx="3325552" cy="827214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3200" dirty="0"/>
                <a:t>Intent of piece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1572680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Bias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066922" y="1580912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9" name="Rectangle 8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633045" y="1986221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>
                  <a:solidFill>
                    <a:schemeClr val="bg1"/>
                  </a:solidFill>
                </a:rPr>
                <a:t>Person’s opinions or preferences</a:t>
              </a:r>
            </a:p>
          </p:txBody>
        </p:sp>
      </p:grpSp>
      <p:sp>
        <p:nvSpPr>
          <p:cNvPr id="3" name="Rectangle 2">
            <a:extLst>
              <a:ext uri="{FF2B5EF4-FFF2-40B4-BE49-F238E27FC236}">
                <a16:creationId xmlns:a16="http://schemas.microsoft.com/office/drawing/2014/main" id="{CA1CAAB9-29A1-4451-A1EB-3CC1DC25D0F7}"/>
              </a:ext>
            </a:extLst>
          </p:cNvPr>
          <p:cNvSpPr/>
          <p:nvPr/>
        </p:nvSpPr>
        <p:spPr>
          <a:xfrm>
            <a:off x="1955162" y="3324207"/>
            <a:ext cx="3490598" cy="1944608"/>
          </a:xfrm>
          <a:prstGeom prst="rect">
            <a:avLst/>
          </a:prstGeom>
          <a:noFill/>
          <a:ln w="38100">
            <a:solidFill>
              <a:srgbClr val="62798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BDACDBA-3643-4C46-8A5B-287D7CF69C23}"/>
              </a:ext>
            </a:extLst>
          </p:cNvPr>
          <p:cNvSpPr txBox="1"/>
          <p:nvPr/>
        </p:nvSpPr>
        <p:spPr>
          <a:xfrm>
            <a:off x="2066922" y="4063086"/>
            <a:ext cx="328871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Article meant to inform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C514421-D2DA-4AD3-8349-2E82A528CB8C}"/>
              </a:ext>
            </a:extLst>
          </p:cNvPr>
          <p:cNvSpPr/>
          <p:nvPr/>
        </p:nvSpPr>
        <p:spPr>
          <a:xfrm>
            <a:off x="6948122" y="3324207"/>
            <a:ext cx="3288716" cy="1939424"/>
          </a:xfrm>
          <a:prstGeom prst="rect">
            <a:avLst/>
          </a:prstGeom>
          <a:noFill/>
          <a:ln w="38100">
            <a:solidFill>
              <a:srgbClr val="62798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F78A4270-A1C1-43A9-9A56-7B3E052038F5}"/>
              </a:ext>
            </a:extLst>
          </p:cNvPr>
          <p:cNvSpPr txBox="1"/>
          <p:nvPr/>
        </p:nvSpPr>
        <p:spPr>
          <a:xfrm>
            <a:off x="6948122" y="4063086"/>
            <a:ext cx="328871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Endorse a product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E98811F-FDE4-3618-385B-14A4C1FDB9FC}"/>
              </a:ext>
            </a:extLst>
          </p:cNvPr>
          <p:cNvSpPr txBox="1"/>
          <p:nvPr/>
        </p:nvSpPr>
        <p:spPr>
          <a:xfrm>
            <a:off x="5844988" y="3939975"/>
            <a:ext cx="70821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/>
              <a:t>X</a:t>
            </a:r>
          </a:p>
        </p:txBody>
      </p:sp>
    </p:spTree>
    <p:extLst>
      <p:ext uri="{BB962C8B-B14F-4D97-AF65-F5344CB8AC3E}">
        <p14:creationId xmlns:p14="http://schemas.microsoft.com/office/powerpoint/2010/main" val="37921621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Bias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066922" y="1580912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9" name="Rectangle 8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633045" y="1986221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>
                  <a:solidFill>
                    <a:schemeClr val="bg1"/>
                  </a:solidFill>
                </a:rPr>
                <a:t>Person’s opinions or preferences</a:t>
              </a:r>
            </a:p>
          </p:txBody>
        </p:sp>
      </p:grpSp>
      <p:sp>
        <p:nvSpPr>
          <p:cNvPr id="3" name="Callout: Up Arrow 2">
            <a:extLst>
              <a:ext uri="{FF2B5EF4-FFF2-40B4-BE49-F238E27FC236}">
                <a16:creationId xmlns:a16="http://schemas.microsoft.com/office/drawing/2014/main" id="{CA1CAAB9-29A1-4451-A1EB-3CC1DC25D0F7}"/>
              </a:ext>
            </a:extLst>
          </p:cNvPr>
          <p:cNvSpPr/>
          <p:nvPr/>
        </p:nvSpPr>
        <p:spPr>
          <a:xfrm>
            <a:off x="1955162" y="2609644"/>
            <a:ext cx="3724278" cy="2659171"/>
          </a:xfrm>
          <a:prstGeom prst="upArrowCallout">
            <a:avLst/>
          </a:prstGeom>
          <a:noFill/>
          <a:ln w="38100">
            <a:solidFill>
              <a:srgbClr val="62798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BDACDBA-3643-4C46-8A5B-287D7CF69C23}"/>
              </a:ext>
            </a:extLst>
          </p:cNvPr>
          <p:cNvSpPr txBox="1"/>
          <p:nvPr/>
        </p:nvSpPr>
        <p:spPr>
          <a:xfrm>
            <a:off x="2172943" y="3752103"/>
            <a:ext cx="328871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Author associated with a  particular organization or agenda</a:t>
            </a:r>
          </a:p>
        </p:txBody>
      </p:sp>
      <p:sp>
        <p:nvSpPr>
          <p:cNvPr id="6" name="Callout: Up Arrow 5">
            <a:extLst>
              <a:ext uri="{FF2B5EF4-FFF2-40B4-BE49-F238E27FC236}">
                <a16:creationId xmlns:a16="http://schemas.microsoft.com/office/drawing/2014/main" id="{DC514421-D2DA-4AD3-8349-2E82A528CB8C}"/>
              </a:ext>
            </a:extLst>
          </p:cNvPr>
          <p:cNvSpPr/>
          <p:nvPr/>
        </p:nvSpPr>
        <p:spPr>
          <a:xfrm>
            <a:off x="6512560" y="2604460"/>
            <a:ext cx="3724278" cy="2659171"/>
          </a:xfrm>
          <a:prstGeom prst="upArrowCallout">
            <a:avLst/>
          </a:prstGeom>
          <a:noFill/>
          <a:ln w="38100">
            <a:solidFill>
              <a:srgbClr val="62798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F78A4270-A1C1-43A9-9A56-7B3E052038F5}"/>
              </a:ext>
            </a:extLst>
          </p:cNvPr>
          <p:cNvSpPr txBox="1"/>
          <p:nvPr/>
        </p:nvSpPr>
        <p:spPr>
          <a:xfrm>
            <a:off x="6730341" y="3936768"/>
            <a:ext cx="328871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Extremely positive or negative language</a:t>
            </a:r>
          </a:p>
        </p:txBody>
      </p:sp>
    </p:spTree>
    <p:extLst>
      <p:ext uri="{BB962C8B-B14F-4D97-AF65-F5344CB8AC3E}">
        <p14:creationId xmlns:p14="http://schemas.microsoft.com/office/powerpoint/2010/main" val="14788843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Relevant Sources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7" name="Group 16"/>
          <p:cNvGrpSpPr/>
          <p:nvPr/>
        </p:nvGrpSpPr>
        <p:grpSpPr>
          <a:xfrm>
            <a:off x="6207761" y="1776234"/>
            <a:ext cx="3915456" cy="2977751"/>
            <a:chOff x="3531827" y="3615513"/>
            <a:chExt cx="2080340" cy="1617913"/>
          </a:xfrm>
          <a:solidFill>
            <a:srgbClr val="627981"/>
          </a:solidFill>
        </p:grpSpPr>
        <p:sp>
          <p:nvSpPr>
            <p:cNvPr id="18" name="Rectangle 17"/>
            <p:cNvSpPr/>
            <p:nvPr/>
          </p:nvSpPr>
          <p:spPr>
            <a:xfrm>
              <a:off x="3531827" y="3615513"/>
              <a:ext cx="2080340" cy="1617913"/>
            </a:xfrm>
            <a:prstGeom prst="rect">
              <a:avLst/>
            </a:prstGeom>
            <a:grpFill/>
            <a:ln w="38100">
              <a:solidFill>
                <a:srgbClr val="62798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3739740" y="4017481"/>
              <a:ext cx="1664514" cy="811392"/>
            </a:xfrm>
            <a:prstGeom prst="rect">
              <a:avLst/>
            </a:prstGeom>
            <a:grpFill/>
            <a:ln w="38100">
              <a:solidFill>
                <a:srgbClr val="627981"/>
              </a:solidFill>
            </a:ln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3200" dirty="0">
                  <a:solidFill>
                    <a:schemeClr val="bg1"/>
                  </a:solidFill>
                </a:rPr>
                <a:t>General information</a:t>
              </a:r>
            </a:p>
          </p:txBody>
        </p: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B84C62E1-FED5-4403-B3FD-D3BB28CA546A}"/>
              </a:ext>
            </a:extLst>
          </p:cNvPr>
          <p:cNvGrpSpPr/>
          <p:nvPr/>
        </p:nvGrpSpPr>
        <p:grpSpPr>
          <a:xfrm>
            <a:off x="2068786" y="1781251"/>
            <a:ext cx="3993519" cy="2977751"/>
            <a:chOff x="3531827" y="3615513"/>
            <a:chExt cx="2080340" cy="1617913"/>
          </a:xfrm>
          <a:solidFill>
            <a:srgbClr val="627981"/>
          </a:solidFill>
        </p:grpSpPr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5C7BB198-0304-4563-983F-AB448F795FEC}"/>
                </a:ext>
              </a:extLst>
            </p:cNvPr>
            <p:cNvSpPr/>
            <p:nvPr/>
          </p:nvSpPr>
          <p:spPr>
            <a:xfrm>
              <a:off x="3531827" y="3615513"/>
              <a:ext cx="2080340" cy="1617913"/>
            </a:xfrm>
            <a:prstGeom prst="rect">
              <a:avLst/>
            </a:prstGeom>
            <a:grpFill/>
            <a:ln w="38100">
              <a:solidFill>
                <a:srgbClr val="62798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DA74D8F8-C8BB-4D3C-940D-0958D2A01024}"/>
                </a:ext>
              </a:extLst>
            </p:cNvPr>
            <p:cNvSpPr txBox="1"/>
            <p:nvPr/>
          </p:nvSpPr>
          <p:spPr>
            <a:xfrm>
              <a:off x="3739740" y="4017481"/>
              <a:ext cx="1664514" cy="811392"/>
            </a:xfrm>
            <a:prstGeom prst="rect">
              <a:avLst/>
            </a:prstGeom>
            <a:grpFill/>
            <a:ln w="38100">
              <a:solidFill>
                <a:srgbClr val="627981"/>
              </a:solidFill>
            </a:ln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3200" dirty="0">
                  <a:solidFill>
                    <a:schemeClr val="bg1"/>
                  </a:solidFill>
                </a:rPr>
                <a:t>Specific, focused information</a:t>
              </a:r>
            </a:p>
          </p:txBody>
        </p:sp>
      </p:grpSp>
      <p:pic>
        <p:nvPicPr>
          <p:cNvPr id="5" name="Graphic 4" descr="Badge Tick1">
            <a:extLst>
              <a:ext uri="{FF2B5EF4-FFF2-40B4-BE49-F238E27FC236}">
                <a16:creationId xmlns:a16="http://schemas.microsoft.com/office/drawing/2014/main" id="{1049A638-36B0-4CF5-B238-CDAC4F4204B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068783" y="1773285"/>
            <a:ext cx="914400" cy="914400"/>
          </a:xfrm>
          <a:prstGeom prst="rect">
            <a:avLst/>
          </a:prstGeom>
        </p:spPr>
      </p:pic>
      <p:pic>
        <p:nvPicPr>
          <p:cNvPr id="31" name="Graphic 30" descr="Badge Cross">
            <a:extLst>
              <a:ext uri="{FF2B5EF4-FFF2-40B4-BE49-F238E27FC236}">
                <a16:creationId xmlns:a16="http://schemas.microsoft.com/office/drawing/2014/main" id="{FBD0979B-F2FC-4813-8946-E1D202DF50E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rcRect/>
          <a:stretch/>
        </p:blipFill>
        <p:spPr>
          <a:xfrm>
            <a:off x="6207761" y="1773285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26452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Relevant Sources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7" name="Group 16"/>
          <p:cNvGrpSpPr/>
          <p:nvPr/>
        </p:nvGrpSpPr>
        <p:grpSpPr>
          <a:xfrm>
            <a:off x="6929119" y="1495062"/>
            <a:ext cx="3649769" cy="3790577"/>
            <a:chOff x="3531827" y="3599891"/>
            <a:chExt cx="2080340" cy="1646575"/>
          </a:xfrm>
          <a:noFill/>
        </p:grpSpPr>
        <p:sp>
          <p:nvSpPr>
            <p:cNvPr id="18" name="Rectangle 17"/>
            <p:cNvSpPr/>
            <p:nvPr/>
          </p:nvSpPr>
          <p:spPr>
            <a:xfrm>
              <a:off x="3531827" y="3615513"/>
              <a:ext cx="2080340" cy="1617913"/>
            </a:xfrm>
            <a:prstGeom prst="ellipse">
              <a:avLst/>
            </a:prstGeom>
            <a:grpFill/>
            <a:ln w="38100">
              <a:solidFill>
                <a:srgbClr val="62798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3739740" y="3599891"/>
              <a:ext cx="1664514" cy="1646575"/>
            </a:xfrm>
            <a:prstGeom prst="ellipse">
              <a:avLst/>
            </a:prstGeom>
            <a:grpFill/>
            <a:ln w="38100">
              <a:noFill/>
            </a:ln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3200" dirty="0"/>
                <a:t>Published or updated in last 5 years</a:t>
              </a:r>
            </a:p>
          </p:txBody>
        </p: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B84C62E1-FED5-4403-B3FD-D3BB28CA546A}"/>
              </a:ext>
            </a:extLst>
          </p:cNvPr>
          <p:cNvGrpSpPr/>
          <p:nvPr/>
        </p:nvGrpSpPr>
        <p:grpSpPr>
          <a:xfrm>
            <a:off x="1351121" y="2020737"/>
            <a:ext cx="4907280" cy="2742007"/>
            <a:chOff x="3725580" y="3624442"/>
            <a:chExt cx="2080340" cy="2508464"/>
          </a:xfrm>
          <a:solidFill>
            <a:srgbClr val="627981"/>
          </a:solidFill>
        </p:grpSpPr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5C7BB198-0304-4563-983F-AB448F795FEC}"/>
                </a:ext>
              </a:extLst>
            </p:cNvPr>
            <p:cNvSpPr/>
            <p:nvPr/>
          </p:nvSpPr>
          <p:spPr>
            <a:xfrm>
              <a:off x="3725580" y="3624442"/>
              <a:ext cx="2080340" cy="2508464"/>
            </a:xfrm>
            <a:prstGeom prst="rightArrow">
              <a:avLst/>
            </a:prstGeom>
            <a:grpFill/>
            <a:ln w="381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bg1"/>
                </a:solidFill>
              </a:endParaRPr>
            </a:p>
          </p:txBody>
        </p: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DA74D8F8-C8BB-4D3C-940D-0958D2A01024}"/>
                </a:ext>
              </a:extLst>
            </p:cNvPr>
            <p:cNvSpPr txBox="1"/>
            <p:nvPr/>
          </p:nvSpPr>
          <p:spPr>
            <a:xfrm>
              <a:off x="3725580" y="4420035"/>
              <a:ext cx="1617257" cy="690415"/>
            </a:xfrm>
            <a:prstGeom prst="rect">
              <a:avLst/>
            </a:prstGeom>
            <a:grpFill/>
            <a:ln w="38100">
              <a:noFill/>
            </a:ln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3200" dirty="0">
                  <a:solidFill>
                    <a:schemeClr val="bg1"/>
                  </a:solidFill>
                </a:rPr>
                <a:t>Current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09975796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Relevant Sources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7" name="Group 16"/>
          <p:cNvGrpSpPr/>
          <p:nvPr/>
        </p:nvGrpSpPr>
        <p:grpSpPr>
          <a:xfrm>
            <a:off x="6929119" y="1531025"/>
            <a:ext cx="3649769" cy="3724594"/>
            <a:chOff x="3531827" y="3615513"/>
            <a:chExt cx="2080340" cy="1617913"/>
          </a:xfrm>
          <a:noFill/>
        </p:grpSpPr>
        <p:sp>
          <p:nvSpPr>
            <p:cNvPr id="18" name="Rectangle 17"/>
            <p:cNvSpPr/>
            <p:nvPr/>
          </p:nvSpPr>
          <p:spPr>
            <a:xfrm>
              <a:off x="3531827" y="3615513"/>
              <a:ext cx="2080340" cy="1617913"/>
            </a:xfrm>
            <a:prstGeom prst="ellipse">
              <a:avLst/>
            </a:prstGeom>
            <a:grpFill/>
            <a:ln w="38100">
              <a:solidFill>
                <a:srgbClr val="62798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3739740" y="3967085"/>
              <a:ext cx="1664514" cy="912187"/>
            </a:xfrm>
            <a:prstGeom prst="ellipse">
              <a:avLst/>
            </a:prstGeom>
            <a:grpFill/>
            <a:ln w="38100">
              <a:noFill/>
            </a:ln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3200" dirty="0"/>
                <a:t>Last 12 months</a:t>
              </a:r>
            </a:p>
          </p:txBody>
        </p: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B84C62E1-FED5-4403-B3FD-D3BB28CA546A}"/>
              </a:ext>
            </a:extLst>
          </p:cNvPr>
          <p:cNvGrpSpPr/>
          <p:nvPr/>
        </p:nvGrpSpPr>
        <p:grpSpPr>
          <a:xfrm>
            <a:off x="1503681" y="1492658"/>
            <a:ext cx="4785359" cy="1774959"/>
            <a:chOff x="3725580" y="3624442"/>
            <a:chExt cx="2080340" cy="2508464"/>
          </a:xfrm>
          <a:solidFill>
            <a:srgbClr val="627981"/>
          </a:solidFill>
        </p:grpSpPr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5C7BB198-0304-4563-983F-AB448F795FEC}"/>
                </a:ext>
              </a:extLst>
            </p:cNvPr>
            <p:cNvSpPr/>
            <p:nvPr/>
          </p:nvSpPr>
          <p:spPr>
            <a:xfrm>
              <a:off x="3725580" y="3624442"/>
              <a:ext cx="2080340" cy="2508464"/>
            </a:xfrm>
            <a:prstGeom prst="rightArrow">
              <a:avLst/>
            </a:prstGeom>
            <a:grpFill/>
            <a:ln w="381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bg1"/>
                </a:solidFill>
              </a:endParaRPr>
            </a:p>
          </p:txBody>
        </p: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DA74D8F8-C8BB-4D3C-940D-0958D2A01024}"/>
                </a:ext>
              </a:extLst>
            </p:cNvPr>
            <p:cNvSpPr txBox="1"/>
            <p:nvPr/>
          </p:nvSpPr>
          <p:spPr>
            <a:xfrm>
              <a:off x="3725580" y="4294798"/>
              <a:ext cx="1617257" cy="1066573"/>
            </a:xfrm>
            <a:prstGeom prst="rect">
              <a:avLst/>
            </a:prstGeom>
            <a:grpFill/>
            <a:ln w="38100">
              <a:noFill/>
            </a:ln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3200" dirty="0">
                  <a:solidFill>
                    <a:schemeClr val="bg1"/>
                  </a:solidFill>
                </a:rPr>
                <a:t>Science</a:t>
              </a:r>
            </a:p>
          </p:txBody>
        </p:sp>
      </p:grpSp>
      <p:grpSp>
        <p:nvGrpSpPr>
          <p:cNvPr id="16" name="Group 15">
            <a:extLst>
              <a:ext uri="{FF2B5EF4-FFF2-40B4-BE49-F238E27FC236}">
                <a16:creationId xmlns:a16="http://schemas.microsoft.com/office/drawing/2014/main" id="{444AA87D-9630-4153-9582-858FA197A345}"/>
              </a:ext>
            </a:extLst>
          </p:cNvPr>
          <p:cNvGrpSpPr/>
          <p:nvPr/>
        </p:nvGrpSpPr>
        <p:grpSpPr>
          <a:xfrm>
            <a:off x="1503681" y="3550773"/>
            <a:ext cx="4785359" cy="1774959"/>
            <a:chOff x="3725580" y="3624442"/>
            <a:chExt cx="2080340" cy="2508464"/>
          </a:xfrm>
          <a:solidFill>
            <a:srgbClr val="627981"/>
          </a:solidFill>
        </p:grpSpPr>
        <p:sp>
          <p:nvSpPr>
            <p:cNvPr id="20" name="Rectangle 28">
              <a:extLst>
                <a:ext uri="{FF2B5EF4-FFF2-40B4-BE49-F238E27FC236}">
                  <a16:creationId xmlns:a16="http://schemas.microsoft.com/office/drawing/2014/main" id="{0ADBA96C-FDF1-4BB2-8092-1BFD0C6562C6}"/>
                </a:ext>
              </a:extLst>
            </p:cNvPr>
            <p:cNvSpPr/>
            <p:nvPr/>
          </p:nvSpPr>
          <p:spPr>
            <a:xfrm>
              <a:off x="3725580" y="3624442"/>
              <a:ext cx="2080340" cy="2508464"/>
            </a:xfrm>
            <a:prstGeom prst="rightArrow">
              <a:avLst/>
            </a:prstGeom>
            <a:grpFill/>
            <a:ln w="381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bg1"/>
                </a:solidFill>
              </a:endParaRPr>
            </a:p>
          </p:txBody>
        </p: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7135572A-B30A-4A4C-9925-CA572E733BD0}"/>
                </a:ext>
              </a:extLst>
            </p:cNvPr>
            <p:cNvSpPr txBox="1"/>
            <p:nvPr/>
          </p:nvSpPr>
          <p:spPr>
            <a:xfrm>
              <a:off x="3725580" y="4345387"/>
              <a:ext cx="1617257" cy="1066573"/>
            </a:xfrm>
            <a:prstGeom prst="rect">
              <a:avLst/>
            </a:prstGeom>
            <a:grpFill/>
            <a:ln w="38100">
              <a:noFill/>
            </a:ln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3200" dirty="0">
                  <a:solidFill>
                    <a:schemeClr val="bg1"/>
                  </a:solidFill>
                </a:rPr>
                <a:t>Technology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0718203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2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184</TotalTime>
  <Words>194</Words>
  <Application>Microsoft Office PowerPoint</Application>
  <PresentationFormat>Widescreen</PresentationFormat>
  <Paragraphs>76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16</vt:i4>
      </vt:variant>
    </vt:vector>
  </HeadingPairs>
  <TitlesOfParts>
    <vt:vector size="22" baseType="lpstr">
      <vt:lpstr>Arial</vt:lpstr>
      <vt:lpstr>Calibri</vt:lpstr>
      <vt:lpstr>Calibri Light</vt:lpstr>
      <vt:lpstr>Century Gothic</vt:lpstr>
      <vt:lpstr>Office Theme</vt:lpstr>
      <vt:lpstr>2_Office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Caitlin Edahl</dc:creator>
  <cp:lastModifiedBy>Sarah Quinn</cp:lastModifiedBy>
  <cp:revision>16</cp:revision>
  <dcterms:created xsi:type="dcterms:W3CDTF">2017-06-16T13:06:21Z</dcterms:created>
  <dcterms:modified xsi:type="dcterms:W3CDTF">2022-08-10T17:07:21Z</dcterms:modified>
</cp:coreProperties>
</file>