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sldIdLst>
    <p:sldId id="293" r:id="rId2"/>
    <p:sldId id="351" r:id="rId3"/>
    <p:sldId id="324" r:id="rId4"/>
    <p:sldId id="369" r:id="rId5"/>
    <p:sldId id="370" r:id="rId6"/>
    <p:sldId id="372" r:id="rId7"/>
    <p:sldId id="371" r:id="rId8"/>
    <p:sldId id="365" r:id="rId9"/>
    <p:sldId id="373" r:id="rId10"/>
    <p:sldId id="374" r:id="rId11"/>
    <p:sldId id="375" r:id="rId12"/>
    <p:sldId id="376" r:id="rId13"/>
    <p:sldId id="377" r:id="rId14"/>
    <p:sldId id="378" r:id="rId15"/>
    <p:sldId id="379" r:id="rId16"/>
    <p:sldId id="380" r:id="rId17"/>
    <p:sldId id="381" r:id="rId18"/>
    <p:sldId id="382" r:id="rId19"/>
    <p:sldId id="340"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Slide" id="{C20EFC2B-9051-4829-A227-F214F56605EE}">
          <p14:sldIdLst>
            <p14:sldId id="293"/>
          </p14:sldIdLst>
        </p14:section>
        <p14:section name="Basic Template" id="{7905D23A-0D7F-465E-9A2A-8136E59C1D3A}">
          <p14:sldIdLst>
            <p14:sldId id="351"/>
          </p14:sldIdLst>
        </p14:section>
        <p14:section name="Bullet Lists" id="{75E99226-54C6-4B40-9F9B-803C5E10A6BA}">
          <p14:sldIdLst>
            <p14:sldId id="324"/>
            <p14:sldId id="369"/>
            <p14:sldId id="370"/>
            <p14:sldId id="372"/>
            <p14:sldId id="371"/>
            <p14:sldId id="365"/>
            <p14:sldId id="373"/>
            <p14:sldId id="374"/>
            <p14:sldId id="375"/>
            <p14:sldId id="376"/>
            <p14:sldId id="377"/>
            <p14:sldId id="378"/>
            <p14:sldId id="379"/>
            <p14:sldId id="380"/>
            <p14:sldId id="381"/>
            <p14:sldId id="382"/>
          </p14:sldIdLst>
        </p14:section>
        <p14:section name="Boxes" id="{BC8DCA9B-1D1A-45EE-A36C-A4F5E0816D56}">
          <p14:sldIdLst/>
        </p14:section>
        <p14:section name="Extended Examples" id="{F578CCFA-269D-485F-9ADF-C586276AD30E}">
          <p14:sldIdLst/>
        </p14:section>
        <p14:section name="Relationships" id="{E41BCD9A-AE81-4FD5-9202-F453DADCAF33}">
          <p14:sldIdLst/>
        </p14:section>
        <p14:section name="Final Screen" id="{941AB549-D318-4A60-B111-F18247015FD3}">
          <p14:sldIdLst>
            <p14:sldId id="340"/>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7D4CB"/>
    <a:srgbClr val="627981"/>
    <a:srgbClr val="386546"/>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69" autoAdjust="0"/>
    <p:restoredTop sz="94660"/>
  </p:normalViewPr>
  <p:slideViewPr>
    <p:cSldViewPr snapToGrid="0">
      <p:cViewPr varScale="1">
        <p:scale>
          <a:sx n="106" d="100"/>
          <a:sy n="106" d="100"/>
        </p:scale>
        <p:origin x="120" y="19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7/21/2022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7/21/2022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7/21/2022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7/21/2022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7/21/2022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7/21/2022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202621"/>
            <a:ext cx="9144000" cy="1754326"/>
          </a:xfrm>
          <a:prstGeom prst="rect">
            <a:avLst/>
          </a:prstGeom>
          <a:noFill/>
        </p:spPr>
        <p:txBody>
          <a:bodyPr wrap="square" rtlCol="0">
            <a:spAutoFit/>
          </a:bodyPr>
          <a:lstStyle/>
          <a:p>
            <a:pPr lvl="0" algn="ctr"/>
            <a:r>
              <a:rPr lang="en-US" sz="5400" dirty="0">
                <a:latin typeface="Century Gothic" panose="020B0502020202020204" pitchFamily="34" charset="0"/>
              </a:rPr>
              <a:t>Applying MLA Styles and Formatting</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Paraphrases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314C57"/>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9" name="TextBox 8">
            <a:extLst>
              <a:ext uri="{FF2B5EF4-FFF2-40B4-BE49-F238E27FC236}">
                <a16:creationId xmlns:a16="http://schemas.microsoft.com/office/drawing/2014/main" id="{A7E8372D-36D2-456F-8C12-2DB123C1456A}"/>
              </a:ext>
            </a:extLst>
          </p:cNvPr>
          <p:cNvSpPr txBox="1"/>
          <p:nvPr/>
        </p:nvSpPr>
        <p:spPr>
          <a:xfrm>
            <a:off x="1718187" y="1594312"/>
            <a:ext cx="8755623" cy="3086871"/>
          </a:xfrm>
          <a:prstGeom prst="rect">
            <a:avLst/>
          </a:prstGeom>
          <a:solidFill>
            <a:srgbClr val="314C57"/>
          </a:solidFill>
        </p:spPr>
        <p:txBody>
          <a:bodyPr wrap="square" rtlCol="0" anchor="ctr">
            <a:spAutoFit/>
          </a:bodyPr>
          <a:lstStyle/>
          <a:p>
            <a:pPr algn="ctr">
              <a:lnSpc>
                <a:spcPct val="150000"/>
              </a:lnSpc>
            </a:pPr>
            <a:r>
              <a:rPr lang="en-US" sz="2200" dirty="0">
                <a:solidFill>
                  <a:schemeClr val="bg1"/>
                </a:solidFill>
              </a:rPr>
              <a:t>When you </a:t>
            </a:r>
            <a:r>
              <a:rPr lang="en-US" sz="2200" b="1" dirty="0">
                <a:solidFill>
                  <a:schemeClr val="bg1"/>
                </a:solidFill>
              </a:rPr>
              <a:t>paraphrase</a:t>
            </a:r>
            <a:r>
              <a:rPr lang="en-US" sz="2200" dirty="0">
                <a:solidFill>
                  <a:schemeClr val="bg1"/>
                </a:solidFill>
              </a:rPr>
              <a:t>, you present ideas from a source using your own words. You should use a paraphrase when the source material contains important details or facts that support your main idea.</a:t>
            </a:r>
          </a:p>
          <a:p>
            <a:pPr algn="ctr">
              <a:lnSpc>
                <a:spcPct val="150000"/>
              </a:lnSpc>
            </a:pPr>
            <a:endParaRPr lang="en-US" sz="2200" dirty="0">
              <a:solidFill>
                <a:schemeClr val="bg1"/>
              </a:solidFill>
            </a:endParaRPr>
          </a:p>
          <a:p>
            <a:pPr algn="ctr">
              <a:lnSpc>
                <a:spcPct val="150000"/>
              </a:lnSpc>
            </a:pPr>
            <a:r>
              <a:rPr lang="en-US" sz="2200" dirty="0">
                <a:solidFill>
                  <a:schemeClr val="bg1"/>
                </a:solidFill>
              </a:rPr>
              <a:t>Whenever you paraphrase information, make sure that the language is different from the source material. </a:t>
            </a:r>
          </a:p>
        </p:txBody>
      </p:sp>
    </p:spTree>
    <p:extLst>
      <p:ext uri="{BB962C8B-B14F-4D97-AF65-F5344CB8AC3E}">
        <p14:creationId xmlns:p14="http://schemas.microsoft.com/office/powerpoint/2010/main" val="21211275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Paraphrases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314C57"/>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9" name="TextBox 8">
            <a:extLst>
              <a:ext uri="{FF2B5EF4-FFF2-40B4-BE49-F238E27FC236}">
                <a16:creationId xmlns:a16="http://schemas.microsoft.com/office/drawing/2014/main" id="{A7E8372D-36D2-456F-8C12-2DB123C1456A}"/>
              </a:ext>
            </a:extLst>
          </p:cNvPr>
          <p:cNvSpPr txBox="1"/>
          <p:nvPr/>
        </p:nvSpPr>
        <p:spPr>
          <a:xfrm>
            <a:off x="1718187" y="1594311"/>
            <a:ext cx="8755623" cy="3086871"/>
          </a:xfrm>
          <a:prstGeom prst="rect">
            <a:avLst/>
          </a:prstGeom>
          <a:solidFill>
            <a:srgbClr val="314C57"/>
          </a:solidFill>
        </p:spPr>
        <p:txBody>
          <a:bodyPr wrap="square" rtlCol="0" anchor="ctr">
            <a:spAutoFit/>
          </a:bodyPr>
          <a:lstStyle/>
          <a:p>
            <a:pPr algn="ctr">
              <a:lnSpc>
                <a:spcPct val="150000"/>
              </a:lnSpc>
            </a:pPr>
            <a:r>
              <a:rPr lang="en-US" sz="2200" b="1" dirty="0">
                <a:solidFill>
                  <a:schemeClr val="bg1"/>
                </a:solidFill>
              </a:rPr>
              <a:t>Original</a:t>
            </a:r>
          </a:p>
          <a:p>
            <a:pPr>
              <a:lnSpc>
                <a:spcPct val="150000"/>
              </a:lnSpc>
            </a:pPr>
            <a:r>
              <a:rPr lang="en-US" sz="2200" dirty="0">
                <a:solidFill>
                  <a:schemeClr val="bg1"/>
                </a:solidFill>
              </a:rPr>
              <a:t>From early adolescence (eleven or twelve), children’s thinking becomes more multidimensional, involving abstract as well as concrete thought. Adolescents still can be persuaded by the emotive messages of advertising, which play into their developmental concerns related to appearance, self-identity, belonging, and sexuality.</a:t>
            </a:r>
          </a:p>
        </p:txBody>
      </p:sp>
    </p:spTree>
    <p:extLst>
      <p:ext uri="{BB962C8B-B14F-4D97-AF65-F5344CB8AC3E}">
        <p14:creationId xmlns:p14="http://schemas.microsoft.com/office/powerpoint/2010/main" val="41754334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Paraphrases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314C57"/>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9" name="TextBox 8">
            <a:extLst>
              <a:ext uri="{FF2B5EF4-FFF2-40B4-BE49-F238E27FC236}">
                <a16:creationId xmlns:a16="http://schemas.microsoft.com/office/drawing/2014/main" id="{A7E8372D-36D2-456F-8C12-2DB123C1456A}"/>
              </a:ext>
            </a:extLst>
          </p:cNvPr>
          <p:cNvSpPr txBox="1"/>
          <p:nvPr/>
        </p:nvSpPr>
        <p:spPr>
          <a:xfrm>
            <a:off x="1718187" y="1594310"/>
            <a:ext cx="8755623" cy="3086871"/>
          </a:xfrm>
          <a:prstGeom prst="rect">
            <a:avLst/>
          </a:prstGeom>
          <a:solidFill>
            <a:srgbClr val="314C57"/>
          </a:solidFill>
        </p:spPr>
        <p:txBody>
          <a:bodyPr wrap="square" rtlCol="0" anchor="ctr">
            <a:spAutoFit/>
          </a:bodyPr>
          <a:lstStyle/>
          <a:p>
            <a:pPr algn="ctr">
              <a:lnSpc>
                <a:spcPct val="150000"/>
              </a:lnSpc>
            </a:pPr>
            <a:r>
              <a:rPr lang="en-US" sz="2200" b="1" dirty="0">
                <a:solidFill>
                  <a:schemeClr val="bg1"/>
                </a:solidFill>
              </a:rPr>
              <a:t>Correct Paraphrase</a:t>
            </a:r>
          </a:p>
          <a:p>
            <a:pPr>
              <a:lnSpc>
                <a:spcPct val="150000"/>
              </a:lnSpc>
            </a:pPr>
            <a:r>
              <a:rPr lang="en-US" sz="2200" dirty="0">
                <a:solidFill>
                  <a:schemeClr val="bg1"/>
                </a:solidFill>
              </a:rPr>
              <a:t>Many food advertisements target children who do not yet understand the negative, long-term consequences of eating unhealthy foods. These advertisements also influence adolescents by playing into common developmental concerns to spark emotional responses (Story and French 3).</a:t>
            </a:r>
          </a:p>
        </p:txBody>
      </p:sp>
    </p:spTree>
    <p:extLst>
      <p:ext uri="{BB962C8B-B14F-4D97-AF65-F5344CB8AC3E}">
        <p14:creationId xmlns:p14="http://schemas.microsoft.com/office/powerpoint/2010/main" val="13861963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Quotations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79"/>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9" name="TextBox 8">
            <a:extLst>
              <a:ext uri="{FF2B5EF4-FFF2-40B4-BE49-F238E27FC236}">
                <a16:creationId xmlns:a16="http://schemas.microsoft.com/office/drawing/2014/main" id="{A7E8372D-36D2-456F-8C12-2DB123C1456A}"/>
              </a:ext>
            </a:extLst>
          </p:cNvPr>
          <p:cNvSpPr txBox="1"/>
          <p:nvPr/>
        </p:nvSpPr>
        <p:spPr>
          <a:xfrm>
            <a:off x="1654813" y="1780304"/>
            <a:ext cx="8882371" cy="2579039"/>
          </a:xfrm>
          <a:prstGeom prst="rect">
            <a:avLst/>
          </a:prstGeom>
          <a:solidFill>
            <a:srgbClr val="627981"/>
          </a:solidFill>
        </p:spPr>
        <p:txBody>
          <a:bodyPr wrap="square" rtlCol="0" anchor="ctr">
            <a:spAutoFit/>
          </a:bodyPr>
          <a:lstStyle/>
          <a:p>
            <a:pPr algn="ctr">
              <a:lnSpc>
                <a:spcPct val="150000"/>
              </a:lnSpc>
            </a:pPr>
            <a:r>
              <a:rPr lang="en-US" sz="2200" b="1" dirty="0">
                <a:solidFill>
                  <a:schemeClr val="bg1"/>
                </a:solidFill>
              </a:rPr>
              <a:t>Quotations</a:t>
            </a:r>
            <a:r>
              <a:rPr lang="en-US" sz="2200" dirty="0">
                <a:solidFill>
                  <a:schemeClr val="bg1"/>
                </a:solidFill>
              </a:rPr>
              <a:t> are the direct words of a source. </a:t>
            </a:r>
          </a:p>
          <a:p>
            <a:pPr algn="ctr">
              <a:lnSpc>
                <a:spcPct val="150000"/>
              </a:lnSpc>
            </a:pPr>
            <a:endParaRPr lang="en-US" sz="2200" dirty="0">
              <a:solidFill>
                <a:schemeClr val="bg1"/>
              </a:solidFill>
            </a:endParaRPr>
          </a:p>
          <a:p>
            <a:pPr algn="ctr">
              <a:lnSpc>
                <a:spcPct val="150000"/>
              </a:lnSpc>
            </a:pPr>
            <a:r>
              <a:rPr lang="en-US" sz="2200" dirty="0">
                <a:solidFill>
                  <a:schemeClr val="bg1"/>
                </a:solidFill>
              </a:rPr>
              <a:t>Place the quoted words inside quotation marks so that your audience knows where the quotation begins and ends. When you use direct language from a source, always include an in-text citation immediately following the quote. </a:t>
            </a:r>
          </a:p>
        </p:txBody>
      </p:sp>
    </p:spTree>
    <p:extLst>
      <p:ext uri="{BB962C8B-B14F-4D97-AF65-F5344CB8AC3E}">
        <p14:creationId xmlns:p14="http://schemas.microsoft.com/office/powerpoint/2010/main" val="17882898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Quotations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79"/>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9" name="TextBox 8">
            <a:extLst>
              <a:ext uri="{FF2B5EF4-FFF2-40B4-BE49-F238E27FC236}">
                <a16:creationId xmlns:a16="http://schemas.microsoft.com/office/drawing/2014/main" id="{A7E8372D-36D2-456F-8C12-2DB123C1456A}"/>
              </a:ext>
            </a:extLst>
          </p:cNvPr>
          <p:cNvSpPr txBox="1"/>
          <p:nvPr/>
        </p:nvSpPr>
        <p:spPr>
          <a:xfrm>
            <a:off x="1654813" y="1519163"/>
            <a:ext cx="8882371" cy="3527248"/>
          </a:xfrm>
          <a:prstGeom prst="rect">
            <a:avLst/>
          </a:prstGeom>
          <a:solidFill>
            <a:srgbClr val="627981"/>
          </a:solidFill>
        </p:spPr>
        <p:txBody>
          <a:bodyPr wrap="square" rtlCol="0" anchor="ctr">
            <a:spAutoFit/>
          </a:bodyPr>
          <a:lstStyle/>
          <a:p>
            <a:pPr algn="ctr">
              <a:lnSpc>
                <a:spcPct val="150000"/>
              </a:lnSpc>
              <a:spcAft>
                <a:spcPts val="600"/>
              </a:spcAft>
            </a:pPr>
            <a:r>
              <a:rPr lang="en-US" b="1" dirty="0">
                <a:solidFill>
                  <a:schemeClr val="bg1"/>
                </a:solidFill>
              </a:rPr>
              <a:t>Example:</a:t>
            </a:r>
          </a:p>
          <a:p>
            <a:pPr>
              <a:lnSpc>
                <a:spcPct val="150000"/>
              </a:lnSpc>
            </a:pPr>
            <a:r>
              <a:rPr lang="en-US" dirty="0">
                <a:solidFill>
                  <a:schemeClr val="bg1"/>
                </a:solidFill>
              </a:rPr>
              <a:t>As Alfred Mac Adam emphasizes in his introduction to </a:t>
            </a:r>
            <a:r>
              <a:rPr lang="en-US" i="1" dirty="0">
                <a:solidFill>
                  <a:schemeClr val="bg1"/>
                </a:solidFill>
              </a:rPr>
              <a:t>Northanger Abbey</a:t>
            </a:r>
            <a:r>
              <a:rPr lang="en-US" dirty="0">
                <a:solidFill>
                  <a:schemeClr val="bg1"/>
                </a:solidFill>
              </a:rPr>
              <a:t>, the “fate of women was more fixed than that of men: They could not hope for careers in trade or in the military; their educational opportunities were few” (xxvi).</a:t>
            </a:r>
          </a:p>
          <a:p>
            <a:pPr>
              <a:lnSpc>
                <a:spcPct val="150000"/>
              </a:lnSpc>
            </a:pPr>
            <a:endParaRPr lang="en-US" dirty="0">
              <a:solidFill>
                <a:schemeClr val="bg1"/>
              </a:solidFill>
            </a:endParaRPr>
          </a:p>
          <a:p>
            <a:pPr algn="ctr">
              <a:lnSpc>
                <a:spcPct val="150000"/>
              </a:lnSpc>
              <a:spcAft>
                <a:spcPts val="600"/>
              </a:spcAft>
            </a:pPr>
            <a:r>
              <a:rPr lang="en-US" b="1" dirty="0">
                <a:solidFill>
                  <a:schemeClr val="bg1"/>
                </a:solidFill>
              </a:rPr>
              <a:t>Corresponding Works-Cited Entry:</a:t>
            </a:r>
          </a:p>
          <a:p>
            <a:pPr>
              <a:lnSpc>
                <a:spcPct val="150000"/>
              </a:lnSpc>
            </a:pPr>
            <a:r>
              <a:rPr lang="en-US" dirty="0">
                <a:solidFill>
                  <a:schemeClr val="bg1"/>
                </a:solidFill>
              </a:rPr>
              <a:t>Adam, Alfred Mac. Introduction. </a:t>
            </a:r>
            <a:r>
              <a:rPr lang="en-US" i="1" dirty="0">
                <a:solidFill>
                  <a:schemeClr val="bg1"/>
                </a:solidFill>
              </a:rPr>
              <a:t>Northanger Abbey</a:t>
            </a:r>
            <a:r>
              <a:rPr lang="en-US" dirty="0">
                <a:solidFill>
                  <a:schemeClr val="bg1"/>
                </a:solidFill>
              </a:rPr>
              <a:t>, by Jane Austen. Barnes &amp; Noble</a:t>
            </a:r>
          </a:p>
          <a:p>
            <a:pPr>
              <a:lnSpc>
                <a:spcPct val="150000"/>
              </a:lnSpc>
            </a:pPr>
            <a:r>
              <a:rPr lang="en-US" dirty="0">
                <a:solidFill>
                  <a:schemeClr val="bg1"/>
                </a:solidFill>
              </a:rPr>
              <a:t>	Classics, 2005, pp. xiii–xxvii.</a:t>
            </a:r>
          </a:p>
        </p:txBody>
      </p:sp>
    </p:spTree>
    <p:extLst>
      <p:ext uri="{BB962C8B-B14F-4D97-AF65-F5344CB8AC3E}">
        <p14:creationId xmlns:p14="http://schemas.microsoft.com/office/powerpoint/2010/main" val="41775410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Quotations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79"/>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9" name="TextBox 8">
            <a:extLst>
              <a:ext uri="{FF2B5EF4-FFF2-40B4-BE49-F238E27FC236}">
                <a16:creationId xmlns:a16="http://schemas.microsoft.com/office/drawing/2014/main" id="{A7E8372D-36D2-456F-8C12-2DB123C1456A}"/>
              </a:ext>
            </a:extLst>
          </p:cNvPr>
          <p:cNvSpPr txBox="1"/>
          <p:nvPr/>
        </p:nvSpPr>
        <p:spPr>
          <a:xfrm>
            <a:off x="1654813" y="2065466"/>
            <a:ext cx="8882371" cy="2434641"/>
          </a:xfrm>
          <a:prstGeom prst="rect">
            <a:avLst/>
          </a:prstGeom>
          <a:solidFill>
            <a:srgbClr val="627981"/>
          </a:solidFill>
        </p:spPr>
        <p:txBody>
          <a:bodyPr wrap="square" rtlCol="0" anchor="ctr">
            <a:spAutoFit/>
          </a:bodyPr>
          <a:lstStyle/>
          <a:p>
            <a:pPr algn="ctr">
              <a:lnSpc>
                <a:spcPct val="150000"/>
              </a:lnSpc>
              <a:spcAft>
                <a:spcPts val="600"/>
              </a:spcAft>
            </a:pPr>
            <a:r>
              <a:rPr lang="en-US" b="1" dirty="0">
                <a:solidFill>
                  <a:schemeClr val="bg1"/>
                </a:solidFill>
              </a:rPr>
              <a:t>Block Quotes</a:t>
            </a:r>
          </a:p>
          <a:p>
            <a:pPr algn="ctr">
              <a:lnSpc>
                <a:spcPct val="150000"/>
              </a:lnSpc>
              <a:spcAft>
                <a:spcPts val="600"/>
              </a:spcAft>
            </a:pPr>
            <a:r>
              <a:rPr lang="en-US" dirty="0">
                <a:solidFill>
                  <a:schemeClr val="bg1"/>
                </a:solidFill>
              </a:rPr>
              <a:t>If you are directly quoting prose and the quote exceeds four lines within your essay, you</a:t>
            </a:r>
          </a:p>
          <a:p>
            <a:pPr algn="ctr">
              <a:lnSpc>
                <a:spcPct val="150000"/>
              </a:lnSpc>
              <a:spcAft>
                <a:spcPts val="600"/>
              </a:spcAft>
            </a:pPr>
            <a:r>
              <a:rPr lang="en-US" dirty="0">
                <a:solidFill>
                  <a:schemeClr val="bg1"/>
                </a:solidFill>
              </a:rPr>
              <a:t>will need to use a block quote. A </a:t>
            </a:r>
            <a:r>
              <a:rPr lang="en-US" b="1" dirty="0">
                <a:solidFill>
                  <a:schemeClr val="bg1"/>
                </a:solidFill>
              </a:rPr>
              <a:t>block quote </a:t>
            </a:r>
            <a:r>
              <a:rPr lang="en-US" dirty="0">
                <a:solidFill>
                  <a:schemeClr val="bg1"/>
                </a:solidFill>
              </a:rPr>
              <a:t>is a special type of direct quote that indents</a:t>
            </a:r>
          </a:p>
          <a:p>
            <a:pPr algn="ctr">
              <a:lnSpc>
                <a:spcPct val="150000"/>
              </a:lnSpc>
              <a:spcAft>
                <a:spcPts val="600"/>
              </a:spcAft>
            </a:pPr>
            <a:r>
              <a:rPr lang="en-US" dirty="0">
                <a:solidFill>
                  <a:schemeClr val="bg1"/>
                </a:solidFill>
              </a:rPr>
              <a:t>the entirety of the quote and does not require the use of quotation marks. Place the period at the end of the quote and follow it with the in-text citation.</a:t>
            </a:r>
          </a:p>
        </p:txBody>
      </p:sp>
    </p:spTree>
    <p:extLst>
      <p:ext uri="{BB962C8B-B14F-4D97-AF65-F5344CB8AC3E}">
        <p14:creationId xmlns:p14="http://schemas.microsoft.com/office/powerpoint/2010/main" val="4331711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Create a Works-Cited Page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79"/>
            <a:ext cx="9273061" cy="4708981"/>
          </a:xfrm>
          <a:prstGeom prst="rect">
            <a:avLst/>
          </a:prstGeom>
          <a:solidFill>
            <a:srgbClr val="C7D4CB"/>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9" name="TextBox 8">
            <a:extLst>
              <a:ext uri="{FF2B5EF4-FFF2-40B4-BE49-F238E27FC236}">
                <a16:creationId xmlns:a16="http://schemas.microsoft.com/office/drawing/2014/main" id="{A7E8372D-36D2-456F-8C12-2DB123C1456A}"/>
              </a:ext>
            </a:extLst>
          </p:cNvPr>
          <p:cNvSpPr txBox="1"/>
          <p:nvPr/>
        </p:nvSpPr>
        <p:spPr>
          <a:xfrm>
            <a:off x="1654813" y="1494063"/>
            <a:ext cx="8882371" cy="4404411"/>
          </a:xfrm>
          <a:prstGeom prst="rect">
            <a:avLst/>
          </a:prstGeom>
          <a:solidFill>
            <a:srgbClr val="C7D4CB"/>
          </a:solidFill>
        </p:spPr>
        <p:txBody>
          <a:bodyPr wrap="square" rtlCol="0" anchor="ctr">
            <a:spAutoFit/>
          </a:bodyPr>
          <a:lstStyle/>
          <a:p>
            <a:pPr algn="ctr">
              <a:lnSpc>
                <a:spcPct val="150000"/>
              </a:lnSpc>
              <a:spcAft>
                <a:spcPts val="600"/>
              </a:spcAft>
            </a:pPr>
            <a:r>
              <a:rPr lang="en-US" dirty="0"/>
              <a:t>The last page of your research paper should be a list of </a:t>
            </a:r>
            <a:r>
              <a:rPr lang="en-US" b="1" dirty="0"/>
              <a:t>works cited</a:t>
            </a:r>
            <a:r>
              <a:rPr lang="en-US" dirty="0"/>
              <a:t>.</a:t>
            </a:r>
          </a:p>
          <a:p>
            <a:pPr>
              <a:lnSpc>
                <a:spcPct val="150000"/>
              </a:lnSpc>
              <a:spcAft>
                <a:spcPts val="600"/>
              </a:spcAft>
            </a:pPr>
            <a:r>
              <a:rPr lang="en-US" dirty="0"/>
              <a:t>[Author Name]. [Title of Source]. [Title of Container], [Contributor], [Version], [Number],</a:t>
            </a:r>
          </a:p>
          <a:p>
            <a:pPr>
              <a:lnSpc>
                <a:spcPct val="150000"/>
              </a:lnSpc>
              <a:spcAft>
                <a:spcPts val="600"/>
              </a:spcAft>
            </a:pPr>
            <a:r>
              <a:rPr lang="en-US" dirty="0"/>
              <a:t>	[Publisher], [Publication Date], [Location].</a:t>
            </a:r>
          </a:p>
          <a:p>
            <a:pPr>
              <a:lnSpc>
                <a:spcPct val="150000"/>
              </a:lnSpc>
              <a:spcAft>
                <a:spcPts val="600"/>
              </a:spcAft>
            </a:pPr>
            <a:endParaRPr lang="en-US" dirty="0"/>
          </a:p>
          <a:p>
            <a:pPr algn="ctr">
              <a:lnSpc>
                <a:spcPct val="150000"/>
              </a:lnSpc>
              <a:spcAft>
                <a:spcPts val="600"/>
              </a:spcAft>
            </a:pPr>
            <a:r>
              <a:rPr lang="en-US" dirty="0"/>
              <a:t>Works Cited</a:t>
            </a:r>
          </a:p>
          <a:p>
            <a:pPr>
              <a:lnSpc>
                <a:spcPct val="150000"/>
              </a:lnSpc>
              <a:spcAft>
                <a:spcPts val="600"/>
              </a:spcAft>
            </a:pPr>
            <a:r>
              <a:rPr lang="en-US" dirty="0"/>
              <a:t>Jackson, Chris. “Early Exposure: Learning a Foreign Language.” </a:t>
            </a:r>
            <a:r>
              <a:rPr lang="en-US" i="1" dirty="0"/>
              <a:t>Language Studies Quarterly</a:t>
            </a:r>
            <a:r>
              <a:rPr lang="en-US" dirty="0"/>
              <a:t>,</a:t>
            </a:r>
          </a:p>
          <a:p>
            <a:pPr>
              <a:lnSpc>
                <a:spcPct val="150000"/>
              </a:lnSpc>
              <a:spcAft>
                <a:spcPts val="600"/>
              </a:spcAft>
            </a:pPr>
            <a:r>
              <a:rPr lang="en-US" dirty="0"/>
              <a:t>	vol. 4, no. 2, Fall 2021, pp. 1–12.</a:t>
            </a:r>
          </a:p>
          <a:p>
            <a:pPr>
              <a:lnSpc>
                <a:spcPct val="150000"/>
              </a:lnSpc>
              <a:spcAft>
                <a:spcPts val="600"/>
              </a:spcAft>
            </a:pPr>
            <a:r>
              <a:rPr lang="en-US" dirty="0" err="1"/>
              <a:t>Thevos</a:t>
            </a:r>
            <a:r>
              <a:rPr lang="en-US" dirty="0"/>
              <a:t>, John, director. </a:t>
            </a:r>
            <a:r>
              <a:rPr lang="en-US" i="1" dirty="0"/>
              <a:t>The Language Paradox</a:t>
            </a:r>
            <a:r>
              <a:rPr lang="en-US" dirty="0"/>
              <a:t>. Hawkes Video Production Studios, 2020.</a:t>
            </a:r>
          </a:p>
          <a:p>
            <a:pPr algn="ctr">
              <a:lnSpc>
                <a:spcPct val="150000"/>
              </a:lnSpc>
              <a:spcAft>
                <a:spcPts val="600"/>
              </a:spcAft>
            </a:pPr>
            <a:endParaRPr lang="en-US" dirty="0"/>
          </a:p>
        </p:txBody>
      </p:sp>
    </p:spTree>
    <p:extLst>
      <p:ext uri="{BB962C8B-B14F-4D97-AF65-F5344CB8AC3E}">
        <p14:creationId xmlns:p14="http://schemas.microsoft.com/office/powerpoint/2010/main" val="30326249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Formatting the Page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C7D4CB"/>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986221"/>
              <a:ext cx="7807571" cy="400110"/>
            </a:xfrm>
            <a:prstGeom prst="rect">
              <a:avLst/>
            </a:prstGeom>
            <a:grpFill/>
          </p:spPr>
          <p:txBody>
            <a:bodyPr wrap="square" rtlCol="0">
              <a:spAutoFit/>
            </a:bodyPr>
            <a:lstStyle/>
            <a:p>
              <a:r>
                <a:rPr lang="en-US" sz="2000" dirty="0"/>
                <a:t>Header with your last name and page number</a:t>
              </a:r>
            </a:p>
          </p:txBody>
        </p:sp>
      </p:grpSp>
      <p:grpSp>
        <p:nvGrpSpPr>
          <p:cNvPr id="20" name="Group 19"/>
          <p:cNvGrpSpPr/>
          <p:nvPr/>
        </p:nvGrpSpPr>
        <p:grpSpPr>
          <a:xfrm>
            <a:off x="2066922" y="2472264"/>
            <a:ext cx="8058154" cy="806935"/>
            <a:chOff x="542923" y="1736761"/>
            <a:chExt cx="8058154" cy="806935"/>
          </a:xfrm>
          <a:solidFill>
            <a:srgbClr val="C7D4CB"/>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807571" cy="707886"/>
            </a:xfrm>
            <a:prstGeom prst="rect">
              <a:avLst/>
            </a:prstGeom>
            <a:grpFill/>
          </p:spPr>
          <p:txBody>
            <a:bodyPr wrap="square" rtlCol="0">
              <a:spAutoFit/>
            </a:bodyPr>
            <a:lstStyle/>
            <a:p>
              <a:r>
                <a:rPr lang="en-US" sz="2000" dirty="0"/>
                <a:t>Heading: “Works Cited” on first line, centered and one inch from top. Double space between heading and first entry</a:t>
              </a:r>
            </a:p>
          </p:txBody>
        </p:sp>
      </p:grpSp>
      <p:grpSp>
        <p:nvGrpSpPr>
          <p:cNvPr id="23" name="Group 22"/>
          <p:cNvGrpSpPr/>
          <p:nvPr/>
        </p:nvGrpSpPr>
        <p:grpSpPr>
          <a:xfrm>
            <a:off x="2066922" y="3361170"/>
            <a:ext cx="8058154" cy="806935"/>
            <a:chOff x="542923" y="1736761"/>
            <a:chExt cx="8058154" cy="806935"/>
          </a:xfrm>
          <a:solidFill>
            <a:srgbClr val="C7D4CB"/>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2" y="1940173"/>
              <a:ext cx="7807571" cy="400110"/>
            </a:xfrm>
            <a:prstGeom prst="rect">
              <a:avLst/>
            </a:prstGeom>
            <a:grpFill/>
          </p:spPr>
          <p:txBody>
            <a:bodyPr wrap="square" rtlCol="0">
              <a:spAutoFit/>
            </a:bodyPr>
            <a:lstStyle/>
            <a:p>
              <a:r>
                <a:rPr lang="en-US" sz="2000" dirty="0"/>
                <a:t>Double-space and alphabetize each entry</a:t>
              </a:r>
            </a:p>
          </p:txBody>
        </p:sp>
      </p:grpSp>
      <p:grpSp>
        <p:nvGrpSpPr>
          <p:cNvPr id="27" name="Group 26"/>
          <p:cNvGrpSpPr/>
          <p:nvPr/>
        </p:nvGrpSpPr>
        <p:grpSpPr>
          <a:xfrm>
            <a:off x="2066922" y="4250116"/>
            <a:ext cx="8058154" cy="806935"/>
            <a:chOff x="542923" y="1736761"/>
            <a:chExt cx="8058154" cy="806935"/>
          </a:xfrm>
          <a:solidFill>
            <a:srgbClr val="C7D4CB"/>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3" y="1786285"/>
              <a:ext cx="7807571" cy="707886"/>
            </a:xfrm>
            <a:prstGeom prst="rect">
              <a:avLst/>
            </a:prstGeom>
            <a:grpFill/>
          </p:spPr>
          <p:txBody>
            <a:bodyPr wrap="square" rtlCol="0">
              <a:spAutoFit/>
            </a:bodyPr>
            <a:lstStyle/>
            <a:p>
              <a:r>
                <a:rPr lang="en-US" sz="2000" dirty="0"/>
                <a:t>Left-align the first line of each entry. If entry exceeds one line, subsequent lines should be indented (this is called a hanging indent).</a:t>
              </a:r>
            </a:p>
          </p:txBody>
        </p:sp>
      </p:grpSp>
    </p:spTree>
    <p:extLst>
      <p:ext uri="{BB962C8B-B14F-4D97-AF65-F5344CB8AC3E}">
        <p14:creationId xmlns:p14="http://schemas.microsoft.com/office/powerpoint/2010/main" val="31878291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Works-Cited Page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314C57"/>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pic>
        <p:nvPicPr>
          <p:cNvPr id="5" name="Picture 4">
            <a:extLst>
              <a:ext uri="{FF2B5EF4-FFF2-40B4-BE49-F238E27FC236}">
                <a16:creationId xmlns:a16="http://schemas.microsoft.com/office/drawing/2014/main" id="{8FDD951A-9F7C-BA64-76F1-37E885EEB684}"/>
              </a:ext>
            </a:extLst>
          </p:cNvPr>
          <p:cNvPicPr>
            <a:picLocks noChangeAspect="1"/>
          </p:cNvPicPr>
          <p:nvPr/>
        </p:nvPicPr>
        <p:blipFill>
          <a:blip r:embed="rId2"/>
          <a:stretch>
            <a:fillRect/>
          </a:stretch>
        </p:blipFill>
        <p:spPr>
          <a:xfrm>
            <a:off x="2117281" y="1746188"/>
            <a:ext cx="7957437" cy="3842460"/>
          </a:xfrm>
          <a:prstGeom prst="rect">
            <a:avLst/>
          </a:prstGeom>
        </p:spPr>
      </p:pic>
    </p:spTree>
    <p:extLst>
      <p:ext uri="{BB962C8B-B14F-4D97-AF65-F5344CB8AC3E}">
        <p14:creationId xmlns:p14="http://schemas.microsoft.com/office/powerpoint/2010/main" val="37393536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Lesson Goals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710559" y="1773621"/>
            <a:ext cx="8694682" cy="1477328"/>
          </a:xfrm>
          <a:prstGeom prst="rect">
            <a:avLst/>
          </a:prstGeom>
          <a:noFill/>
        </p:spPr>
        <p:txBody>
          <a:bodyPr wrap="square" rtlCol="0">
            <a:spAutoFit/>
          </a:bodyPr>
          <a:lstStyle/>
          <a:p>
            <a:pPr marL="285750" indent="-285750">
              <a:buFont typeface="Arial" panose="020B0604020202020204" pitchFamily="34" charset="0"/>
              <a:buChar char="•"/>
            </a:pPr>
            <a:r>
              <a:rPr lang="en-US" sz="2400" dirty="0"/>
              <a:t>Format your research paper</a:t>
            </a:r>
          </a:p>
          <a:p>
            <a:pPr marL="285750" indent="-285750">
              <a:buFont typeface="Arial" panose="020B0604020202020204" pitchFamily="34" charset="0"/>
              <a:buChar char="•"/>
            </a:pPr>
            <a:r>
              <a:rPr lang="en-US" sz="2400" dirty="0"/>
              <a:t>Integrate borrowed ideas</a:t>
            </a:r>
          </a:p>
          <a:p>
            <a:pPr marL="285750" indent="-285750">
              <a:buFont typeface="Arial" panose="020B0604020202020204" pitchFamily="34" charset="0"/>
              <a:buChar char="•"/>
            </a:pPr>
            <a:r>
              <a:rPr lang="en-US" sz="2400" dirty="0"/>
              <a:t>Create a works-cited page</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Format Your Research Paper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264453"/>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986221"/>
              <a:ext cx="7807571" cy="400110"/>
            </a:xfrm>
            <a:prstGeom prst="rect">
              <a:avLst/>
            </a:prstGeom>
            <a:grpFill/>
          </p:spPr>
          <p:txBody>
            <a:bodyPr wrap="square" rtlCol="0">
              <a:spAutoFit/>
            </a:bodyPr>
            <a:lstStyle/>
            <a:p>
              <a:r>
                <a:rPr lang="en-US" sz="2000" dirty="0">
                  <a:solidFill>
                    <a:schemeClr val="bg1"/>
                  </a:solidFill>
                </a:rPr>
                <a:t>One-inch margins</a:t>
              </a:r>
            </a:p>
          </p:txBody>
        </p:sp>
      </p:grpSp>
      <p:grpSp>
        <p:nvGrpSpPr>
          <p:cNvPr id="20" name="Group 19"/>
          <p:cNvGrpSpPr/>
          <p:nvPr/>
        </p:nvGrpSpPr>
        <p:grpSpPr>
          <a:xfrm>
            <a:off x="2066922" y="2174231"/>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5" y="1986221"/>
              <a:ext cx="7807571" cy="400110"/>
            </a:xfrm>
            <a:prstGeom prst="rect">
              <a:avLst/>
            </a:prstGeom>
            <a:grpFill/>
          </p:spPr>
          <p:txBody>
            <a:bodyPr wrap="square" rtlCol="0">
              <a:spAutoFit/>
            </a:bodyPr>
            <a:lstStyle/>
            <a:p>
              <a:r>
                <a:rPr lang="en-US" sz="2000" dirty="0">
                  <a:solidFill>
                    <a:schemeClr val="bg1"/>
                  </a:solidFill>
                </a:rPr>
                <a:t>Easy-to-read font (like Times New Roman), size 12</a:t>
              </a:r>
            </a:p>
          </p:txBody>
        </p:sp>
      </p:grpSp>
      <p:grpSp>
        <p:nvGrpSpPr>
          <p:cNvPr id="23" name="Group 22"/>
          <p:cNvGrpSpPr/>
          <p:nvPr/>
        </p:nvGrpSpPr>
        <p:grpSpPr>
          <a:xfrm>
            <a:off x="2066922" y="3084009"/>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5" y="1986221"/>
              <a:ext cx="7807571" cy="400110"/>
            </a:xfrm>
            <a:prstGeom prst="rect">
              <a:avLst/>
            </a:prstGeom>
            <a:grpFill/>
          </p:spPr>
          <p:txBody>
            <a:bodyPr wrap="square" rtlCol="0">
              <a:spAutoFit/>
            </a:bodyPr>
            <a:lstStyle/>
            <a:p>
              <a:r>
                <a:rPr lang="en-US" sz="2000" dirty="0">
                  <a:solidFill>
                    <a:schemeClr val="bg1"/>
                  </a:solidFill>
                </a:rPr>
                <a:t>Left-aligned and double-spaced text</a:t>
              </a:r>
            </a:p>
          </p:txBody>
        </p:sp>
      </p:grpSp>
      <p:grpSp>
        <p:nvGrpSpPr>
          <p:cNvPr id="27" name="Group 26"/>
          <p:cNvGrpSpPr/>
          <p:nvPr/>
        </p:nvGrpSpPr>
        <p:grpSpPr>
          <a:xfrm>
            <a:off x="2066922" y="3993787"/>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5" y="1986221"/>
              <a:ext cx="7807571" cy="400110"/>
            </a:xfrm>
            <a:prstGeom prst="rect">
              <a:avLst/>
            </a:prstGeom>
            <a:grpFill/>
          </p:spPr>
          <p:txBody>
            <a:bodyPr wrap="square" rtlCol="0">
              <a:spAutoFit/>
            </a:bodyPr>
            <a:lstStyle/>
            <a:p>
              <a:r>
                <a:rPr lang="en-US" sz="2000" dirty="0">
                  <a:solidFill>
                    <a:schemeClr val="bg1"/>
                  </a:solidFill>
                </a:rPr>
                <a:t>A half-inch indentation at the beginning of each paragraph</a:t>
              </a:r>
            </a:p>
          </p:txBody>
        </p:sp>
      </p:grpSp>
      <p:sp>
        <p:nvSpPr>
          <p:cNvPr id="18" name="Rectangle 17">
            <a:extLst>
              <a:ext uri="{FF2B5EF4-FFF2-40B4-BE49-F238E27FC236}">
                <a16:creationId xmlns:a16="http://schemas.microsoft.com/office/drawing/2014/main" id="{D11FC57E-B5F0-A411-4ED8-E78EFCD6A2CA}"/>
              </a:ext>
            </a:extLst>
          </p:cNvPr>
          <p:cNvSpPr/>
          <p:nvPr/>
        </p:nvSpPr>
        <p:spPr>
          <a:xfrm>
            <a:off x="2066922" y="4940619"/>
            <a:ext cx="8058154" cy="80693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9" name="TextBox 18">
            <a:extLst>
              <a:ext uri="{FF2B5EF4-FFF2-40B4-BE49-F238E27FC236}">
                <a16:creationId xmlns:a16="http://schemas.microsoft.com/office/drawing/2014/main" id="{786BBFFB-AD56-A79B-CAD5-976D91A1E3E5}"/>
              </a:ext>
            </a:extLst>
          </p:cNvPr>
          <p:cNvSpPr txBox="1"/>
          <p:nvPr/>
        </p:nvSpPr>
        <p:spPr>
          <a:xfrm>
            <a:off x="2066922" y="4990143"/>
            <a:ext cx="7807571" cy="707886"/>
          </a:xfrm>
          <a:prstGeom prst="rect">
            <a:avLst/>
          </a:prstGeom>
          <a:solidFill>
            <a:srgbClr val="627981"/>
          </a:solidFill>
        </p:spPr>
        <p:txBody>
          <a:bodyPr wrap="square" rtlCol="0">
            <a:spAutoFit/>
          </a:bodyPr>
          <a:lstStyle/>
          <a:p>
            <a:r>
              <a:rPr lang="en-US" sz="2000" dirty="0">
                <a:solidFill>
                  <a:schemeClr val="bg1"/>
                </a:solidFill>
              </a:rPr>
              <a:t>Centered paper title (not italicized, underlined, in quotation marks, or bold)</a:t>
            </a:r>
          </a:p>
        </p:txBody>
      </p:sp>
      <p:grpSp>
        <p:nvGrpSpPr>
          <p:cNvPr id="30" name="Group 29">
            <a:extLst>
              <a:ext uri="{FF2B5EF4-FFF2-40B4-BE49-F238E27FC236}">
                <a16:creationId xmlns:a16="http://schemas.microsoft.com/office/drawing/2014/main" id="{7B0EEEBD-3CD1-7733-EFCE-59BD9341763D}"/>
              </a:ext>
            </a:extLst>
          </p:cNvPr>
          <p:cNvGrpSpPr/>
          <p:nvPr/>
        </p:nvGrpSpPr>
        <p:grpSpPr>
          <a:xfrm>
            <a:off x="2066922" y="5864138"/>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0E5A621A-32A6-F5FE-1C93-ED880A5E656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2" name="TextBox 31">
              <a:extLst>
                <a:ext uri="{FF2B5EF4-FFF2-40B4-BE49-F238E27FC236}">
                  <a16:creationId xmlns:a16="http://schemas.microsoft.com/office/drawing/2014/main" id="{E19CB3DC-A282-C5FE-B591-644B8D4BC041}"/>
                </a:ext>
              </a:extLst>
            </p:cNvPr>
            <p:cNvSpPr txBox="1"/>
            <p:nvPr/>
          </p:nvSpPr>
          <p:spPr>
            <a:xfrm>
              <a:off x="542923" y="1786285"/>
              <a:ext cx="7807571" cy="707886"/>
            </a:xfrm>
            <a:prstGeom prst="rect">
              <a:avLst/>
            </a:prstGeom>
            <a:grpFill/>
          </p:spPr>
          <p:txBody>
            <a:bodyPr wrap="square" rtlCol="0">
              <a:spAutoFit/>
            </a:bodyPr>
            <a:lstStyle/>
            <a:p>
              <a:r>
                <a:rPr lang="en-US" sz="2000" dirty="0">
                  <a:solidFill>
                    <a:schemeClr val="bg1"/>
                  </a:solidFill>
                </a:rPr>
                <a:t>A page header half an inch from the top right corner of each page with your last name and the page number</a:t>
              </a:r>
            </a:p>
          </p:txBody>
        </p:sp>
      </p:grpSp>
    </p:spTree>
    <p:extLst>
      <p:ext uri="{BB962C8B-B14F-4D97-AF65-F5344CB8AC3E}">
        <p14:creationId xmlns:p14="http://schemas.microsoft.com/office/powerpoint/2010/main" val="3345614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Format Your Research Paper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3898776" y="1617739"/>
            <a:ext cx="2080340" cy="1617913"/>
            <a:chOff x="1149291" y="1753237"/>
            <a:chExt cx="2080340" cy="1617913"/>
          </a:xfrm>
          <a:solidFill>
            <a:srgbClr val="627981"/>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TextBox 9"/>
            <p:cNvSpPr txBox="1"/>
            <p:nvPr/>
          </p:nvSpPr>
          <p:spPr>
            <a:xfrm>
              <a:off x="1357203" y="2282789"/>
              <a:ext cx="1664514" cy="547714"/>
            </a:xfrm>
            <a:prstGeom prst="rect">
              <a:avLst/>
            </a:prstGeom>
            <a:grpFill/>
          </p:spPr>
          <p:txBody>
            <a:bodyPr wrap="square" rtlCol="0" anchor="ctr">
              <a:spAutoFit/>
            </a:bodyPr>
            <a:lstStyle/>
            <a:p>
              <a:pPr algn="ctr">
                <a:lnSpc>
                  <a:spcPct val="150000"/>
                </a:lnSpc>
              </a:pPr>
              <a:r>
                <a:rPr lang="en-US" sz="2200" dirty="0">
                  <a:solidFill>
                    <a:schemeClr val="bg1"/>
                  </a:solidFill>
                </a:rPr>
                <a:t>Your name</a:t>
              </a:r>
            </a:p>
          </p:txBody>
        </p:sp>
      </p:grpSp>
      <p:grpSp>
        <p:nvGrpSpPr>
          <p:cNvPr id="14" name="Group 13"/>
          <p:cNvGrpSpPr/>
          <p:nvPr/>
        </p:nvGrpSpPr>
        <p:grpSpPr>
          <a:xfrm>
            <a:off x="3898775" y="3482030"/>
            <a:ext cx="2080340" cy="1617913"/>
            <a:chOff x="1149290" y="3617528"/>
            <a:chExt cx="2080340" cy="1617913"/>
          </a:xfrm>
          <a:solidFill>
            <a:srgbClr val="627981"/>
          </a:solidFill>
        </p:grpSpPr>
        <p:sp>
          <p:nvSpPr>
            <p:cNvPr id="15" name="Rectangle 14"/>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TextBox 15"/>
            <p:cNvSpPr txBox="1"/>
            <p:nvPr/>
          </p:nvSpPr>
          <p:spPr>
            <a:xfrm>
              <a:off x="1357203" y="3646771"/>
              <a:ext cx="1664514" cy="1563377"/>
            </a:xfrm>
            <a:prstGeom prst="rect">
              <a:avLst/>
            </a:prstGeom>
            <a:grpFill/>
          </p:spPr>
          <p:txBody>
            <a:bodyPr wrap="square" rtlCol="0" anchor="ctr">
              <a:spAutoFit/>
            </a:bodyPr>
            <a:lstStyle/>
            <a:p>
              <a:pPr algn="ctr">
                <a:lnSpc>
                  <a:spcPct val="150000"/>
                </a:lnSpc>
              </a:pPr>
              <a:r>
                <a:rPr lang="en-US" sz="2200" dirty="0">
                  <a:solidFill>
                    <a:schemeClr val="bg1"/>
                  </a:solidFill>
                </a:rPr>
                <a:t>Your instructor’s name</a:t>
              </a:r>
            </a:p>
          </p:txBody>
        </p:sp>
      </p:grpSp>
      <p:grpSp>
        <p:nvGrpSpPr>
          <p:cNvPr id="17" name="Group 16"/>
          <p:cNvGrpSpPr/>
          <p:nvPr/>
        </p:nvGrpSpPr>
        <p:grpSpPr>
          <a:xfrm>
            <a:off x="6281312" y="3480015"/>
            <a:ext cx="2080340" cy="1617913"/>
            <a:chOff x="3531827" y="3615513"/>
            <a:chExt cx="2080340" cy="1617913"/>
          </a:xfrm>
          <a:solidFill>
            <a:srgbClr val="627981"/>
          </a:solidFill>
        </p:grpSpPr>
        <p:sp>
          <p:nvSpPr>
            <p:cNvPr id="18" name="Rectangle 17"/>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TextBox 18"/>
            <p:cNvSpPr txBox="1"/>
            <p:nvPr/>
          </p:nvSpPr>
          <p:spPr>
            <a:xfrm>
              <a:off x="3739740" y="4149320"/>
              <a:ext cx="1664514" cy="547714"/>
            </a:xfrm>
            <a:prstGeom prst="rect">
              <a:avLst/>
            </a:prstGeom>
            <a:grpFill/>
          </p:spPr>
          <p:txBody>
            <a:bodyPr wrap="square" rtlCol="0" anchor="ctr">
              <a:spAutoFit/>
            </a:bodyPr>
            <a:lstStyle/>
            <a:p>
              <a:pPr algn="ctr">
                <a:lnSpc>
                  <a:spcPct val="150000"/>
                </a:lnSpc>
              </a:pPr>
              <a:r>
                <a:rPr lang="en-US" sz="2200" dirty="0">
                  <a:solidFill>
                    <a:schemeClr val="bg1"/>
                  </a:solidFill>
                </a:rPr>
                <a:t>Date</a:t>
              </a:r>
            </a:p>
          </p:txBody>
        </p:sp>
      </p:grpSp>
      <p:grpSp>
        <p:nvGrpSpPr>
          <p:cNvPr id="23" name="Group 22"/>
          <p:cNvGrpSpPr/>
          <p:nvPr/>
        </p:nvGrpSpPr>
        <p:grpSpPr>
          <a:xfrm>
            <a:off x="6281312" y="1612192"/>
            <a:ext cx="2080340" cy="1617913"/>
            <a:chOff x="3531827" y="1747690"/>
            <a:chExt cx="2080340" cy="1617913"/>
          </a:xfrm>
          <a:solidFill>
            <a:srgbClr val="627981"/>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5" name="TextBox 24"/>
            <p:cNvSpPr txBox="1"/>
            <p:nvPr/>
          </p:nvSpPr>
          <p:spPr>
            <a:xfrm>
              <a:off x="3739740" y="1769676"/>
              <a:ext cx="1664514" cy="1563377"/>
            </a:xfrm>
            <a:prstGeom prst="rect">
              <a:avLst/>
            </a:prstGeom>
            <a:grpFill/>
          </p:spPr>
          <p:txBody>
            <a:bodyPr wrap="square" rtlCol="0" anchor="ctr">
              <a:spAutoFit/>
            </a:bodyPr>
            <a:lstStyle/>
            <a:p>
              <a:pPr algn="ctr">
                <a:lnSpc>
                  <a:spcPct val="150000"/>
                </a:lnSpc>
              </a:pPr>
              <a:r>
                <a:rPr lang="en-US" sz="2200" dirty="0">
                  <a:solidFill>
                    <a:schemeClr val="bg1"/>
                  </a:solidFill>
                </a:rPr>
                <a:t>Course name and number</a:t>
              </a:r>
            </a:p>
          </p:txBody>
        </p:sp>
      </p:grpSp>
    </p:spTree>
    <p:extLst>
      <p:ext uri="{BB962C8B-B14F-4D97-AF65-F5344CB8AC3E}">
        <p14:creationId xmlns:p14="http://schemas.microsoft.com/office/powerpoint/2010/main" val="25657381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Guidelines for Formatting In-Text Elements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986221"/>
              <a:ext cx="7807571" cy="400110"/>
            </a:xfrm>
            <a:prstGeom prst="rect">
              <a:avLst/>
            </a:prstGeom>
            <a:grpFill/>
          </p:spPr>
          <p:txBody>
            <a:bodyPr wrap="square" rtlCol="0">
              <a:spAutoFit/>
            </a:bodyPr>
            <a:lstStyle/>
            <a:p>
              <a:r>
                <a:rPr lang="en-US" sz="2000" dirty="0">
                  <a:solidFill>
                    <a:schemeClr val="bg1"/>
                  </a:solidFill>
                </a:rPr>
                <a:t>Spell out numbers less than one hundred</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5" y="1986221"/>
              <a:ext cx="7807571" cy="400110"/>
            </a:xfrm>
            <a:prstGeom prst="rect">
              <a:avLst/>
            </a:prstGeom>
            <a:grpFill/>
          </p:spPr>
          <p:txBody>
            <a:bodyPr wrap="square" rtlCol="0">
              <a:spAutoFit/>
            </a:bodyPr>
            <a:lstStyle/>
            <a:p>
              <a:r>
                <a:rPr lang="en-US" sz="2000" dirty="0">
                  <a:solidFill>
                    <a:schemeClr val="bg1"/>
                  </a:solidFill>
                </a:rPr>
                <a:t>Choose a consistent time format</a:t>
              </a:r>
            </a:p>
          </p:txBody>
        </p:sp>
      </p:grpSp>
      <p:grpSp>
        <p:nvGrpSpPr>
          <p:cNvPr id="23" name="Group 22"/>
          <p:cNvGrpSpPr/>
          <p:nvPr/>
        </p:nvGrpSpPr>
        <p:grpSpPr>
          <a:xfrm>
            <a:off x="2066922" y="336117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823462"/>
              <a:ext cx="7807571" cy="707886"/>
            </a:xfrm>
            <a:prstGeom prst="rect">
              <a:avLst/>
            </a:prstGeom>
            <a:grpFill/>
          </p:spPr>
          <p:txBody>
            <a:bodyPr wrap="square" rtlCol="0">
              <a:spAutoFit/>
            </a:bodyPr>
            <a:lstStyle/>
            <a:p>
              <a:r>
                <a:rPr lang="en-US" sz="2000" dirty="0">
                  <a:solidFill>
                    <a:schemeClr val="bg1"/>
                  </a:solidFill>
                </a:rPr>
                <a:t>When introducing a person’s name for the first time, use their first and last name</a:t>
              </a:r>
            </a:p>
          </p:txBody>
        </p:sp>
      </p:grpSp>
      <p:grpSp>
        <p:nvGrpSpPr>
          <p:cNvPr id="27" name="Group 26"/>
          <p:cNvGrpSpPr/>
          <p:nvPr/>
        </p:nvGrpSpPr>
        <p:grpSpPr>
          <a:xfrm>
            <a:off x="2066922" y="4250116"/>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3" y="1786285"/>
              <a:ext cx="7807571" cy="707886"/>
            </a:xfrm>
            <a:prstGeom prst="rect">
              <a:avLst/>
            </a:prstGeom>
            <a:grpFill/>
          </p:spPr>
          <p:txBody>
            <a:bodyPr wrap="square" rtlCol="0">
              <a:spAutoFit/>
            </a:bodyPr>
            <a:lstStyle/>
            <a:p>
              <a:r>
                <a:rPr lang="en-US" sz="2000" dirty="0">
                  <a:solidFill>
                    <a:schemeClr val="bg1"/>
                  </a:solidFill>
                </a:rPr>
                <a:t>Italicize book titles and titles of longer works; put the titles of shorter or contained works in quotation marks</a:t>
              </a:r>
            </a:p>
          </p:txBody>
        </p:sp>
      </p:grpSp>
    </p:spTree>
    <p:extLst>
      <p:ext uri="{BB962C8B-B14F-4D97-AF65-F5344CB8AC3E}">
        <p14:creationId xmlns:p14="http://schemas.microsoft.com/office/powerpoint/2010/main" val="3889207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Integrate Borrowed Ideas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1881187" y="1612191"/>
            <a:ext cx="8429626" cy="3395744"/>
            <a:chOff x="365111" y="1821206"/>
            <a:chExt cx="8443024" cy="3298655"/>
          </a:xfrm>
          <a:solidFill>
            <a:srgbClr val="C7D4CB"/>
          </a:solidFill>
        </p:grpSpPr>
        <p:grpSp>
          <p:nvGrpSpPr>
            <p:cNvPr id="9"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180836" y="3026405"/>
                <a:ext cx="811575" cy="87914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&amp;</a:t>
                </a:r>
                <a:endParaRPr lang="en-US" sz="4800" b="1" dirty="0">
                  <a:solidFill>
                    <a:schemeClr val="tx1"/>
                  </a:solidFill>
                </a:endParaRPr>
              </a:p>
            </p:txBody>
          </p:sp>
        </p:grpSp>
        <p:sp>
          <p:nvSpPr>
            <p:cNvPr id="11" name="TextBox 10"/>
            <p:cNvSpPr txBox="1"/>
            <p:nvPr/>
          </p:nvSpPr>
          <p:spPr>
            <a:xfrm>
              <a:off x="748359" y="2297102"/>
              <a:ext cx="3325552" cy="2131082"/>
            </a:xfrm>
            <a:prstGeom prst="rect">
              <a:avLst/>
            </a:prstGeom>
            <a:grpFill/>
          </p:spPr>
          <p:txBody>
            <a:bodyPr wrap="square" rtlCol="0" anchor="ctr">
              <a:spAutoFit/>
            </a:bodyPr>
            <a:lstStyle/>
            <a:p>
              <a:pPr algn="ctr">
                <a:lnSpc>
                  <a:spcPct val="150000"/>
                </a:lnSpc>
              </a:pPr>
              <a:r>
                <a:rPr lang="en-US" sz="4800" dirty="0"/>
                <a:t>In-text citations</a:t>
              </a:r>
            </a:p>
          </p:txBody>
        </p:sp>
        <p:sp>
          <p:nvSpPr>
            <p:cNvPr id="12" name="TextBox 11"/>
            <p:cNvSpPr txBox="1"/>
            <p:nvPr/>
          </p:nvSpPr>
          <p:spPr>
            <a:xfrm>
              <a:off x="5049554" y="2297102"/>
              <a:ext cx="3325552" cy="2131082"/>
            </a:xfrm>
            <a:prstGeom prst="rect">
              <a:avLst/>
            </a:prstGeom>
            <a:grpFill/>
          </p:spPr>
          <p:txBody>
            <a:bodyPr wrap="square" rtlCol="0" anchor="ctr">
              <a:spAutoFit/>
            </a:bodyPr>
            <a:lstStyle/>
            <a:p>
              <a:pPr algn="ctr">
                <a:lnSpc>
                  <a:spcPct val="150000"/>
                </a:lnSpc>
              </a:pPr>
              <a:r>
                <a:rPr lang="en-US" sz="4800" dirty="0"/>
                <a:t>Works-cited page</a:t>
              </a:r>
            </a:p>
          </p:txBody>
        </p:sp>
      </p:grpSp>
    </p:spTree>
    <p:extLst>
      <p:ext uri="{BB962C8B-B14F-4D97-AF65-F5344CB8AC3E}">
        <p14:creationId xmlns:p14="http://schemas.microsoft.com/office/powerpoint/2010/main" val="2875652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Integrate Borrowed Ideas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C7D4CB"/>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9" name="TextBox 8">
            <a:extLst>
              <a:ext uri="{FF2B5EF4-FFF2-40B4-BE49-F238E27FC236}">
                <a16:creationId xmlns:a16="http://schemas.microsoft.com/office/drawing/2014/main" id="{A7E8372D-36D2-456F-8C12-2DB123C1456A}"/>
              </a:ext>
            </a:extLst>
          </p:cNvPr>
          <p:cNvSpPr txBox="1"/>
          <p:nvPr/>
        </p:nvSpPr>
        <p:spPr>
          <a:xfrm>
            <a:off x="1672920" y="1790859"/>
            <a:ext cx="8846157" cy="3276282"/>
          </a:xfrm>
          <a:prstGeom prst="rect">
            <a:avLst/>
          </a:prstGeom>
          <a:solidFill>
            <a:srgbClr val="C7D4CB"/>
          </a:solidFill>
        </p:spPr>
        <p:txBody>
          <a:bodyPr wrap="square" rtlCol="0" anchor="ctr">
            <a:spAutoFit/>
          </a:bodyPr>
          <a:lstStyle/>
          <a:p>
            <a:pPr algn="ctr">
              <a:lnSpc>
                <a:spcPct val="150000"/>
              </a:lnSpc>
            </a:pPr>
            <a:r>
              <a:rPr lang="en-US" sz="2000" dirty="0"/>
              <a:t>To avoid plagiarism, you must use correct in-text citations any time you refer to a specific idea or portion of a work in a </a:t>
            </a:r>
            <a:r>
              <a:rPr lang="en-US" sz="2000" b="1" dirty="0"/>
              <a:t>summary</a:t>
            </a:r>
            <a:r>
              <a:rPr lang="en-US" sz="2000" dirty="0"/>
              <a:t>, </a:t>
            </a:r>
            <a:r>
              <a:rPr lang="en-US" sz="2000" b="1" dirty="0"/>
              <a:t>paraphrase</a:t>
            </a:r>
            <a:r>
              <a:rPr lang="en-US" sz="2000" dirty="0"/>
              <a:t>, or </a:t>
            </a:r>
            <a:r>
              <a:rPr lang="en-US" sz="2000" b="1" dirty="0"/>
              <a:t>quotation</a:t>
            </a:r>
            <a:r>
              <a:rPr lang="en-US" sz="2000" dirty="0"/>
              <a:t>.</a:t>
            </a:r>
          </a:p>
          <a:p>
            <a:pPr algn="ctr">
              <a:lnSpc>
                <a:spcPct val="150000"/>
              </a:lnSpc>
            </a:pPr>
            <a:endParaRPr lang="en-US" sz="2000" dirty="0"/>
          </a:p>
          <a:p>
            <a:pPr algn="ctr">
              <a:lnSpc>
                <a:spcPct val="150000"/>
              </a:lnSpc>
            </a:pPr>
            <a:r>
              <a:rPr lang="en-US" sz="2000" dirty="0"/>
              <a:t>You can also use </a:t>
            </a:r>
            <a:r>
              <a:rPr lang="en-US" sz="2000" b="1" dirty="0"/>
              <a:t>signal phrases </a:t>
            </a:r>
            <a:r>
              <a:rPr lang="en-US" sz="2000" dirty="0"/>
              <a:t>to introduce source information, like the title and author, within a sentence. Here’s an example:</a:t>
            </a:r>
          </a:p>
          <a:p>
            <a:pPr algn="ctr">
              <a:lnSpc>
                <a:spcPct val="150000"/>
              </a:lnSpc>
            </a:pPr>
            <a:endParaRPr lang="en-US" sz="2000" dirty="0"/>
          </a:p>
          <a:p>
            <a:pPr algn="ctr">
              <a:lnSpc>
                <a:spcPct val="150000"/>
              </a:lnSpc>
            </a:pPr>
            <a:r>
              <a:rPr lang="en-US" sz="2000" dirty="0"/>
              <a:t>According to [Author], </a:t>
            </a:r>
          </a:p>
        </p:txBody>
      </p:sp>
    </p:spTree>
    <p:extLst>
      <p:ext uri="{BB962C8B-B14F-4D97-AF65-F5344CB8AC3E}">
        <p14:creationId xmlns:p14="http://schemas.microsoft.com/office/powerpoint/2010/main" val="26520487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In-Text Citations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C7D4CB"/>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9" name="TextBox 8">
            <a:extLst>
              <a:ext uri="{FF2B5EF4-FFF2-40B4-BE49-F238E27FC236}">
                <a16:creationId xmlns:a16="http://schemas.microsoft.com/office/drawing/2014/main" id="{A7E8372D-36D2-456F-8C12-2DB123C1456A}"/>
              </a:ext>
            </a:extLst>
          </p:cNvPr>
          <p:cNvSpPr txBox="1"/>
          <p:nvPr/>
        </p:nvSpPr>
        <p:spPr>
          <a:xfrm>
            <a:off x="1704607" y="1637123"/>
            <a:ext cx="8782783" cy="3086871"/>
          </a:xfrm>
          <a:prstGeom prst="rect">
            <a:avLst/>
          </a:prstGeom>
          <a:solidFill>
            <a:srgbClr val="C7D4CB"/>
          </a:solidFill>
        </p:spPr>
        <p:txBody>
          <a:bodyPr wrap="square" rtlCol="0" anchor="ctr">
            <a:spAutoFit/>
          </a:bodyPr>
          <a:lstStyle/>
          <a:p>
            <a:pPr algn="ctr">
              <a:lnSpc>
                <a:spcPct val="150000"/>
              </a:lnSpc>
            </a:pPr>
            <a:r>
              <a:rPr lang="en-US" sz="2200" dirty="0"/>
              <a:t>In-text citations provide source information in parentheses at the end of a sentence. Here are a few examples:</a:t>
            </a:r>
          </a:p>
          <a:p>
            <a:pPr algn="ctr">
              <a:lnSpc>
                <a:spcPct val="150000"/>
              </a:lnSpc>
            </a:pPr>
            <a:endParaRPr lang="en-US" sz="2200" dirty="0"/>
          </a:p>
          <a:p>
            <a:pPr algn="ctr">
              <a:lnSpc>
                <a:spcPct val="150000"/>
              </a:lnSpc>
            </a:pPr>
            <a:r>
              <a:rPr lang="en-US" sz="2200" dirty="0"/>
              <a:t>(Greene 79)</a:t>
            </a:r>
          </a:p>
          <a:p>
            <a:pPr algn="ctr">
              <a:lnSpc>
                <a:spcPct val="150000"/>
              </a:lnSpc>
            </a:pPr>
            <a:r>
              <a:rPr lang="en-US" sz="2200" dirty="0"/>
              <a:t>(Brady 122–131)</a:t>
            </a:r>
          </a:p>
          <a:p>
            <a:pPr algn="ctr">
              <a:lnSpc>
                <a:spcPct val="150000"/>
              </a:lnSpc>
            </a:pPr>
            <a:r>
              <a:rPr lang="en-US" sz="2200" dirty="0"/>
              <a:t>(Jackson and Brown 85)</a:t>
            </a:r>
          </a:p>
        </p:txBody>
      </p:sp>
    </p:spTree>
    <p:extLst>
      <p:ext uri="{BB962C8B-B14F-4D97-AF65-F5344CB8AC3E}">
        <p14:creationId xmlns:p14="http://schemas.microsoft.com/office/powerpoint/2010/main" val="27365981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Summaries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C7D4CB"/>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9" name="TextBox 8">
            <a:extLst>
              <a:ext uri="{FF2B5EF4-FFF2-40B4-BE49-F238E27FC236}">
                <a16:creationId xmlns:a16="http://schemas.microsoft.com/office/drawing/2014/main" id="{A7E8372D-36D2-456F-8C12-2DB123C1456A}"/>
              </a:ext>
            </a:extLst>
          </p:cNvPr>
          <p:cNvSpPr txBox="1"/>
          <p:nvPr/>
        </p:nvSpPr>
        <p:spPr>
          <a:xfrm>
            <a:off x="1704607" y="1519011"/>
            <a:ext cx="8782783" cy="3594702"/>
          </a:xfrm>
          <a:prstGeom prst="rect">
            <a:avLst/>
          </a:prstGeom>
          <a:solidFill>
            <a:srgbClr val="C7D4CB"/>
          </a:solidFill>
        </p:spPr>
        <p:txBody>
          <a:bodyPr wrap="square" rtlCol="0" anchor="ctr">
            <a:spAutoFit/>
          </a:bodyPr>
          <a:lstStyle/>
          <a:p>
            <a:pPr algn="ctr">
              <a:lnSpc>
                <a:spcPct val="150000"/>
              </a:lnSpc>
            </a:pPr>
            <a:r>
              <a:rPr lang="en-US" sz="2200" dirty="0"/>
              <a:t>A </a:t>
            </a:r>
            <a:r>
              <a:rPr lang="en-US" sz="2200" b="1" dirty="0"/>
              <a:t>summary</a:t>
            </a:r>
            <a:r>
              <a:rPr lang="en-US" sz="2200" dirty="0"/>
              <a:t> explains a large amount of information in a few sentences. </a:t>
            </a:r>
          </a:p>
          <a:p>
            <a:pPr algn="ctr">
              <a:lnSpc>
                <a:spcPct val="150000"/>
              </a:lnSpc>
            </a:pPr>
            <a:endParaRPr lang="en-US" sz="2200" dirty="0"/>
          </a:p>
          <a:p>
            <a:pPr algn="ctr">
              <a:lnSpc>
                <a:spcPct val="150000"/>
              </a:lnSpc>
            </a:pPr>
            <a:r>
              <a:rPr lang="en-US" sz="2200" dirty="0"/>
              <a:t>If you’re summarizing one section of a longer text, you must include an in-text citation in parentheses at the end of the final sentence.</a:t>
            </a:r>
          </a:p>
          <a:p>
            <a:pPr algn="ctr">
              <a:lnSpc>
                <a:spcPct val="150000"/>
              </a:lnSpc>
            </a:pPr>
            <a:endParaRPr lang="en-US" sz="2200" dirty="0"/>
          </a:p>
          <a:p>
            <a:pPr algn="ctr">
              <a:lnSpc>
                <a:spcPct val="150000"/>
              </a:lnSpc>
            </a:pPr>
            <a:r>
              <a:rPr lang="en-US" sz="2200" dirty="0"/>
              <a:t>If you’re summarizing the entire text, you can simply identify the last name(s) of the author(s) in the signal phrase or in-text citation.</a:t>
            </a:r>
          </a:p>
        </p:txBody>
      </p:sp>
    </p:spTree>
    <p:extLst>
      <p:ext uri="{BB962C8B-B14F-4D97-AF65-F5344CB8AC3E}">
        <p14:creationId xmlns:p14="http://schemas.microsoft.com/office/powerpoint/2010/main" val="429106466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1318</TotalTime>
  <Words>897</Words>
  <Application>Microsoft Office PowerPoint</Application>
  <PresentationFormat>Widescreen</PresentationFormat>
  <Paragraphs>247</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Sarah Quinn</cp:lastModifiedBy>
  <cp:revision>121</cp:revision>
  <dcterms:created xsi:type="dcterms:W3CDTF">2014-11-06T15:36:04Z</dcterms:created>
  <dcterms:modified xsi:type="dcterms:W3CDTF">2022-07-21T16:51:01Z</dcterms:modified>
</cp:coreProperties>
</file>