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6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Real Numbers and Number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Symbols for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Arrange the following numbers in order from smallest to largest using the most appropriate of the four symbols for order: </a:t>
                </a:r>
                <a:r>
                  <a:rPr sz="2800">
                    <a:latin typeface="Cambria Math"/>
                  </a:rPr>
                  <a:t>17</a:t>
                </a:r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1.7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/>
                  <a:t>,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Symbols for Order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−20&lt;−17&lt;−1.7&lt;0&lt;1.7&lt;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&lt;17&lt;20</m:t>
                      </m:r>
                    </m:oMath>
                  </m:oMathPara>
                </a14:m>
                <a:endParaRPr sz="2800" b="1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set with no elements is called the </a:t>
                </a:r>
                <a:r>
                  <a:rPr sz="2800" b="1"/>
                  <a:t>empty set</a:t>
                </a:r>
                <a:r>
                  <a:rPr sz="2800"/>
                  <a:t> and is denoted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sets of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≥−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Set-Builder Notation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CE56-88DC-4BDC-0258-ECDE9689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958642"/>
            <a:ext cx="7762875" cy="885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727C9-0EA1-5401-AF7D-1DBD7E240F5D}"/>
              </a:ext>
            </a:extLst>
          </p:cNvPr>
          <p:cNvSpPr txBox="1"/>
          <p:nvPr/>
        </p:nvSpPr>
        <p:spPr>
          <a:xfrm>
            <a:off x="838200" y="31946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open circle indicates that 3 is not included in the set.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Set-Builder Notation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94FBF-584B-20B4-0317-E1232034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437"/>
            <a:ext cx="735330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DB10D-85A0-9543-0CBB-FD0F06D7976F}"/>
              </a:ext>
            </a:extLst>
          </p:cNvPr>
          <p:cNvSpPr txBox="1"/>
          <p:nvPr/>
        </p:nvSpPr>
        <p:spPr>
          <a:xfrm>
            <a:off x="838200" y="28664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closed circle indicates that −1.5 is included in the set.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46320"/>
              </a:xfrm>
            </p:spPr>
            <p:txBody>
              <a:bodyPr tIns="0"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absolute value</a:t>
                </a:r>
                <a:r>
                  <a:rPr lang="en-US" sz="2800" dirty="0"/>
                  <a:t> of any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given by the following equation.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ar-AE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ar-AE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46320"/>
              </a:xfrm>
              <a:blipFill>
                <a:blip r:embed="rId2"/>
                <a:stretch>
                  <a:fillRect l="-1328" t="-1875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absolute value of each of the numbers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−2.3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:r>
                  <a:rPr sz="2800">
                    <a:latin typeface="Cambria Math"/>
                  </a:rPr>
                  <a:t>4.5</a:t>
                </a:r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Absolute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−2.3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−2.3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=2.3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4.5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Absolute Value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what real numbers satisfy each of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=−1.7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Identify the types of the following real numbers.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=3.14159265358979…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=0.142857142857…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=−0.66666…=−0.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ba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=1.02003000400005000006…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Absolute Value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can be either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This equation has no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sz="2800"/>
                  <a:t> because the absolute value of any real number is nonnegative.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Types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 is an irrational number. Written as a decimal number, it is an infinite nonrepeating decimal number. (It is customary to write an ellipsis "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sz="2800"/>
                  <a:t> " to indicate the decimal is not terminating. Since there is </a:t>
                </a:r>
                <a:r>
                  <a:rPr sz="2800" i="1"/>
                  <a:t>no</a:t>
                </a:r>
                <a:r>
                  <a:rPr sz="2800"/>
                  <a:t> block of digits that is shown as repeating, we infer there is no repeating block, and thus infer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 is irrational.)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Types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sz="2800" dirty="0"/>
                  <a:t> is a rational number. We can also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0.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142857</m:t>
                        </m:r>
                      </m:e>
                    </m:bar>
                  </m:oMath>
                </a14:m>
                <a:r>
                  <a:rPr sz="2800" dirty="0"/>
                  <a:t>, where the bar is used to indicate the repeating pattern of digits. (Here the ellipsis "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sz="2800" dirty="0"/>
                  <a:t> " occurs with a block of six digits that repeat.)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is a rational number. We can treat </a:t>
                </a:r>
                <a:r>
                  <a:rPr sz="2800" dirty="0">
                    <a:latin typeface="Cambria Math"/>
                  </a:rPr>
                  <a:t>0.75</a:t>
                </a:r>
                <a:r>
                  <a:rPr sz="2800" dirty="0"/>
                  <a:t> as an infinite repeating decimal in the form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0.75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r>
                  <a:rPr sz="2800" dirty="0"/>
                  <a:t>, where the repeating pattern is all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s. Such decimal numbers are also called </a:t>
                </a:r>
                <a:r>
                  <a:rPr sz="2800" b="1" dirty="0"/>
                  <a:t>terminating decimals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Types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The negative fraction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 is a rational number. We also can write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sz="2800"/>
                  <a:t>, where the numerator and denominator are integers.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t>​</a:t>
                </a:r>
                <a:r>
                  <a:rPr sz="2800"/>
                  <a:t>The radical expression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sz="2800"/>
                  <a:t> is a rational number, integer, whole number, and natural number. We will discuss radicals, such as square roots and cube roots, in detail in Section 0.3.</a:t>
                </a:r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t>​</a:t>
                </a:r>
                <a:r>
                  <a:rPr sz="2800"/>
                  <a:t>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=1.02003000400005000006…</m:t>
                    </m:r>
                  </m:oMath>
                </a14:m>
                <a:r>
                  <a:rPr sz="2800"/>
                  <a:t> is an irrational number. The size of the blocks of consecutive zeros grows and never repeats.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r="-1852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Addition and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represent real numbers.</a:t>
                </a:r>
                <a:endParaRPr lang="en-US" sz="2800" dirty="0"/>
              </a:p>
              <a:p>
                <a:pPr fontAlgn="t">
                  <a:spcBef>
                    <a:spcPts val="0"/>
                  </a:spcBef>
                </a:pPr>
                <a:r>
                  <a:rPr lang="en-US" sz="1800" b="1" dirty="0">
                    <a:solidFill>
                      <a:srgbClr val="080808"/>
                    </a:solidFill>
                    <a:latin typeface="Calibri" panose="020F0502020204030204" pitchFamily="34" charset="0"/>
                  </a:rPr>
                  <a:t>For Addition		Name of Property		For Multiplication</a:t>
                </a:r>
                <a:endParaRPr lang="en-US" sz="1800" dirty="0">
                  <a:solidFill>
                    <a:srgbClr val="080808"/>
                  </a:solidFill>
                  <a:latin typeface="Arial" panose="020B0604020202020204" pitchFamily="34" charset="0"/>
                </a:endParaRPr>
              </a:p>
              <a:p>
                <a:pPr fontAlgn="t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080808"/>
                    </a:solidFill>
                    <a:latin typeface="Calibri" panose="020F0502020204030204" pitchFamily="34" charset="0"/>
                  </a:rPr>
                  <a:t>		Commutative​		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800" dirty="0">
                  <a:solidFill>
                    <a:srgbClr val="080808"/>
                  </a:solidFill>
                  <a:latin typeface="Arial" panose="020B0604020202020204" pitchFamily="34" charset="0"/>
                </a:endParaRPr>
              </a:p>
              <a:p>
                <a:pPr fontAlgn="t">
                  <a:spcBef>
                    <a:spcPts val="0"/>
                  </a:spcBef>
                </a:pP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b="1" dirty="0">
                    <a:solidFill>
                      <a:srgbClr val="080808"/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en-US" sz="1800" dirty="0">
                    <a:solidFill>
                      <a:srgbClr val="080808"/>
                    </a:solidFill>
                    <a:latin typeface="Calibri" panose="020F0502020204030204" pitchFamily="34" charset="0"/>
                  </a:rPr>
                  <a:t>Associative</a:t>
                </a:r>
                <a:r>
                  <a:rPr lang="en-US" sz="1800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800" b="0" i="0" u="none" strike="noStrike" dirty="0">
                  <a:solidFill>
                    <a:srgbClr val="080808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US" sz="180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Identity</a:t>
                </a:r>
                <a:r>
                  <a:rPr lang="en-US" sz="1800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⋅1=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800" b="0" i="0" u="none" strike="noStrike" dirty="0">
                  <a:solidFill>
                    <a:srgbClr val="080808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 		</a:t>
                </a:r>
                <a:r>
                  <a:rPr lang="en-US" sz="180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Inverse</a:t>
                </a:r>
                <a:r>
                  <a:rPr lang="en-US" sz="1800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1800" b="0" i="0" u="none" strike="noStrike" dirty="0">
                  <a:solidFill>
                    <a:srgbClr val="080808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1800" b="1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Distributive</a:t>
                </a:r>
                <a:r>
                  <a:rPr lang="en-US" sz="1800" b="0" i="0" u="none" strike="noStrike" kern="1200" dirty="0">
                    <a:solidFill>
                      <a:srgbClr val="080808"/>
                    </a:solidFill>
                    <a:effectLst/>
                    <a:latin typeface="Calibri" panose="020F0502020204030204" pitchFamily="34" charset="0"/>
                  </a:rPr>
                  <a:t> (for multiplication over addition) </a:t>
                </a:r>
                <a14:m>
                  <m:oMath xmlns:m="http://schemas.openxmlformats.org/officeDocument/2006/math"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800" b="0" i="1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0" u="none" strike="noStrike" kern="1200">
                            <a:solidFill>
                              <a:srgbClr val="08080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0" u="none" strike="noStrike" kern="1200">
                        <a:solidFill>
                          <a:srgbClr val="080808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800" b="0" i="0" u="none" strike="noStrike" dirty="0">
                  <a:solidFill>
                    <a:srgbClr val="080808"/>
                  </a:solidFill>
                  <a:effectLst/>
                  <a:latin typeface="Arial" panose="020B0604020202020204" pitchFamily="34" charset="0"/>
                </a:endParaRPr>
              </a:p>
              <a:p>
                <a:pPr>
                  <a:defRPr sz="2800"/>
                </a:pPr>
                <a:endParaRPr lang="en-US" dirty="0">
                  <a:solidFill>
                    <a:srgbClr val="002060"/>
                  </a:solidFill>
                </a:endParaRPr>
              </a:p>
              <a:p>
                <a:pPr>
                  <a:defRPr sz="2800"/>
                </a:pPr>
                <a:endParaRPr lang="en-US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numbers in the given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on a number line. Use heavy dots and estimate the placement of points that are not integers.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/>
                            <m:t>,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Number Line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C4834-C090-3052-BF77-AB7E011A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039917"/>
            <a:ext cx="8372475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Symbols for Order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en-US" sz="1800" b="0" i="0" u="none" strike="noStrike" kern="1200" dirty="0">
                <a:solidFill>
                  <a:srgbClr val="366092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fontAlgn="t">
              <a:spcBef>
                <a:spcPts val="0"/>
              </a:spcBef>
            </a:pPr>
            <a:r>
              <a:rPr lang="en-US" sz="1800" b="0" i="0" u="none" strike="noStrike" kern="1200" dirty="0">
                <a:effectLst/>
                <a:latin typeface="Cambria Math" panose="02040503050406030204" pitchFamily="18" charset="0"/>
              </a:rPr>
              <a:t>&lt;</a:t>
            </a:r>
            <a:r>
              <a:rPr lang="en-US" sz="1800" b="0" i="0" u="none" strike="noStrike" kern="1200" dirty="0">
                <a:effectLst/>
                <a:latin typeface="Calibri" panose="020F0502020204030204" pitchFamily="34" charset="0"/>
              </a:rPr>
              <a:t> is </a:t>
            </a:r>
            <a:r>
              <a:rPr lang="en-US" sz="1800" b="1" i="0" u="none" strike="noStrike" kern="1200" dirty="0">
                <a:effectLst/>
                <a:latin typeface="Calibri" panose="020F0502020204030204" pitchFamily="34" charset="0"/>
              </a:rPr>
              <a:t>less than				</a:t>
            </a:r>
            <a:r>
              <a:rPr lang="en-US" sz="1800" dirty="0">
                <a:latin typeface="Cambria Math" panose="02040503050406030204" pitchFamily="18" charset="0"/>
              </a:rPr>
              <a:t>&gt;</a:t>
            </a:r>
            <a:r>
              <a:rPr lang="en-US" sz="1800" dirty="0">
                <a:latin typeface="Calibri" panose="020F0502020204030204" pitchFamily="34" charset="0"/>
              </a:rPr>
              <a:t> is </a:t>
            </a:r>
            <a:r>
              <a:rPr lang="en-US" sz="1800" b="1" dirty="0">
                <a:latin typeface="Calibri" panose="020F0502020204030204" pitchFamily="34" charset="0"/>
              </a:rPr>
              <a:t>greater than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Calibri" panose="020F0502020204030204" pitchFamily="34" charset="0"/>
              </a:rPr>
              <a:t>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Cambria Math" panose="02040503050406030204" pitchFamily="18" charset="0"/>
              </a:rPr>
              <a:t>≤</a:t>
            </a:r>
            <a:r>
              <a:rPr lang="en-US" sz="1800" b="0" i="0" u="none" strike="noStrike" kern="1200" dirty="0">
                <a:effectLst/>
                <a:latin typeface="Calibri" panose="020F0502020204030204" pitchFamily="34" charset="0"/>
              </a:rPr>
              <a:t> is </a:t>
            </a:r>
            <a:r>
              <a:rPr lang="en-US" sz="1800" b="1" i="0" u="none" strike="noStrike" kern="1200" dirty="0">
                <a:effectLst/>
                <a:latin typeface="Calibri" panose="020F0502020204030204" pitchFamily="34" charset="0"/>
              </a:rPr>
              <a:t>less than or equal to</a:t>
            </a:r>
            <a:r>
              <a:rPr lang="en-US" sz="1800" dirty="0">
                <a:latin typeface="Arial" panose="020B0604020202020204" pitchFamily="34" charset="0"/>
              </a:rPr>
              <a:t>			</a:t>
            </a:r>
            <a:r>
              <a:rPr lang="en-US" sz="1800" b="0" i="0" u="none" strike="noStrike" kern="1200" dirty="0">
                <a:effectLst/>
                <a:latin typeface="Cambria Math" panose="02040503050406030204" pitchFamily="18" charset="0"/>
              </a:rPr>
              <a:t>≥</a:t>
            </a:r>
            <a:r>
              <a:rPr lang="en-US" sz="1800" b="0" i="0" u="none" strike="noStrike" kern="1200" dirty="0">
                <a:effectLst/>
                <a:latin typeface="Calibri" panose="020F0502020204030204" pitchFamily="34" charset="0"/>
              </a:rPr>
              <a:t> is </a:t>
            </a:r>
            <a:r>
              <a:rPr lang="en-US" sz="1800" b="1" i="0" u="none" strike="noStrike" kern="1200" dirty="0">
                <a:effectLst/>
                <a:latin typeface="Calibri" panose="020F0502020204030204" pitchFamily="34" charset="0"/>
              </a:rPr>
              <a:t>greater than or equal to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848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Section 0.1</vt:lpstr>
      <vt:lpstr>Example 1: Types of Real Numbers</vt:lpstr>
      <vt:lpstr>Example 1: Types of Real Numbers (cont.)</vt:lpstr>
      <vt:lpstr>Example 1: Types of Real Numbers (cont.)</vt:lpstr>
      <vt:lpstr>Example 1: Types of Real Numbers (cont.)</vt:lpstr>
      <vt:lpstr>Properties of Addition and Multiplication</vt:lpstr>
      <vt:lpstr>Example 2: Number Line</vt:lpstr>
      <vt:lpstr>Example 2: Number Line (cont.)</vt:lpstr>
      <vt:lpstr>Symbols for Order</vt:lpstr>
      <vt:lpstr>Example 3: Symbols for Order</vt:lpstr>
      <vt:lpstr>Example 3: Symbols for Order (cont.)</vt:lpstr>
      <vt:lpstr>Note:</vt:lpstr>
      <vt:lpstr>Example 4: Set-Builder Notation</vt:lpstr>
      <vt:lpstr>Example 4: Set-Builder Notation (cont.)</vt:lpstr>
      <vt:lpstr>Example 4: Set-Builder Notation (cont.)</vt:lpstr>
      <vt:lpstr>Absolute Value</vt:lpstr>
      <vt:lpstr>Example 5: Absolute Value</vt:lpstr>
      <vt:lpstr>Example 5: Absolute Value (cont.)</vt:lpstr>
      <vt:lpstr>Example 6: Absolute Value Equations</vt:lpstr>
      <vt:lpstr>Example 6: Absolute Value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120</cp:revision>
  <dcterms:created xsi:type="dcterms:W3CDTF">2013-04-26T14:43:13Z</dcterms:created>
  <dcterms:modified xsi:type="dcterms:W3CDTF">2022-08-18T15:26:34Z</dcterms:modified>
</cp:coreProperties>
</file>