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Fractional Exponents and Radicals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Simplifying Expressions with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Simplify each expression.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represents a positive real number.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Simplifying Expressions with Rational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 or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   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Radical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real number,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positive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 is a real number, then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Conversion to Radical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Change each expression to an equivalent expression in radical notation. All variable expressions represent positive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Conversion to Radical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Conversion to Exponential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Change each expression to an equivalent expression in exponential notation. All variable expressions represent positive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Conversion to Exponential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Remember that because no index is given, the index is understood to be </a:t>
                </a:r>
                <a:r>
                  <a:rPr sz="2000" dirty="0">
                    <a:latin typeface="Cambria Math"/>
                  </a:rPr>
                  <a:t>2</a:t>
                </a:r>
                <a:r>
                  <a:rPr sz="20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	</a:t>
                </a:r>
                <a:r>
                  <a:rPr sz="2800" dirty="0"/>
                  <a:t>or</a:t>
                </a:r>
                <a:r>
                  <a:rPr lang="en-US" sz="2800" dirty="0"/>
                  <a:t>	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positive real numbers.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Note the following common errors. These equations are </a:t>
            </a:r>
            <a:r>
              <a:rPr sz="2800" b="1"/>
              <a:t>almost always false</a:t>
            </a:r>
            <a:r>
              <a:rPr sz="280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CAUTION!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268741597"/>
                  </p:ext>
                </p:extLst>
              </p:nvPr>
            </p:nvGraphicFramePr>
            <p:xfrm>
              <a:off x="457200" y="1105523"/>
              <a:ext cx="8229600" cy="3966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Incorrect Equations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/>
                            <a:t> </a:t>
                          </a:r>
                          <a:r>
                            <a:rPr sz="1800" b="1"/>
                            <a:t>a.</a:t>
                          </a:r>
                          <a:r>
                            <a:rPr sz="1800"/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ra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/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=64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=36</m:t>
                              </m:r>
                            </m:oMath>
                          </a14:m>
                          <a:r>
                            <a:rPr lang="en-US" sz="1800" dirty="0"/>
                            <a:t>. Then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ar-A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𝑎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𝑏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64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36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100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10</m:t>
                                      </m:r>
                                    </m: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𝑎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𝑏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64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36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8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6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14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ar-AE" sz="1800" dirty="0"/>
                            <a:t> </a:t>
                          </a:r>
                          <a:r>
                            <a:rPr lang="en-US" sz="1800" dirty="0"/>
                            <a:t>are not equal.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 </a:t>
                          </a:r>
                          <a:r>
                            <a:rPr sz="1800" b="1" dirty="0"/>
                            <a:t>b.</a:t>
                          </a: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/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1800" dirty="0"/>
                            <a:t>. Then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ar-A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64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36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100</m:t>
                                          </m:r>
                                        </m:e>
                                      </m:rad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𝑎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𝑏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8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6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14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ar-AE" sz="1800" dirty="0"/>
                            <a:t> </a:t>
                          </a:r>
                          <a:r>
                            <a:rPr lang="en-US" sz="1800" dirty="0"/>
                            <a:t>are not equal.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/>
                            <a:t> </a:t>
                          </a:r>
                          <a:r>
                            <a:rPr sz="1800" b="1"/>
                            <a:t>c.</a:t>
                          </a:r>
                          <a:r>
                            <a:rPr sz="180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/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1800" dirty="0"/>
                            <a:t>. Then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ar-A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kumimoji="0" lang="ar-A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6</m:t>
                                              </m:r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8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14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196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kumimoji="0" lang="ar-A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36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+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64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=</m:t>
                                      </m:r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100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ar-AE" sz="1800" dirty="0"/>
                            <a:t> </a:t>
                          </a:r>
                          <a:r>
                            <a:rPr lang="en-US" sz="1800" dirty="0"/>
                            <a:t>are not equal.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268741597"/>
                  </p:ext>
                </p:extLst>
              </p:nvPr>
            </p:nvGraphicFramePr>
            <p:xfrm>
              <a:off x="457200" y="1105523"/>
              <a:ext cx="8229600" cy="3966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Incorrect Equations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1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32195" r="-100741" b="-19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2195" r="-741" b="-195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1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40415" r="-100741" b="-107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40415" r="-741" b="-1077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71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241667" r="-100741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41667" r="-741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Principal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𝑛</m:t>
                    </m:r>
                  </m:oMath>
                </a14:m>
                <a:r>
                  <a:t>th</a:t>
                </a:r>
                <a:r>
                  <a:rPr sz="2800"/>
                  <a:t> </a:t>
                </a:r>
                <a:r>
                  <a:t>Root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any positive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any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number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 is a positive real number called the </a:t>
                </a:r>
                <a:r>
                  <a:rPr b="1" dirty="0"/>
                  <a:t>principal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b="1" dirty="0" err="1"/>
                  <a:t>th</a:t>
                </a:r>
                <a:r>
                  <a:rPr sz="2800" dirty="0"/>
                  <a:t> </a:t>
                </a:r>
                <a:r>
                  <a:rPr b="1" dirty="0"/>
                  <a:t>root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and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D62C42-D37F-5363-2DF5-6D85C45989B0}"/>
                  </a:ext>
                </a:extLst>
              </p:cNvPr>
              <p:cNvSpPr txBox="1"/>
              <p:nvPr/>
            </p:nvSpPr>
            <p:spPr>
              <a:xfrm>
                <a:off x="457200" y="1932293"/>
                <a:ext cx="8229600" cy="3874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ar-AE" sz="1800" dirty="0"/>
              </a:p>
              <a:p>
                <a:pPr>
                  <a:defRPr sz="2800"/>
                </a:pPr>
                <a:r>
                  <a:rPr lang="en-US" sz="2800" dirty="0"/>
                  <a:t>If the exponent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1800" dirty="0"/>
                  <a:t>, </a:t>
                </a:r>
                <a:r>
                  <a:rPr lang="en-US" sz="2800" dirty="0"/>
                  <a:t>the root is called the </a:t>
                </a:r>
                <a:r>
                  <a:rPr lang="en-US" sz="2800" b="1" dirty="0"/>
                  <a:t>square root</a:t>
                </a:r>
                <a:r>
                  <a:rPr lang="en-US" sz="2800" dirty="0"/>
                  <a:t>, with the understanding that it is nonnegative. Thus, </a:t>
                </a:r>
                <a:r>
                  <a:rPr lang="en-US" sz="2800" dirty="0">
                    <a:latin typeface="Cambria Math"/>
                  </a:rPr>
                  <a:t>9</a:t>
                </a:r>
                <a:r>
                  <a:rPr lang="en-US" sz="2800" dirty="0"/>
                  <a:t> is the square root (or </a:t>
                </a:r>
                <a:r>
                  <a:rPr lang="en-US" sz="2800" b="1" dirty="0"/>
                  <a:t>positive square root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principal square root</a:t>
                </a:r>
                <a:r>
                  <a:rPr lang="en-US" sz="2800" dirty="0"/>
                  <a:t>) of </a:t>
                </a:r>
                <a:r>
                  <a:rPr lang="en-US" sz="2800" dirty="0">
                    <a:latin typeface="Cambria Math"/>
                  </a:rPr>
                  <a:t>81</a:t>
                </a:r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US" sz="1800" dirty="0"/>
                  <a:t>,</a:t>
                </a:r>
                <a:r>
                  <a:rPr lang="ar-AE" dirty="0">
                    <a:latin typeface="Cambria Math"/>
                  </a:rPr>
                  <a:t> </a:t>
                </a:r>
                <a:r>
                  <a:rPr lang="en-US" sz="2800" dirty="0">
                    <a:latin typeface="Cambria Math"/>
                  </a:rPr>
                  <a:t>81</a:t>
                </a:r>
                <a:r>
                  <a:rPr lang="ar-AE" sz="1800" dirty="0"/>
                  <a:t> </a:t>
                </a:r>
                <a:r>
                  <a:rPr lang="en-US" sz="2800" dirty="0"/>
                  <a:t>has two square roots,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2800" dirty="0"/>
                  <a:t>is called the </a:t>
                </a:r>
                <a:r>
                  <a:rPr lang="en-US" sz="2800" b="1" dirty="0"/>
                  <a:t>negative square root</a:t>
                </a:r>
                <a:r>
                  <a:rPr lang="en-US" sz="2800" dirty="0"/>
                  <a:t> of </a:t>
                </a:r>
                <a:r>
                  <a:rPr lang="en-US" sz="2800" dirty="0">
                    <a:latin typeface="Cambria Math"/>
                  </a:rPr>
                  <a:t>81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D62C42-D37F-5363-2DF5-6D85C459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32293"/>
                <a:ext cx="8229600" cy="3874459"/>
              </a:xfrm>
              <a:prstGeom prst="rect">
                <a:avLst/>
              </a:prstGeom>
              <a:blipFill>
                <a:blip r:embed="rId3"/>
                <a:stretch>
                  <a:fillRect l="-1481" t="-1572" r="-2148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the 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/>
                  <a:t> indicates the positive square root.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Evaluating Cube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58A437-97AF-DD47-5E3B-9EF44FFC60C9}"/>
                  </a:ext>
                </a:extLst>
              </p:cNvPr>
              <p:cNvSpPr txBox="1"/>
              <p:nvPr/>
            </p:nvSpPr>
            <p:spPr>
              <a:xfrm>
                <a:off x="457200" y="1943687"/>
                <a:ext cx="8229600" cy="2395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125</m:t>
                        </m:r>
                      </m:e>
                      <m:sup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the exponent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root is called the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cube root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Thus,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cube root of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125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58A437-97AF-DD47-5E3B-9EF44FFC6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43687"/>
                <a:ext cx="8229600" cy="2395271"/>
              </a:xfrm>
              <a:prstGeom prst="rect">
                <a:avLst/>
              </a:prstGeom>
              <a:blipFill>
                <a:blip r:embed="rId3"/>
                <a:stretch>
                  <a:fillRect l="-1481" t="-2545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General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320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sz="320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If the following three expressions involving rational exponents are defined, then they are equal to each other.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Evaluating Expressions with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Evaluate each expression.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Expressions with Rational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ar-AE" sz="2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800"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ar-AE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r>
                      <a:rPr lang="ar-AE" sz="2800">
                        <a:latin typeface="Cambria Math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ar-AE" dirty="0"/>
                  <a:t>  </a:t>
                </a:r>
              </a:p>
              <a:p>
                <a:pPr>
                  <a:defRPr sz="2800"/>
                </a:pPr>
                <a:r>
                  <a:rPr lang="ar-AE" sz="2800" dirty="0"/>
                  <a:t>		</a:t>
                </a:r>
                <a:r>
                  <a:rPr lang="en-US" sz="2800" dirty="0"/>
                  <a:t>or  </a:t>
                </a:r>
              </a:p>
              <a:p>
                <a:pPr>
                  <a:defRPr sz="2800"/>
                </a:pPr>
                <a:r>
                  <a:rPr lang="en-US" dirty="0"/>
                  <a:t>     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ar-AE" sz="2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800"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ar-AE" sz="2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ar-AE" sz="2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/>
                              </a:rPr>
                              <m:t>64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ar-AE" sz="2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800">
                        <a:latin typeface="Cambria Math"/>
                      </a:rPr>
                      <m:t>=</m:t>
                    </m:r>
                    <m:r>
                      <a:rPr lang="ar-AE" sz="2800">
                        <a:latin typeface="Cambria Math"/>
                      </a:rPr>
                      <m:t>4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dirty="0"/>
                  <a:t>The definition allows us to evaluate the expression  two ways.</a:t>
                </a:r>
              </a:p>
              <a:p>
                <a:pPr>
                  <a:defRPr sz="2800"/>
                </a:pPr>
                <a:r>
                  <a:rPr lang="en-US" sz="2800" dirty="0"/>
                  <a:t>Generally, the first approach, taking a root first and then raising this root to a power, is easier because the numbers are smaller. Part b. illustrates this fact.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Expressions with Rational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/>
                                  </a:rPr>
                                  <m:t>81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ar-AE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r>
                      <a:rPr lang="ar-AE">
                        <a:latin typeface="Cambria Math"/>
                      </a:rPr>
                      <m:t>27</m:t>
                    </m:r>
                  </m:oMath>
                </a14:m>
                <a:r>
                  <a:rPr lang="ar-AE" dirty="0"/>
                  <a:t> </a:t>
                </a:r>
                <a:endParaRPr lang="en-US" dirty="0"/>
              </a:p>
              <a:p>
                <a:r>
                  <a:rPr lang="en-US" dirty="0"/>
                  <a:t>		or</a:t>
                </a:r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/>
                                  </a:rPr>
                                  <m:t>81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/>
                              </a:rPr>
                              <m:t>531</m:t>
                            </m:r>
                            <m:r>
                              <a:rPr lang="ar-AE">
                                <a:latin typeface="Cambria Math"/>
                              </a:rPr>
                              <m:t>,</m:t>
                            </m:r>
                            <m:r>
                              <a:rPr lang="ar-AE">
                                <a:latin typeface="Cambria Math"/>
                              </a:rPr>
                              <m:t>441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r>
                      <a:rPr lang="ar-AE">
                        <a:latin typeface="Cambria Math"/>
                      </a:rPr>
                      <m:t>27</m:t>
                    </m:r>
                  </m:oMath>
                </a14:m>
                <a:endParaRPr lang="en-US" dirty="0"/>
              </a:p>
              <a:p>
                <a:r>
                  <a:rPr lang="en-US"/>
                  <a:t>Most </a:t>
                </a:r>
                <a:r>
                  <a:rPr lang="en-US" dirty="0"/>
                  <a:t>people would need a calculator to evaluate the last expression.</a:t>
                </a:r>
              </a:p>
              <a:p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689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Courier New</vt:lpstr>
      <vt:lpstr>Arial</vt:lpstr>
      <vt:lpstr>Office Theme</vt:lpstr>
      <vt:lpstr>Section 0.3</vt:lpstr>
      <vt:lpstr>Principal nth Root</vt:lpstr>
      <vt:lpstr>Example 1: Evaluating Square Roots</vt:lpstr>
      <vt:lpstr>Note:</vt:lpstr>
      <vt:lpstr>Example 2: Evaluating Cube Roots</vt:lpstr>
      <vt:lpstr>The General Form a^(m/n)</vt:lpstr>
      <vt:lpstr>Example 3: Evaluating Expressions with Rational Exponents</vt:lpstr>
      <vt:lpstr>Example 3: Evaluating Expressions with Rational Exponents (cont.)</vt:lpstr>
      <vt:lpstr>Example 3: Evaluating Expressions with Rational Exponents (cont.)</vt:lpstr>
      <vt:lpstr>Example 4: Simplifying Expressions with Rational Exponents</vt:lpstr>
      <vt:lpstr>Example 4: Simplifying Expressions with Rational Exponents (cont.)</vt:lpstr>
      <vt:lpstr>Radical Notation</vt:lpstr>
      <vt:lpstr>Example 5: Conversion to Radical Notation</vt:lpstr>
      <vt:lpstr>Example 5: Conversion to Radical Notation (cont.)</vt:lpstr>
      <vt:lpstr>Example 6: Conversion to Exponential Notation</vt:lpstr>
      <vt:lpstr>Example 6: Conversion to Exponential Notation (cont.)</vt:lpstr>
      <vt:lpstr>Properties of Square Roots</vt:lpstr>
      <vt:lpstr>CAUTION!</vt:lpstr>
      <vt:lpstr>CAUTION!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119</cp:revision>
  <dcterms:created xsi:type="dcterms:W3CDTF">2013-04-26T14:43:13Z</dcterms:created>
  <dcterms:modified xsi:type="dcterms:W3CDTF">2022-08-18T15:27:23Z</dcterms:modified>
</cp:coreProperties>
</file>