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8" r:id="rId9"/>
    <p:sldId id="270" r:id="rId10"/>
    <p:sldId id="296" r:id="rId11"/>
    <p:sldId id="272" r:id="rId12"/>
    <p:sldId id="273" r:id="rId13"/>
    <p:sldId id="274" r:id="rId14"/>
    <p:sldId id="280" r:id="rId15"/>
    <p:sldId id="281" r:id="rId16"/>
    <p:sldId id="282" r:id="rId17"/>
    <p:sldId id="283" r:id="rId18"/>
    <p:sldId id="284" r:id="rId19"/>
    <p:sldId id="287" r:id="rId20"/>
    <p:sldId id="288" r:id="rId21"/>
    <p:sldId id="290" r:id="rId22"/>
    <p:sldId id="291" r:id="rId23"/>
    <p:sldId id="293" r:id="rId24"/>
    <p:sldId id="294" r:id="rId25"/>
    <p:sldId id="295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Polynomials and Factoring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0.4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92EC-63A1-3186-28F5-7A28D729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C257E-F071-7168-CC80-FB7670C0A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63266-5E7B-7A7F-D7C1-83A4D973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685423"/>
            <a:ext cx="7696200" cy="36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3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Be careful to note that the two trinomials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𝐴𝑋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𝐴𝑋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in Formulas IV and V are not perfect square trinomials.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Using Special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Find and name each of the following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Using Special Products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3800B9-4551-E6CA-B86F-DA3561E8B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284895"/>
                  </p:ext>
                </p:extLst>
              </p:nvPr>
            </p:nvGraphicFramePr>
            <p:xfrm>
              <a:off x="914400" y="1676400"/>
              <a:ext cx="6019800" cy="1143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19800">
                      <a:extLst>
                        <a:ext uri="{9D8B030D-6E8A-4147-A177-3AD203B41FA5}">
                          <a16:colId xmlns:a16="http://schemas.microsoft.com/office/drawing/2014/main" val="516599926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−16=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271999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−16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       Difference of two squares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696148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007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3800B9-4551-E6CA-B86F-DA3561E8B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284895"/>
                  </p:ext>
                </p:extLst>
              </p:nvPr>
            </p:nvGraphicFramePr>
            <p:xfrm>
              <a:off x="914400" y="1676400"/>
              <a:ext cx="6019800" cy="1143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19800">
                      <a:extLst>
                        <a:ext uri="{9D8B030D-6E8A-4147-A177-3AD203B41FA5}">
                          <a16:colId xmlns:a16="http://schemas.microsoft.com/office/drawing/2014/main" val="516599926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937" b="-198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271999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677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696148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0074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A646C1A-8DDF-1F2D-D52C-316C6EAEDD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4936218"/>
                  </p:ext>
                </p:extLst>
              </p:nvPr>
            </p:nvGraphicFramePr>
            <p:xfrm>
              <a:off x="457200" y="2707741"/>
              <a:ext cx="11430000" cy="758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2361994000"/>
                        </a:ext>
                      </a:extLst>
                    </a:gridCol>
                    <a:gridCol w="5715000">
                      <a:extLst>
                        <a:ext uri="{9D8B030D-6E8A-4147-A177-3AD203B41FA5}">
                          <a16:colId xmlns:a16="http://schemas.microsoft.com/office/drawing/2014/main" val="2020053480"/>
                        </a:ext>
                      </a:extLst>
                    </a:gridCol>
                  </a:tblGrid>
                  <a:tr h="379386">
                    <a:tc>
                      <a:txBody>
                        <a:bodyPr/>
                        <a:lstStyle/>
                        <a:p>
                          <a:pPr marL="342900" indent="-342900" algn="l">
                            <a:buSzPct val="150000"/>
                            <a:buFont typeface="+mj-lt"/>
                            <a:buAutoNum type="alphaLcPeriod" startAt="2"/>
                            <a:defRPr sz="1800"/>
                          </a:pPr>
                          <a:r>
                            <a:rPr lang="en-US" dirty="0"/>
                            <a:t>   </a:t>
                          </a: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+2⋅5⋅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264777"/>
                      </a:ext>
                    </a:extLst>
                  </a:tr>
                  <a:tr h="37938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ar-AE"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ar-AE"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lang="ar-AE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1800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10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dirty="0"/>
                            <a:t>    Perfect square trinomial</a:t>
                          </a: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876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A646C1A-8DDF-1F2D-D52C-316C6EAEDD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4936218"/>
                  </p:ext>
                </p:extLst>
              </p:nvPr>
            </p:nvGraphicFramePr>
            <p:xfrm>
              <a:off x="457200" y="2707741"/>
              <a:ext cx="11430000" cy="758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2361994000"/>
                        </a:ext>
                      </a:extLst>
                    </a:gridCol>
                    <a:gridCol w="5715000">
                      <a:extLst>
                        <a:ext uri="{9D8B030D-6E8A-4147-A177-3AD203B41FA5}">
                          <a16:colId xmlns:a16="http://schemas.microsoft.com/office/drawing/2014/main" val="2020053480"/>
                        </a:ext>
                      </a:extLst>
                    </a:gridCol>
                  </a:tblGrid>
                  <a:tr h="379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4444" r="-99893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264777"/>
                      </a:ext>
                    </a:extLst>
                  </a:tr>
                  <a:tr h="379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6774" r="-99893" b="-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876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1BC6753-791D-63AC-D6C9-168603B6AF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887839"/>
                  </p:ext>
                </p:extLst>
              </p:nvPr>
            </p:nvGraphicFramePr>
            <p:xfrm>
              <a:off x="457200" y="3773266"/>
              <a:ext cx="71628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162800">
                      <a:extLst>
                        <a:ext uri="{9D8B030D-6E8A-4147-A177-3AD203B41FA5}">
                          <a16:colId xmlns:a16="http://schemas.microsoft.com/office/drawing/2014/main" val="37840448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indent="-342900" algn="l">
                            <a:buSzPct val="150000"/>
                            <a:buFont typeface="+mj-lt"/>
                            <a:buAutoNum type="alphaLcPeriod" startAt="3"/>
                            <a:defRPr sz="1800"/>
                          </a:pPr>
                          <a:r>
                            <a:rPr lang="en-US" dirty="0"/>
                            <a:t>   </a:t>
                          </a: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7041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180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lang="ar-AE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ar-AE" sz="1800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27</m:t>
                              </m:r>
                            </m:oMath>
                          </a14:m>
                          <a:r>
                            <a:rPr lang="ar-AE" dirty="0"/>
                            <a:t>   </a:t>
                          </a:r>
                          <a:r>
                            <a:rPr lang="en-US" dirty="0"/>
                            <a:t>Sum of two cubes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96168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1BC6753-791D-63AC-D6C9-168603B6AF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887839"/>
                  </p:ext>
                </p:extLst>
              </p:nvPr>
            </p:nvGraphicFramePr>
            <p:xfrm>
              <a:off x="457200" y="3773266"/>
              <a:ext cx="71628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162800">
                      <a:extLst>
                        <a:ext uri="{9D8B030D-6E8A-4147-A177-3AD203B41FA5}">
                          <a16:colId xmlns:a16="http://schemas.microsoft.com/office/drawing/2014/main" val="37840448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3548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7041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4590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961681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Using Special Products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This product can also be found by using the distributive property and combining like terms as follows.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9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9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27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Steps for Factoring Polynomials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Look for any common factors (usually monomials or binomials).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See if the product fits any of the special forms just listed.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Try the reverse of the FOIL method if the product is a trinomial.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Factoring as a technique can be applied, especially to solve equations, even if all the coefficients are not integers. For example,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we can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sz="2800"/>
                  <a:t>, and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/>
                  <a:t>, we can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Factoring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Factor out any common factors in each of the following polynomials.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Factoring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342900" indent="-34290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1800" b="0" i="0" u="none" strike="noStrike" kern="1200" dirty="0">
                    <a:solidFill>
                      <a:srgbClr val="366092"/>
                    </a:solidFill>
                    <a:effectLst/>
                    <a:latin typeface="Calibri" panose="020F0502020204030204" pitchFamily="34" charset="0"/>
                  </a:rPr>
                  <a:t>​ </a:t>
                </a:r>
                <a14:m>
                  <m:oMath xmlns:m="http://schemas.openxmlformats.org/officeDocument/2006/math">
                    <m:r>
                      <a:rPr lang="en-US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b="0" i="1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ar-AE" b="0" i="1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ar-AE" b="0" i="1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ar-AE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AE" b="1" i="0" u="none" strike="noStrike" kern="1200" dirty="0">
                    <a:solidFill>
                      <a:srgbClr val="366092"/>
                    </a:solidFill>
                    <a:effectLst/>
                    <a:latin typeface="Calibri" panose="020F0502020204030204" pitchFamily="34" charset="0"/>
                  </a:rPr>
                  <a:t> </a:t>
                </a:r>
                <a:r>
                  <a:rPr lang="ar-AE" b="0" i="0" u="none" strike="noStrike" kern="1200" dirty="0">
                    <a:solidFill>
                      <a:srgbClr val="366092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lang="ar-AE" b="0" i="1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ar-AE" b="0" i="1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b="0" i="0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b="0" i="0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ar-AE" b="0" i="1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b="0" i="0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b="0" i="0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phant>
                    <m:r>
                      <a:rPr lang="ar-AE" b="0" i="1" u="none" strike="noStrike" kern="1200" smtClean="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u="none" strike="noStrike" kern="1200" smtClean="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b="0" i="0" u="none" strike="noStrike" kern="1200">
                        <a:solidFill>
                          <a:srgbClr val="36609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ar-AE" b="0" i="1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b="0" i="1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b="0" i="0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b="0" i="0" u="none" strike="noStrike" kern="1200">
                                <a:solidFill>
                                  <a:srgbClr val="36609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b="0" i="0" u="none" strike="noStrike" kern="1200">
                            <a:solidFill>
                              <a:srgbClr val="366092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ar-AE" b="1" dirty="0">
                    <a:solidFill>
                      <a:srgbClr val="366092"/>
                    </a:solidFill>
                    <a:latin typeface="Calibri" panose="020F0502020204030204" pitchFamily="34" charset="0"/>
                  </a:rPr>
                  <a:t>  </a:t>
                </a:r>
                <a:endParaRPr lang="en-US" b="1" dirty="0">
                  <a:solidFill>
                    <a:srgbClr val="366092"/>
                  </a:solidFill>
                  <a:latin typeface="Calibri" panose="020F0502020204030204" pitchFamily="34" charset="0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366092"/>
                    </a:solidFill>
                    <a:latin typeface="Calibri" panose="020F0502020204030204" pitchFamily="34" charset="0"/>
                  </a:rPr>
                  <a:t>The largest common factor is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1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1" dirty="0">
                    <a:solidFill>
                      <a:srgbClr val="366092"/>
                    </a:solidFill>
                    <a:latin typeface="Calibri" panose="020F050202020403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lphaLcPeriod" startAt="2"/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endParaRPr lang="en-US" dirty="0"/>
              </a:p>
              <a:p>
                <a:pPr>
                  <a:defRPr sz="2800"/>
                </a:pPr>
                <a:r>
                  <a:rPr lang="ar-AE" sz="1800" dirty="0"/>
                  <a:t> </a:t>
                </a:r>
                <a:r>
                  <a:rPr lang="en-US" dirty="0"/>
                  <a:t>The binomial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/>
                          </a:rPr>
                          <m:t>+</m:t>
                        </m:r>
                        <m:r>
                          <a:rPr lang="ar-AE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a common factor.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Using the FOIL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the FOIL method to factor the following polynomials.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Classification of Polynomials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B26B9-5218-7E3F-DD5C-E70C6B61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89" y="1143000"/>
            <a:ext cx="8186211" cy="27922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Using the FOIL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sz="280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F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/>
                  <a:t>. Thus, in the following diagram, we want to find the two missing numbers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O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</m:t>
                    </m:r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Using the FOIL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EEF991B7-DD59-2221-F95B-C18C6C13A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4267200" cy="29782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Using the FOIL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F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/>
                  <a:t>. In the following diagram we need factors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O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Using the FOIL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We want to fill in the question marks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 dirty="0"/>
                  <a:t> in that order. Doing so will result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O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O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 Thus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B09BD50-739A-8643-4E02-1A97BC311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029287"/>
            <a:ext cx="4191000" cy="26901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9: Using Special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Factor each of the following polynomials by using the list of special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Using Special Products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/>
                  <a:t> is the difference of two squares: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sz="2800"/>
                  <a:t> is a perfect square trinomial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sz="2800"/>
                  <a:t>: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36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sz="2800"/>
                  <a:t> is the difference of two cubes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/>
                  <a:t>: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125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Simplify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polynomials by combining like terms.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−5+3−3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Simplify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5+7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3+4−13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+1=−6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−5+3−3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4−1−3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−5+3=0⋅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−2=−2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Addition with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sum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98F2D5-1AB8-8D3C-FDD1-CDE20E20FF13}"/>
                  </a:ext>
                </a:extLst>
              </p:cNvPr>
              <p:cNvSpPr txBox="1"/>
              <p:nvPr/>
            </p:nvSpPr>
            <p:spPr>
              <a:xfrm>
                <a:off x="472155" y="1676400"/>
                <a:ext cx="8305800" cy="2332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b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e>
                    </m:d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b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endParaRPr kumimoji="0" lang="ar-A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98F2D5-1AB8-8D3C-FDD1-CDE20E20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55" y="1676400"/>
                <a:ext cx="8305800" cy="2332946"/>
              </a:xfrm>
              <a:prstGeom prst="rect">
                <a:avLst/>
              </a:prstGeom>
              <a:blipFill>
                <a:blip r:embed="rId3"/>
                <a:stretch>
                  <a:fillRect l="-1467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Subtraction with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990601"/>
                <a:ext cx="8229600" cy="5005754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difference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990601"/>
                <a:ext cx="8229600" cy="5005754"/>
              </a:xfrm>
              <a:blipFill>
                <a:blip r:embed="rId2"/>
                <a:stretch>
                  <a:fillRect l="-148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3B0412-E456-0CE3-7FCC-1AD0E218BCE4}"/>
                  </a:ext>
                </a:extLst>
              </p:cNvPr>
              <p:cNvSpPr txBox="1"/>
              <p:nvPr/>
            </p:nvSpPr>
            <p:spPr>
              <a:xfrm>
                <a:off x="457200" y="2057400"/>
                <a:ext cx="8229600" cy="2332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  <a:endParaRPr lang="en-US" sz="2800" b="1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b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b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ar-A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3B0412-E456-0CE3-7FCC-1AD0E218B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229600" cy="2332946"/>
              </a:xfrm>
              <a:prstGeom prst="rect">
                <a:avLst/>
              </a:prstGeom>
              <a:blipFill>
                <a:blip r:embed="rId3"/>
                <a:stretch>
                  <a:fillRect l="-1481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Multiplication with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the distributive property to find the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120096-2306-6120-4D8A-DE6D23F156ED}"/>
                  </a:ext>
                </a:extLst>
              </p:cNvPr>
              <p:cNvSpPr txBox="1"/>
              <p:nvPr/>
            </p:nvSpPr>
            <p:spPr>
              <a:xfrm>
                <a:off x="457200" y="2743200"/>
                <a:ext cx="8229600" cy="2511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5">
                  <a:spcBef>
                    <a:spcPct val="20000"/>
                  </a:spcBef>
                  <a:defRPr/>
                </a:pPr>
                <a:r>
                  <a:rPr lang="en-US" sz="2800" dirty="0">
                    <a:solidFill>
                      <a:srgbClr val="36609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15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ar-A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b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		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ar-A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120096-2306-6120-4D8A-DE6D23F15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200"/>
                <a:ext cx="8229600" cy="2511137"/>
              </a:xfrm>
              <a:prstGeom prst="rect">
                <a:avLst/>
              </a:prstGeom>
              <a:blipFill>
                <a:blip r:embed="rId3"/>
                <a:stretch>
                  <a:fillRect l="-1481" t="-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the FOIL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the FOIL method to find the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endParaRPr/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C4A8309-C6FE-7BA0-E62C-D157582D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2514600"/>
            <a:ext cx="4686300" cy="30698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the FOIL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/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D4C806D-BDF6-D5F9-557F-125EB25B5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486400" cy="3035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1129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Courier New</vt:lpstr>
      <vt:lpstr>Arial</vt:lpstr>
      <vt:lpstr>Office Theme</vt:lpstr>
      <vt:lpstr>Section 0.4</vt:lpstr>
      <vt:lpstr>Classification of Polynomials</vt:lpstr>
      <vt:lpstr>Example 1: Simplify Polynomials</vt:lpstr>
      <vt:lpstr>Example 1: Simplify Polynomials (cont.)</vt:lpstr>
      <vt:lpstr>Example 2: Addition with Polynomials</vt:lpstr>
      <vt:lpstr>Example 3: Subtraction with Polynomials</vt:lpstr>
      <vt:lpstr>Example 4: Multiplication with Polynomials</vt:lpstr>
      <vt:lpstr>Example 5: Using the FOIL Method</vt:lpstr>
      <vt:lpstr>Example 5: Using the FOIL Method (cont.)</vt:lpstr>
      <vt:lpstr>Special Products</vt:lpstr>
      <vt:lpstr>CAUTION!</vt:lpstr>
      <vt:lpstr>Example 6: Using Special Products</vt:lpstr>
      <vt:lpstr>Example 6: Using Special Products (cont.)</vt:lpstr>
      <vt:lpstr>Example 6: Using Special Products (cont.)</vt:lpstr>
      <vt:lpstr>Steps for Factoring Polynomials</vt:lpstr>
      <vt:lpstr>Note:</vt:lpstr>
      <vt:lpstr>Example 7: Factoring Polynomials</vt:lpstr>
      <vt:lpstr>Example 7: Factoring Polynomials (cont.)</vt:lpstr>
      <vt:lpstr>Example 8: Using the FOIL Method</vt:lpstr>
      <vt:lpstr>Example 8: Using the FOIL Method (cont.)</vt:lpstr>
      <vt:lpstr>Example 8: Using the FOIL Method (cont.)</vt:lpstr>
      <vt:lpstr>Example 8: Using the FOIL Method (cont.)</vt:lpstr>
      <vt:lpstr>Example 8: Using the FOIL Method (cont.)</vt:lpstr>
      <vt:lpstr>Example 9: Using Special Products</vt:lpstr>
      <vt:lpstr>Example 9: Using Special Products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121</cp:revision>
  <dcterms:created xsi:type="dcterms:W3CDTF">2013-04-26T14:43:13Z</dcterms:created>
  <dcterms:modified xsi:type="dcterms:W3CDTF">2022-08-18T15:27:46Z</dcterms:modified>
</cp:coreProperties>
</file>