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4" r:id="rId16"/>
    <p:sldId id="27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0.5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Equation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r>
                  <a:rPr sz="2800"/>
                  <a:t>First, find the slope: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22−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Because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. Now we only need to determine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. To do so, either point can be used. Choosing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22</m:t>
                        </m:r>
                      </m:e>
                    </m:d>
                  </m:oMath>
                </a14:m>
                <a:r>
                  <a:rPr sz="2800"/>
                  <a:t>, we calculate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-intercept as follows.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Equation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5652974"/>
                  </p:ext>
                </p:extLst>
              </p:nvPr>
            </p:nvGraphicFramePr>
            <p:xfrm>
              <a:off x="457200" y="1105523"/>
              <a:ext cx="8229600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/>
                            <a:t>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dirty="0"/>
                            <a:t>Slope-intercept form with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𝑚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dirty="0"/>
                            <a:t>​</a:t>
                          </a:r>
                          <a:r>
                            <a:rPr lang="en-US" dirty="0"/>
                            <a:t>                                            </a:t>
                          </a:r>
                          <a:r>
                            <a:rPr sz="1800" dirty="0">
                              <a:latin typeface="Cambria Math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dirty="0"/>
                            <a:t>Using the point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m:rPr>
                                      <m:nor/>
                                    </m:rPr>
                                    <a:rPr sz="1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m:rPr>
                                      <m:nor/>
                                    </m:rPr>
                                    <a:rPr sz="1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22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                               </a:t>
                          </a:r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30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:r>
                            <a:rPr lang="en-US" dirty="0"/>
                            <a:t>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85652974"/>
                  </p:ext>
                </p:extLst>
              </p:nvPr>
            </p:nvGraphicFramePr>
            <p:xfrm>
              <a:off x="457200" y="1105523"/>
              <a:ext cx="8229600" cy="202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200000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762" r="-100000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762" b="-2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dirty="0"/>
                            <a:t>​</a:t>
                          </a:r>
                          <a:r>
                            <a:rPr lang="en-US" dirty="0"/>
                            <a:t>                                            </a:t>
                          </a:r>
                          <a:r>
                            <a:rPr sz="1800" dirty="0">
                              <a:latin typeface="Cambria Math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3774" r="-100000" b="-1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3774" b="-128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                               </a:t>
                          </a:r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54098" r="-1000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54098" r="-2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54098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Equation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Therefore,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F7FBA0-E4C7-7D39-70B5-637F9EB8932A}"/>
                  </a:ext>
                </a:extLst>
              </p:cNvPr>
              <p:cNvSpPr txBox="1"/>
              <p:nvPr/>
            </p:nvSpPr>
            <p:spPr>
              <a:xfrm>
                <a:off x="457200" y="1752600"/>
                <a:ext cx="8229600" cy="345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Check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can check that the other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satisfies the equation as follows.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  <a:p>
                <a:pPr lvl="0">
                  <a:spcBef>
                    <a:spcPct val="20000"/>
                  </a:spcBef>
                  <a:defRPr sz="2800"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  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>
                    <a:solidFill>
                      <a:srgbClr val="36609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366092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ar-AE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  <a:p>
                <a:pPr lvl="0">
                  <a:spcBef>
                    <a:spcPct val="20000"/>
                  </a:spcBef>
                  <a:defRPr sz="2800"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  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ar-AE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F7FBA0-E4C7-7D39-70B5-637F9EB8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2600"/>
                <a:ext cx="8229600" cy="3453253"/>
              </a:xfrm>
              <a:prstGeom prst="rect">
                <a:avLst/>
              </a:prstGeom>
              <a:blipFill>
                <a:blip r:embed="rId3"/>
                <a:stretch>
                  <a:fillRect l="-1481" t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 of the line with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that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. Graph the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988E8B-348F-4084-0220-CD7F1148C89F}"/>
                  </a:ext>
                </a:extLst>
              </p:cNvPr>
              <p:cNvSpPr txBox="1"/>
              <p:nvPr/>
            </p:nvSpPr>
            <p:spPr>
              <a:xfrm>
                <a:off x="457200" y="2286000"/>
                <a:ext cx="8229600" cy="2080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the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-intercept. Thus, we have all the information needed to write the equation of the line in slope-intercept form,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988E8B-348F-4084-0220-CD7F1148C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8229600" cy="2080441"/>
              </a:xfrm>
              <a:prstGeom prst="rect">
                <a:avLst/>
              </a:prstGeom>
              <a:blipFill>
                <a:blip r:embed="rId3"/>
                <a:stretch>
                  <a:fillRect l="-1481" t="-2639" b="-3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Equation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000"/>
                </a:pPr>
                <a:r>
                  <a:rPr dirty="0"/>
                  <a:t> </a:t>
                </a:r>
                <a:r>
                  <a:rPr sz="2000" dirty="0"/>
                  <a:t>If we start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sz="2000">
                            <a:latin typeface="Cambria Math"/>
                          </a:rPr>
                          <m:t>, </m:t>
                        </m:r>
                        <m:r>
                          <a:rPr sz="20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sz="2000" dirty="0"/>
                  <a:t> and move </a:t>
                </a:r>
                <a:r>
                  <a:rPr sz="2000" dirty="0">
                    <a:latin typeface="Cambria Math"/>
                  </a:rPr>
                  <a:t>2</a:t>
                </a:r>
                <a:r>
                  <a:rPr sz="2000" dirty="0"/>
                  <a:t> units to the right (run) and </a:t>
                </a:r>
                <a:r>
                  <a:rPr sz="2000" dirty="0">
                    <a:latin typeface="Cambria Math"/>
                  </a:rPr>
                  <a:t>3</a:t>
                </a:r>
                <a:r>
                  <a:rPr sz="2000" dirty="0"/>
                  <a:t> units up (rise), we will arrive at another point on the line. Since two points determine a line, the line through these two points is the graph of the given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98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41A243C-251A-2CB1-1EED-C2F8C341A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73" y="2036838"/>
            <a:ext cx="4060454" cy="39595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17180"/>
                <a:ext cx="82296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slope-intercept form of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−5=6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17180"/>
                <a:ext cx="8229600" cy="4967067"/>
              </a:xfrm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Equation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point-slope form of the line with slope </a:t>
                </a:r>
                <a:r>
                  <a:rPr sz="2800" dirty="0">
                    <a:latin typeface="Cambria Math"/>
                  </a:rPr>
                  <a:t>6</a:t>
                </a:r>
                <a:r>
                  <a:rPr sz="2800" dirty="0"/>
                  <a:t> that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 We can algebraically transform the given equation into slope-intercept form.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5613695-B091-8200-B4EC-3CFFAD75278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8125312"/>
                  </p:ext>
                </p:extLst>
              </p:nvPr>
            </p:nvGraphicFramePr>
            <p:xfrm>
              <a:off x="457200" y="37338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:r>
                            <a:rPr lang="en-US" dirty="0"/>
                            <a:t>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:r>
                            <a:rPr lang="en-US" dirty="0"/>
                            <a:t>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dirty="0"/>
                            <a:t> </a:t>
                          </a:r>
                          <a:r>
                            <a:rPr lang="en-US" dirty="0"/>
                            <a:t>Distributive property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/>
                            <a:t>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dirty="0"/>
                            <a:t> </a:t>
                          </a:r>
                          <a:r>
                            <a:rPr sz="1800" dirty="0"/>
                            <a:t>Add </a:t>
                          </a:r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  <a:r>
                            <a:rPr sz="180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5613695-B091-8200-B4EC-3CFFAD75278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8125312"/>
                  </p:ext>
                </p:extLst>
              </p:nvPr>
            </p:nvGraphicFramePr>
            <p:xfrm>
              <a:off x="457200" y="37338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2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97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197" r="-2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8197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dirty="0"/>
                            <a:t> </a:t>
                          </a:r>
                          <a:r>
                            <a:rPr lang="en-US" dirty="0"/>
                            <a:t>Distributive property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8197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dirty="0"/>
                            <a:t> </a:t>
                          </a:r>
                          <a:r>
                            <a:rPr sz="1800" dirty="0"/>
                            <a:t>Add </a:t>
                          </a:r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  <a:r>
                            <a:rPr sz="180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any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on a line, we can calculate the slope of the line with the following formula. (See Figure 2.)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/>
                      <m:t>Slope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/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/>
                          <m:t>run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Over short intervals of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a straight line can be a very useful approximation to a curve. Straight lines are simpler to work with algebraically and numerically.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Slope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slope of the line that contains the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and then graph the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Slope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/>
                  <a:t>, we have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−1−3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Or, using the second form of the slope formula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/>
                  <a:t>, we find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−2−5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Slope of a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457200" y="4648200"/>
                <a:ext cx="8229600" cy="1284287"/>
              </a:xfrm>
            </p:spPr>
            <p:txBody>
              <a:bodyPr/>
              <a:lstStyle/>
              <a:p>
                <a:r>
                  <a:rPr lang="en-US" sz="3200" dirty="0"/>
                  <a:t>The slope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𝑚</m:t>
                    </m:r>
                    <m:r>
                      <a:rPr lang="en-US" sz="320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ar-AE" sz="320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ar-AE" sz="3200" dirty="0"/>
                  <a:t> </a:t>
                </a:r>
                <a:r>
                  <a:rPr lang="en-US" sz="3200" dirty="0"/>
                  <a:t>indicates that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/>
                  <a:t> changes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−</m:t>
                    </m:r>
                    <m:r>
                      <a:rPr lang="en-US" sz="3200">
                        <a:latin typeface="Cambria Math"/>
                      </a:rPr>
                      <m:t>4</m:t>
                    </m:r>
                  </m:oMath>
                </a14:m>
                <a:r>
                  <a:rPr lang="en-US" sz="3200" dirty="0"/>
                  <a:t> units for every change of </a:t>
                </a:r>
                <a:r>
                  <a:rPr lang="en-US" sz="3200" dirty="0">
                    <a:latin typeface="Cambria Math"/>
                  </a:rPr>
                  <a:t>7</a:t>
                </a:r>
                <a:r>
                  <a:rPr lang="en-US" sz="3200" dirty="0"/>
                  <a:t> units in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457200" y="4648200"/>
                <a:ext cx="8229600" cy="1284287"/>
              </a:xfrm>
              <a:blipFill>
                <a:blip r:embed="rId2"/>
                <a:stretch>
                  <a:fillRect l="-1852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645C40D-6426-F09F-03A3-319D2C12F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175" y="1060622"/>
            <a:ext cx="3655649" cy="36597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Forms of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Standard form: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cannot be both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Slope-intercept form: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slope of the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.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is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 The coordinate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also called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Point-slope form: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slope of the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/>
                          <m:t>,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is a point on the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a line passes through the origin, which is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, then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-intercept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; and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then the line goes through the origin.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slope-intercept form of the equation of the line containing the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792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Courier New</vt:lpstr>
      <vt:lpstr>Arial</vt:lpstr>
      <vt:lpstr>Office Theme</vt:lpstr>
      <vt:lpstr>Section 0.5</vt:lpstr>
      <vt:lpstr>Slope of a Line</vt:lpstr>
      <vt:lpstr>Note:</vt:lpstr>
      <vt:lpstr>Example 1: Slope of a Line</vt:lpstr>
      <vt:lpstr>Example 1: Slope of a Line (cont.)</vt:lpstr>
      <vt:lpstr>Example 1: Slope of a Line (cont.)</vt:lpstr>
      <vt:lpstr>Forms of Equations of Lines</vt:lpstr>
      <vt:lpstr>Note:</vt:lpstr>
      <vt:lpstr>Example 2: Equation of a Line</vt:lpstr>
      <vt:lpstr>Example 2: Equation of a Line (cont.)</vt:lpstr>
      <vt:lpstr>Example 2: Equation of a Line (cont.)</vt:lpstr>
      <vt:lpstr>Example 2: Equation of a Line (cont.)</vt:lpstr>
      <vt:lpstr>Example 3: Equation of a Line</vt:lpstr>
      <vt:lpstr>Example 3: Equation of a Line (cont.)</vt:lpstr>
      <vt:lpstr>Example 4: Equation of a Line</vt:lpstr>
      <vt:lpstr>Example 4: Equation of a Line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2022-08-18T15:28:33Z</dcterms:modified>
</cp:coreProperties>
</file>