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61" r:id="rId5"/>
    <p:sldId id="264" r:id="rId6"/>
    <p:sldId id="265" r:id="rId7"/>
    <p:sldId id="266" r:id="rId8"/>
    <p:sldId id="269" r:id="rId9"/>
    <p:sldId id="270" r:id="rId10"/>
    <p:sldId id="271" r:id="rId11"/>
    <p:sldId id="273" r:id="rId12"/>
    <p:sldId id="275" r:id="rId13"/>
    <p:sldId id="277" r:id="rId14"/>
    <p:sldId id="279" r:id="rId15"/>
    <p:sldId id="280" r:id="rId16"/>
    <p:sldId id="281" r:id="rId17"/>
    <p:sldId id="284" r:id="rId18"/>
    <p:sldId id="287" r:id="rId19"/>
    <p:sldId id="288" r:id="rId20"/>
    <p:sldId id="289" r:id="rId21"/>
    <p:sldId id="294"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Linear Equations in One Variable</a:t>
            </a:r>
          </a:p>
        </p:txBody>
      </p:sp>
      <p:sp>
        <p:nvSpPr>
          <p:cNvPr id="3" name="Title 2"/>
          <p:cNvSpPr>
            <a:spLocks noGrp="1"/>
          </p:cNvSpPr>
          <p:nvPr>
            <p:ph type="title"/>
          </p:nvPr>
        </p:nvSpPr>
        <p:spPr/>
        <p:txBody>
          <a:bodyPr/>
          <a:lstStyle/>
          <a:p>
            <a:r>
              <a:t>Section 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a:t>
                </a:r>
                <a14:m>
                  <m:oMath xmlns:m="http://schemas.openxmlformats.org/officeDocument/2006/math">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−7</m:t>
                        </m:r>
                      </m:e>
                    </m:d>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+1</m:t>
                        </m:r>
                      </m:e>
                    </m:d>
                    <m:r>
                      <a:rPr>
                        <a:latin typeface="Cambria Math" panose="02040503050406030204" pitchFamily="18" charset="0"/>
                      </a:rPr>
                      <m:t>−26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Linear Equation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579417908"/>
                  </p:ext>
                </p:extLst>
              </p:nvPr>
            </p:nvGraphicFramePr>
            <p:xfrm>
              <a:off x="457200" y="1524000"/>
              <a:ext cx="8229600" cy="398964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70840">
                    <a:tc>
                      <a:txBody>
                        <a:bodyPr/>
                        <a:lstStyle/>
                        <a:p>
                          <a:pPr algn="r">
                            <a:defRPr sz="1800"/>
                          </a:pPr>
                          <a:r>
                            <a:rPr lang="en-US" dirty="0"/>
                            <a:t>                                </a:t>
                          </a:r>
                          <a:r>
                            <a:rPr dirty="0"/>
                            <a:t>​</a:t>
                          </a:r>
                          <a14:m>
                            <m:oMath xmlns:m="http://schemas.openxmlformats.org/officeDocument/2006/math">
                              <m:r>
                                <a:rPr sz="1800">
                                  <a:latin typeface="Cambria Math"/>
                                </a:rPr>
                                <m:t>2</m:t>
                              </m:r>
                              <m:d>
                                <m:dPr>
                                  <m:ctrlPr>
                                    <a:rPr sz="1800" i="1">
                                      <a:latin typeface="Cambria Math" panose="02040503050406030204" pitchFamily="18" charset="0"/>
                                    </a:rPr>
                                  </m:ctrlPr>
                                </m:dPr>
                                <m:e>
                                  <m:r>
                                    <a:rPr sz="1800">
                                      <a:latin typeface="Cambria Math"/>
                                    </a:rPr>
                                    <m:t>𝑦</m:t>
                                  </m:r>
                                  <m:r>
                                    <a:rPr sz="1800">
                                      <a:latin typeface="Cambria Math"/>
                                    </a:rPr>
                                    <m:t>−7</m:t>
                                  </m:r>
                                </m:e>
                              </m:d>
                            </m:oMath>
                          </a14:m>
                          <a:endParaRPr dirty="0"/>
                        </a:p>
                      </a:txBody>
                      <a:tcPr/>
                    </a:tc>
                    <a:tc>
                      <a:txBody>
                        <a:bodyPr/>
                        <a:lstStyle/>
                        <a:p>
                          <a:pPr algn="l">
                            <a:defRPr sz="1800"/>
                          </a:pPr>
                          <a:r>
                            <a:t>​</a:t>
                          </a:r>
                          <a14:m>
                            <m:oMath xmlns:m="http://schemas.openxmlformats.org/officeDocument/2006/math">
                              <m:r>
                                <a:rPr sz="1800">
                                  <a:latin typeface="Cambria Math"/>
                                </a:rPr>
                                <m:t>=4</m:t>
                              </m:r>
                              <m:d>
                                <m:dPr>
                                  <m:ctrlPr>
                                    <a:rPr sz="1800" i="1">
                                      <a:latin typeface="Cambria Math" panose="02040503050406030204" pitchFamily="18" charset="0"/>
                                    </a:rPr>
                                  </m:ctrlPr>
                                </m:dPr>
                                <m:e>
                                  <m:r>
                                    <a:rPr sz="1800">
                                      <a:latin typeface="Cambria Math"/>
                                    </a:rPr>
                                    <m:t>𝑦</m:t>
                                  </m:r>
                                  <m:r>
                                    <a:rPr sz="1800">
                                      <a:latin typeface="Cambria Math"/>
                                    </a:rPr>
                                    <m:t>+1</m:t>
                                  </m:r>
                                </m:e>
                              </m:d>
                              <m:r>
                                <a:rPr sz="1800">
                                  <a:latin typeface="Cambria Math"/>
                                </a:rPr>
                                <m:t>−26</m:t>
                              </m:r>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rPr lang="en-US" dirty="0"/>
                            <a:t>                                 </a:t>
                          </a:r>
                          <a:r>
                            <a:rPr dirty="0"/>
                            <a:t>​</a:t>
                          </a:r>
                          <a14:m>
                            <m:oMath xmlns:m="http://schemas.openxmlformats.org/officeDocument/2006/math">
                              <m:r>
                                <a:rPr sz="1800">
                                  <a:latin typeface="Cambria Math"/>
                                </a:rPr>
                                <m:t>2</m:t>
                              </m:r>
                              <m:r>
                                <a:rPr sz="1800">
                                  <a:latin typeface="Cambria Math"/>
                                </a:rPr>
                                <m:t>𝑦</m:t>
                              </m:r>
                              <m:r>
                                <a:rPr sz="1800">
                                  <a:latin typeface="Cambria Math"/>
                                </a:rPr>
                                <m:t>−14</m:t>
                              </m:r>
                            </m:oMath>
                          </a14:m>
                          <a:endParaRPr dirty="0"/>
                        </a:p>
                      </a:txBody>
                      <a:tcPr/>
                    </a:tc>
                    <a:tc>
                      <a:txBody>
                        <a:bodyPr/>
                        <a:lstStyle/>
                        <a:p>
                          <a:pPr algn="l">
                            <a:defRPr sz="1800"/>
                          </a:pPr>
                          <a:r>
                            <a:t>​</a:t>
                          </a:r>
                          <a14:m>
                            <m:oMath xmlns:m="http://schemas.openxmlformats.org/officeDocument/2006/math">
                              <m:r>
                                <a:rPr sz="1800">
                                  <a:latin typeface="Cambria Math"/>
                                </a:rPr>
                                <m:t>=4</m:t>
                              </m:r>
                              <m:r>
                                <a:rPr sz="1800">
                                  <a:latin typeface="Cambria Math"/>
                                </a:rPr>
                                <m:t>𝑦</m:t>
                              </m:r>
                              <m:r>
                                <a:rPr sz="1800">
                                  <a:latin typeface="Cambria Math"/>
                                </a:rPr>
                                <m:t>+4−26</m:t>
                              </m:r>
                            </m:oMath>
                          </a14:m>
                          <a:endParaRPr/>
                        </a:p>
                      </a:txBody>
                      <a:tcPr/>
                    </a:tc>
                    <a:tc>
                      <a:txBody>
                        <a:bodyPr/>
                        <a:lstStyle/>
                        <a:p>
                          <a:pPr algn="l">
                            <a:defRPr b="1"/>
                          </a:pPr>
                          <a:r>
                            <a:rPr lang="en-US" b="0" dirty="0"/>
                            <a:t>Use the distributive property.</a:t>
                          </a:r>
                          <a:endParaRPr dirty="0"/>
                        </a:p>
                      </a:txBody>
                      <a:tcPr/>
                    </a:tc>
                    <a:extLst>
                      <a:ext uri="{0D108BD9-81ED-4DB2-BD59-A6C34878D82A}">
                        <a16:rowId xmlns:a16="http://schemas.microsoft.com/office/drawing/2014/main" val="10001"/>
                      </a:ext>
                    </a:extLst>
                  </a:tr>
                  <a:tr h="370840">
                    <a:tc>
                      <a:txBody>
                        <a:bodyPr/>
                        <a:lstStyle/>
                        <a:p>
                          <a:pPr algn="r">
                            <a:defRPr sz="1800"/>
                          </a:pPr>
                          <a:r>
                            <a:rPr lang="en-US" dirty="0"/>
                            <a:t>                                 </a:t>
                          </a:r>
                          <a:r>
                            <a:rPr dirty="0"/>
                            <a:t>​</a:t>
                          </a:r>
                          <a14:m>
                            <m:oMath xmlns:m="http://schemas.openxmlformats.org/officeDocument/2006/math">
                              <m:r>
                                <a:rPr sz="1800">
                                  <a:latin typeface="Cambria Math"/>
                                </a:rPr>
                                <m:t>2</m:t>
                              </m:r>
                              <m:r>
                                <a:rPr sz="1800">
                                  <a:latin typeface="Cambria Math"/>
                                </a:rPr>
                                <m:t>𝑦</m:t>
                              </m:r>
                              <m:r>
                                <a:rPr sz="1800">
                                  <a:latin typeface="Cambria Math"/>
                                </a:rPr>
                                <m:t>−14</m:t>
                              </m:r>
                            </m:oMath>
                          </a14:m>
                          <a:endParaRPr dirty="0"/>
                        </a:p>
                      </a:txBody>
                      <a:tcPr/>
                    </a:tc>
                    <a:tc>
                      <a:txBody>
                        <a:bodyPr/>
                        <a:lstStyle/>
                        <a:p>
                          <a:pPr algn="l">
                            <a:defRPr sz="1800"/>
                          </a:pPr>
                          <a:r>
                            <a:t>​</a:t>
                          </a:r>
                          <a14:m>
                            <m:oMath xmlns:m="http://schemas.openxmlformats.org/officeDocument/2006/math">
                              <m:r>
                                <a:rPr sz="1800">
                                  <a:latin typeface="Cambria Math"/>
                                </a:rPr>
                                <m:t>=4</m:t>
                              </m:r>
                              <m:r>
                                <a:rPr sz="1800">
                                  <a:latin typeface="Cambria Math"/>
                                </a:rPr>
                                <m:t>𝑦</m:t>
                              </m:r>
                              <m:r>
                                <a:rPr sz="1800">
                                  <a:latin typeface="Cambria Math"/>
                                </a:rPr>
                                <m:t>−22</m:t>
                              </m:r>
                            </m:oMath>
                          </a14:m>
                          <a:endParaRPr/>
                        </a:p>
                      </a:txBody>
                      <a:tcPr/>
                    </a:tc>
                    <a:tc>
                      <a:txBody>
                        <a:bodyPr/>
                        <a:lstStyle/>
                        <a:p>
                          <a:pPr algn="l">
                            <a:defRPr b="1"/>
                          </a:pPr>
                          <a:r>
                            <a:rPr lang="en-US" b="0" dirty="0"/>
                            <a:t>Combine like terms.</a:t>
                          </a:r>
                          <a:endParaRPr dirty="0"/>
                        </a:p>
                      </a:txBody>
                      <a:tcPr/>
                    </a:tc>
                    <a:extLst>
                      <a:ext uri="{0D108BD9-81ED-4DB2-BD59-A6C34878D82A}">
                        <a16:rowId xmlns:a16="http://schemas.microsoft.com/office/drawing/2014/main" val="10002"/>
                      </a:ext>
                    </a:extLst>
                  </a:tr>
                  <a:tr h="370840">
                    <a:tc>
                      <a:txBody>
                        <a:bodyPr/>
                        <a:lstStyle/>
                        <a:p>
                          <a:pPr algn="r">
                            <a:defRPr sz="1800"/>
                          </a:pPr>
                          <a:r>
                            <a:rPr lang="en-US" dirty="0"/>
                            <a:t>                       </a:t>
                          </a:r>
                          <a:r>
                            <a:rPr dirty="0"/>
                            <a:t>​</a:t>
                          </a:r>
                          <a14:m>
                            <m:oMath xmlns:m="http://schemas.openxmlformats.org/officeDocument/2006/math">
                              <m:r>
                                <a:rPr sz="1800">
                                  <a:latin typeface="Cambria Math"/>
                                </a:rPr>
                                <m:t>2</m:t>
                              </m:r>
                              <m:r>
                                <a:rPr sz="1800">
                                  <a:latin typeface="Cambria Math"/>
                                </a:rPr>
                                <m:t>𝑦</m:t>
                              </m:r>
                              <m:r>
                                <a:rPr sz="1800">
                                  <a:latin typeface="Cambria Math"/>
                                </a:rPr>
                                <m:t>−14+22</m:t>
                              </m:r>
                            </m:oMath>
                          </a14:m>
                          <a:endParaRPr dirty="0"/>
                        </a:p>
                      </a:txBody>
                      <a:tcPr/>
                    </a:tc>
                    <a:tc>
                      <a:txBody>
                        <a:bodyPr/>
                        <a:lstStyle/>
                        <a:p>
                          <a:pPr algn="l">
                            <a:defRPr sz="1800"/>
                          </a:pPr>
                          <a:r>
                            <a:t>​</a:t>
                          </a:r>
                          <a14:m>
                            <m:oMath xmlns:m="http://schemas.openxmlformats.org/officeDocument/2006/math">
                              <m:r>
                                <a:rPr sz="1800">
                                  <a:latin typeface="Cambria Math"/>
                                </a:rPr>
                                <m:t>=4</m:t>
                              </m:r>
                              <m:r>
                                <a:rPr sz="1800">
                                  <a:latin typeface="Cambria Math"/>
                                </a:rPr>
                                <m:t>𝑦</m:t>
                              </m:r>
                              <m:r>
                                <a:rPr sz="1800">
                                  <a:latin typeface="Cambria Math"/>
                                </a:rPr>
                                <m:t>−22+22</m:t>
                              </m:r>
                            </m:oMath>
                          </a14:m>
                          <a:endParaRPr/>
                        </a:p>
                      </a:txBody>
                      <a:tcPr/>
                    </a:tc>
                    <a:tc>
                      <a:txBody>
                        <a:bodyPr/>
                        <a:lstStyle/>
                        <a:p>
                          <a:pPr algn="l">
                            <a:defRPr b="1"/>
                          </a:pPr>
                          <a:r>
                            <a:rPr sz="1800" b="0" dirty="0"/>
                            <a:t>Add </a:t>
                          </a:r>
                          <a:r>
                            <a:rPr sz="1800" b="0" dirty="0">
                              <a:latin typeface="Cambria Math"/>
                            </a:rPr>
                            <a:t>22</a:t>
                          </a:r>
                          <a:r>
                            <a:rPr sz="1800" b="0" dirty="0"/>
                            <a:t> to both sides.</a:t>
                          </a:r>
                        </a:p>
                      </a:txBody>
                      <a:tcPr/>
                    </a:tc>
                    <a:extLst>
                      <a:ext uri="{0D108BD9-81ED-4DB2-BD59-A6C34878D82A}">
                        <a16:rowId xmlns:a16="http://schemas.microsoft.com/office/drawing/2014/main" val="10003"/>
                      </a:ext>
                    </a:extLst>
                  </a:tr>
                  <a:tr h="370840">
                    <a:tc>
                      <a:txBody>
                        <a:bodyPr/>
                        <a:lstStyle/>
                        <a:p>
                          <a:pPr algn="r">
                            <a:defRPr sz="1800"/>
                          </a:pPr>
                          <a:r>
                            <a:rPr lang="en-US" dirty="0"/>
                            <a:t>                                   </a:t>
                          </a:r>
                          <a:r>
                            <a:rPr dirty="0"/>
                            <a:t>​</a:t>
                          </a:r>
                          <a14:m>
                            <m:oMath xmlns:m="http://schemas.openxmlformats.org/officeDocument/2006/math">
                              <m:r>
                                <a:rPr sz="1800">
                                  <a:latin typeface="Cambria Math"/>
                                </a:rPr>
                                <m:t>2</m:t>
                              </m:r>
                              <m:r>
                                <a:rPr sz="1800">
                                  <a:latin typeface="Cambria Math"/>
                                </a:rPr>
                                <m:t>𝑦</m:t>
                              </m:r>
                              <m:r>
                                <a:rPr sz="1800">
                                  <a:latin typeface="Cambria Math"/>
                                </a:rPr>
                                <m:t>+8</m:t>
                              </m:r>
                            </m:oMath>
                          </a14:m>
                          <a:endParaRPr dirty="0"/>
                        </a:p>
                      </a:txBody>
                      <a:tcPr/>
                    </a:tc>
                    <a:tc>
                      <a:txBody>
                        <a:bodyPr/>
                        <a:lstStyle/>
                        <a:p>
                          <a:pPr algn="l">
                            <a:defRPr sz="1800"/>
                          </a:pPr>
                          <a:r>
                            <a:t>​</a:t>
                          </a:r>
                          <a14:m>
                            <m:oMath xmlns:m="http://schemas.openxmlformats.org/officeDocument/2006/math">
                              <m:r>
                                <a:rPr sz="1800">
                                  <a:latin typeface="Cambria Math"/>
                                </a:rPr>
                                <m:t>=4</m:t>
                              </m:r>
                              <m:r>
                                <a:rPr sz="1800">
                                  <a:latin typeface="Cambria Math"/>
                                </a:rPr>
                                <m:t>𝑦</m:t>
                              </m:r>
                            </m:oMath>
                          </a14:m>
                          <a:endParaRPr/>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4"/>
                      </a:ext>
                    </a:extLst>
                  </a:tr>
                  <a:tr h="370840">
                    <a:tc>
                      <a:txBody>
                        <a:bodyPr/>
                        <a:lstStyle/>
                        <a:p>
                          <a:pPr algn="r">
                            <a:defRPr sz="1800"/>
                          </a:pPr>
                          <a:r>
                            <a:rPr lang="en-US" dirty="0"/>
                            <a:t>                      </a:t>
                          </a:r>
                          <a:r>
                            <a:rPr dirty="0"/>
                            <a:t>​</a:t>
                          </a:r>
                          <a14:m>
                            <m:oMath xmlns:m="http://schemas.openxmlformats.org/officeDocument/2006/math">
                              <m:r>
                                <a:rPr sz="1800">
                                  <a:latin typeface="Cambria Math"/>
                                </a:rPr>
                                <m:t>−2</m:t>
                              </m:r>
                              <m:r>
                                <a:rPr sz="1800">
                                  <a:latin typeface="Cambria Math"/>
                                </a:rPr>
                                <m:t>𝑦</m:t>
                              </m:r>
                              <m:r>
                                <a:rPr sz="1800">
                                  <a:latin typeface="Cambria Math"/>
                                </a:rPr>
                                <m:t>+2</m:t>
                              </m:r>
                              <m:r>
                                <a:rPr sz="1800">
                                  <a:latin typeface="Cambria Math"/>
                                </a:rPr>
                                <m:t>𝑦</m:t>
                              </m:r>
                              <m:r>
                                <a:rPr sz="1800">
                                  <a:latin typeface="Cambria Math"/>
                                </a:rPr>
                                <m:t>+8</m:t>
                              </m:r>
                            </m:oMath>
                          </a14:m>
                          <a:endParaRPr dirty="0"/>
                        </a:p>
                      </a:txBody>
                      <a:tcPr/>
                    </a:tc>
                    <a:tc>
                      <a:txBody>
                        <a:bodyPr/>
                        <a:lstStyle/>
                        <a:p>
                          <a:pPr algn="l">
                            <a:defRPr sz="1800"/>
                          </a:pPr>
                          <a:r>
                            <a:rPr dirty="0"/>
                            <a:t>​</a:t>
                          </a:r>
                          <a14:m>
                            <m:oMath xmlns:m="http://schemas.openxmlformats.org/officeDocument/2006/math">
                              <m:r>
                                <a:rPr sz="1800">
                                  <a:latin typeface="Cambria Math"/>
                                </a:rPr>
                                <m:t>=−2</m:t>
                              </m:r>
                              <m:r>
                                <a:rPr sz="1800">
                                  <a:latin typeface="Cambria Math"/>
                                </a:rPr>
                                <m:t>𝑦</m:t>
                              </m:r>
                              <m:r>
                                <a:rPr sz="1800">
                                  <a:latin typeface="Cambria Math"/>
                                </a:rPr>
                                <m:t>+4</m:t>
                              </m:r>
                              <m:r>
                                <a:rPr sz="1800">
                                  <a:latin typeface="Cambria Math"/>
                                </a:rPr>
                                <m:t>𝑦</m:t>
                              </m:r>
                            </m:oMath>
                          </a14:m>
                          <a:endParaRPr dirty="0"/>
                        </a:p>
                      </a:txBody>
                      <a:tcPr/>
                    </a:tc>
                    <a:tc>
                      <a:txBody>
                        <a:bodyPr/>
                        <a:lstStyle/>
                        <a:p>
                          <a:pPr algn="l">
                            <a:defRPr sz="1100" b="1"/>
                          </a:pPr>
                          <a:r>
                            <a:rPr sz="1800" b="0" dirty="0"/>
                            <a:t>Add </a:t>
                          </a:r>
                          <a14:m>
                            <m:oMath xmlns:m="http://schemas.openxmlformats.org/officeDocument/2006/math">
                              <m:r>
                                <a:rPr sz="1800" b="0">
                                  <a:latin typeface="Cambria Math"/>
                                </a:rPr>
                                <m:t>−2</m:t>
                              </m:r>
                              <m:r>
                                <m:rPr>
                                  <m:sty m:val="p"/>
                                </m:rPr>
                                <a:rPr sz="1800" b="0" i="1">
                                  <a:latin typeface="Cambria Math"/>
                                </a:rPr>
                                <m:t>y</m:t>
                              </m:r>
                            </m:oMath>
                          </a14:m>
                          <a:r>
                            <a:rPr sz="1800" b="0" dirty="0"/>
                            <a:t> to both sides. Here we put the variables on the right side to get a positive coefficient of </a:t>
                          </a:r>
                          <a14:m>
                            <m:oMath xmlns:m="http://schemas.openxmlformats.org/officeDocument/2006/math">
                              <m:r>
                                <m:rPr>
                                  <m:sty m:val="p"/>
                                </m:rPr>
                                <a:rPr sz="1800" b="0" i="1">
                                  <a:latin typeface="Cambria Math"/>
                                </a:rPr>
                                <m:t>y</m:t>
                              </m:r>
                            </m:oMath>
                          </a14:m>
                          <a:r>
                            <a:rPr sz="1800" b="0" dirty="0"/>
                            <a:t>.</a:t>
                          </a:r>
                        </a:p>
                      </a:txBody>
                      <a:tcPr/>
                    </a:tc>
                    <a:extLst>
                      <a:ext uri="{0D108BD9-81ED-4DB2-BD59-A6C34878D82A}">
                        <a16:rowId xmlns:a16="http://schemas.microsoft.com/office/drawing/2014/main" val="10005"/>
                      </a:ext>
                    </a:extLst>
                  </a:tr>
                  <a:tr h="370840">
                    <a:tc>
                      <a:txBody>
                        <a:bodyPr/>
                        <a:lstStyle/>
                        <a:p>
                          <a:pPr algn="r"/>
                          <a:r>
                            <a:rPr lang="en-US" dirty="0"/>
                            <a:t>                                              </a:t>
                          </a:r>
                          <a:r>
                            <a:rPr dirty="0"/>
                            <a:t>​</a:t>
                          </a:r>
                          <a:r>
                            <a:rPr sz="1800" dirty="0">
                              <a:latin typeface="Cambria Math"/>
                            </a:rPr>
                            <a:t>8</a:t>
                          </a:r>
                        </a:p>
                      </a:txBody>
                      <a:tcPr/>
                    </a:tc>
                    <a:tc>
                      <a:txBody>
                        <a:bodyPr/>
                        <a:lstStyle/>
                        <a:p>
                          <a:pPr algn="l">
                            <a:defRPr sz="1800"/>
                          </a:pPr>
                          <a:r>
                            <a:t>​</a:t>
                          </a:r>
                          <a14:m>
                            <m:oMath xmlns:m="http://schemas.openxmlformats.org/officeDocument/2006/math">
                              <m:r>
                                <a:rPr sz="1800">
                                  <a:latin typeface="Cambria Math"/>
                                </a:rPr>
                                <m:t>=2</m:t>
                              </m:r>
                              <m:r>
                                <a:rPr sz="1800">
                                  <a:latin typeface="Cambria Math"/>
                                </a:rPr>
                                <m:t>𝑦</m:t>
                              </m:r>
                            </m:oMath>
                          </a14:m>
                          <a:endParaRPr/>
                        </a:p>
                      </a:txBody>
                      <a:tcPr/>
                    </a:tc>
                    <a:tc>
                      <a:txBody>
                        <a:bodyPr/>
                        <a:lstStyle/>
                        <a:p>
                          <a:pPr algn="l">
                            <a:defRPr b="1"/>
                          </a:pPr>
                          <a:r>
                            <a:rPr lang="en-US" b="0" dirty="0"/>
                            <a:t>Simplify.</a:t>
                          </a:r>
                          <a:endParaRPr dirty="0"/>
                        </a:p>
                      </a:txBody>
                      <a:tcPr/>
                    </a:tc>
                    <a:extLst>
                      <a:ext uri="{0D108BD9-81ED-4DB2-BD59-A6C34878D82A}">
                        <a16:rowId xmlns:a16="http://schemas.microsoft.com/office/drawing/2014/main" val="10006"/>
                      </a:ext>
                    </a:extLst>
                  </a:tr>
                  <a:tr h="370840">
                    <a:tc>
                      <a:txBody>
                        <a:bodyPr/>
                        <a:lstStyle/>
                        <a:p>
                          <a:pPr algn="r">
                            <a:defRPr sz="1800"/>
                          </a:pPr>
                          <a:r>
                            <a:rPr lang="en-US" dirty="0"/>
                            <a:t>                                               </a:t>
                          </a:r>
                          <a:r>
                            <a:rPr dirty="0"/>
                            <a:t>​</a:t>
                          </a:r>
                          <a14:m>
                            <m:oMath xmlns:m="http://schemas.openxmlformats.org/officeDocument/2006/math">
                              <m:f>
                                <m:fPr>
                                  <m:ctrlPr>
                                    <a:rPr sz="1800" i="1">
                                      <a:latin typeface="Cambria Math" panose="02040503050406030204" pitchFamily="18" charset="0"/>
                                    </a:rPr>
                                  </m:ctrlPr>
                                </m:fPr>
                                <m:num>
                                  <m:r>
                                    <a:rPr sz="1800">
                                      <a:latin typeface="Cambria Math"/>
                                    </a:rPr>
                                    <m:t>8</m:t>
                                  </m:r>
                                </m:num>
                                <m:den>
                                  <m:r>
                                    <a:rPr sz="1800">
                                      <a:latin typeface="Cambria Math"/>
                                    </a:rPr>
                                    <m:t>2</m:t>
                                  </m:r>
                                </m:den>
                              </m:f>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2</m:t>
                                  </m:r>
                                  <m:r>
                                    <a:rPr sz="1800">
                                      <a:latin typeface="Cambria Math"/>
                                    </a:rPr>
                                    <m:t>𝑦</m:t>
                                  </m:r>
                                </m:num>
                                <m:den>
                                  <m:r>
                                    <a:rPr sz="1800">
                                      <a:latin typeface="Cambria Math"/>
                                    </a:rPr>
                                    <m:t>2</m:t>
                                  </m:r>
                                </m:den>
                              </m:f>
                            </m:oMath>
                          </a14:m>
                          <a:endParaRPr/>
                        </a:p>
                      </a:txBody>
                      <a:tcPr/>
                    </a:tc>
                    <a:tc>
                      <a:txBody>
                        <a:bodyPr/>
                        <a:lstStyle/>
                        <a:p>
                          <a:pPr algn="l">
                            <a:defRPr b="1"/>
                          </a:pPr>
                          <a:r>
                            <a:rPr sz="1800" b="0" dirty="0"/>
                            <a:t>Divide both sides by </a:t>
                          </a:r>
                          <a:r>
                            <a:rPr sz="1800" b="0" dirty="0">
                              <a:latin typeface="Cambria Math"/>
                            </a:rPr>
                            <a:t>2</a:t>
                          </a:r>
                          <a:r>
                            <a:rPr sz="1800" b="0" dirty="0"/>
                            <a:t>.</a:t>
                          </a:r>
                        </a:p>
                      </a:txBody>
                      <a:tcPr/>
                    </a:tc>
                    <a:extLst>
                      <a:ext uri="{0D108BD9-81ED-4DB2-BD59-A6C34878D82A}">
                        <a16:rowId xmlns:a16="http://schemas.microsoft.com/office/drawing/2014/main" val="10007"/>
                      </a:ext>
                    </a:extLst>
                  </a:tr>
                  <a:tr h="370840">
                    <a:tc>
                      <a:txBody>
                        <a:bodyPr/>
                        <a:lstStyle/>
                        <a:p>
                          <a:pPr algn="r"/>
                          <a:r>
                            <a:rPr lang="en-US" dirty="0"/>
                            <a:t>                                              </a:t>
                          </a:r>
                          <a:r>
                            <a:rPr dirty="0"/>
                            <a:t>​</a:t>
                          </a:r>
                          <a:r>
                            <a:rPr sz="1800" dirty="0">
                              <a:latin typeface="Cambria Math"/>
                            </a:rPr>
                            <a:t>4</a:t>
                          </a:r>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𝑦</m:t>
                              </m:r>
                            </m:oMath>
                          </a14:m>
                          <a:endParaRPr dirty="0"/>
                        </a:p>
                      </a:txBody>
                      <a:tcPr/>
                    </a:tc>
                    <a:tc>
                      <a:txBody>
                        <a:bodyPr/>
                        <a:lstStyle/>
                        <a:p>
                          <a:pPr algn="l">
                            <a:defRPr b="1"/>
                          </a:pPr>
                          <a:r>
                            <a:rPr lang="en-US" b="0" dirty="0"/>
                            <a:t>Simplify.</a:t>
                          </a:r>
                          <a:endParaRPr dirty="0"/>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579417908"/>
                  </p:ext>
                </p:extLst>
              </p:nvPr>
            </p:nvGraphicFramePr>
            <p:xfrm>
              <a:off x="457200" y="1524000"/>
              <a:ext cx="8229600" cy="398964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000" b="-998361"/>
                          </a:stretch>
                        </a:blipFill>
                      </a:tcPr>
                    </a:tc>
                    <a:tc>
                      <a:txBody>
                        <a:bodyPr/>
                        <a:lstStyle/>
                        <a:p>
                          <a:endParaRPr lang="en-US"/>
                        </a:p>
                      </a:txBody>
                      <a:tcPr>
                        <a:blipFill>
                          <a:blip r:embed="rId2"/>
                          <a:stretch>
                            <a:fillRect l="-133136" t="-8197" r="-166272" b="-998361"/>
                          </a:stretch>
                        </a:blipFill>
                      </a:tcPr>
                    </a:tc>
                    <a:tc>
                      <a:txBody>
                        <a:bodyPr/>
                        <a:lstStyle/>
                        <a:p>
                          <a:pPr algn="l"/>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200000" b="-898361"/>
                          </a:stretch>
                        </a:blipFill>
                      </a:tcPr>
                    </a:tc>
                    <a:tc>
                      <a:txBody>
                        <a:bodyPr/>
                        <a:lstStyle/>
                        <a:p>
                          <a:endParaRPr lang="en-US"/>
                        </a:p>
                      </a:txBody>
                      <a:tcPr>
                        <a:blipFill>
                          <a:blip r:embed="rId2"/>
                          <a:stretch>
                            <a:fillRect l="-133136" t="-108197" r="-166272" b="-898361"/>
                          </a:stretch>
                        </a:blipFill>
                      </a:tcPr>
                    </a:tc>
                    <a:tc>
                      <a:txBody>
                        <a:bodyPr/>
                        <a:lstStyle/>
                        <a:p>
                          <a:pPr algn="l">
                            <a:defRPr b="1"/>
                          </a:pPr>
                          <a:r>
                            <a:rPr lang="en-US" b="0" dirty="0"/>
                            <a:t>Use the distributive property.</a:t>
                          </a:r>
                          <a:endParaRPr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200000" b="-798361"/>
                          </a:stretch>
                        </a:blipFill>
                      </a:tcPr>
                    </a:tc>
                    <a:tc>
                      <a:txBody>
                        <a:bodyPr/>
                        <a:lstStyle/>
                        <a:p>
                          <a:endParaRPr lang="en-US"/>
                        </a:p>
                      </a:txBody>
                      <a:tcPr>
                        <a:blipFill>
                          <a:blip r:embed="rId2"/>
                          <a:stretch>
                            <a:fillRect l="-133136" t="-208197" r="-166272" b="-798361"/>
                          </a:stretch>
                        </a:blipFill>
                      </a:tcPr>
                    </a:tc>
                    <a:tc>
                      <a:txBody>
                        <a:bodyPr/>
                        <a:lstStyle/>
                        <a:p>
                          <a:pPr algn="l">
                            <a:defRPr b="1"/>
                          </a:pPr>
                          <a:r>
                            <a:rPr lang="en-US" b="0" dirty="0"/>
                            <a:t>Combine like terms.</a:t>
                          </a:r>
                          <a:endParaRPr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308197" r="-200000" b="-698361"/>
                          </a:stretch>
                        </a:blipFill>
                      </a:tcPr>
                    </a:tc>
                    <a:tc>
                      <a:txBody>
                        <a:bodyPr/>
                        <a:lstStyle/>
                        <a:p>
                          <a:endParaRPr lang="en-US"/>
                        </a:p>
                      </a:txBody>
                      <a:tcPr>
                        <a:blipFill>
                          <a:blip r:embed="rId2"/>
                          <a:stretch>
                            <a:fillRect l="-133136" t="-308197" r="-166272" b="-698361"/>
                          </a:stretch>
                        </a:blipFill>
                      </a:tcPr>
                    </a:tc>
                    <a:tc>
                      <a:txBody>
                        <a:bodyPr/>
                        <a:lstStyle/>
                        <a:p>
                          <a:pPr algn="l">
                            <a:defRPr b="1"/>
                          </a:pPr>
                          <a:r>
                            <a:rPr sz="1800" b="0" dirty="0"/>
                            <a:t>Add </a:t>
                          </a:r>
                          <a:r>
                            <a:rPr sz="1800" b="0" dirty="0">
                              <a:latin typeface="Cambria Math"/>
                            </a:rPr>
                            <a:t>22</a:t>
                          </a:r>
                          <a:r>
                            <a:rPr sz="1800" b="0" dirty="0"/>
                            <a:t> to both sides.</a:t>
                          </a: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t="-415000" r="-200000" b="-610000"/>
                          </a:stretch>
                        </a:blipFill>
                      </a:tcPr>
                    </a:tc>
                    <a:tc>
                      <a:txBody>
                        <a:bodyPr/>
                        <a:lstStyle/>
                        <a:p>
                          <a:endParaRPr lang="en-US"/>
                        </a:p>
                      </a:txBody>
                      <a:tcPr>
                        <a:blipFill>
                          <a:blip r:embed="rId2"/>
                          <a:stretch>
                            <a:fillRect l="-133136" t="-415000" r="-166272" b="-61000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4"/>
                      </a:ext>
                    </a:extLst>
                  </a:tr>
                  <a:tr h="914400">
                    <a:tc>
                      <a:txBody>
                        <a:bodyPr/>
                        <a:lstStyle/>
                        <a:p>
                          <a:endParaRPr lang="en-US"/>
                        </a:p>
                      </a:txBody>
                      <a:tcPr>
                        <a:blipFill>
                          <a:blip r:embed="rId2"/>
                          <a:stretch>
                            <a:fillRect t="-204636" r="-200000" b="-142384"/>
                          </a:stretch>
                        </a:blipFill>
                      </a:tcPr>
                    </a:tc>
                    <a:tc>
                      <a:txBody>
                        <a:bodyPr/>
                        <a:lstStyle/>
                        <a:p>
                          <a:endParaRPr lang="en-US"/>
                        </a:p>
                      </a:txBody>
                      <a:tcPr>
                        <a:blipFill>
                          <a:blip r:embed="rId2"/>
                          <a:stretch>
                            <a:fillRect l="-133136" t="-204636" r="-166272" b="-142384"/>
                          </a:stretch>
                        </a:blipFill>
                      </a:tcPr>
                    </a:tc>
                    <a:tc>
                      <a:txBody>
                        <a:bodyPr/>
                        <a:lstStyle/>
                        <a:p>
                          <a:endParaRPr lang="en-US"/>
                        </a:p>
                      </a:txBody>
                      <a:tcPr>
                        <a:blipFill>
                          <a:blip r:embed="rId2"/>
                          <a:stretch>
                            <a:fillRect l="-140214" t="-204636" b="-142384"/>
                          </a:stretch>
                        </a:blipFill>
                      </a:tcPr>
                    </a:tc>
                    <a:extLst>
                      <a:ext uri="{0D108BD9-81ED-4DB2-BD59-A6C34878D82A}">
                        <a16:rowId xmlns:a16="http://schemas.microsoft.com/office/drawing/2014/main" val="10005"/>
                      </a:ext>
                    </a:extLst>
                  </a:tr>
                  <a:tr h="370840">
                    <a:tc>
                      <a:txBody>
                        <a:bodyPr/>
                        <a:lstStyle/>
                        <a:p>
                          <a:pPr algn="r"/>
                          <a:r>
                            <a:rPr lang="en-US" dirty="0"/>
                            <a:t>                                              </a:t>
                          </a:r>
                          <a:r>
                            <a:rPr dirty="0"/>
                            <a:t>​</a:t>
                          </a:r>
                          <a:r>
                            <a:rPr sz="1800" dirty="0">
                              <a:latin typeface="Cambria Math"/>
                            </a:rPr>
                            <a:t>8</a:t>
                          </a:r>
                        </a:p>
                      </a:txBody>
                      <a:tcPr/>
                    </a:tc>
                    <a:tc>
                      <a:txBody>
                        <a:bodyPr/>
                        <a:lstStyle/>
                        <a:p>
                          <a:endParaRPr lang="en-US"/>
                        </a:p>
                      </a:txBody>
                      <a:tcPr>
                        <a:blipFill>
                          <a:blip r:embed="rId2"/>
                          <a:stretch>
                            <a:fillRect l="-133136" t="-766667" r="-166272" b="-258333"/>
                          </a:stretch>
                        </a:blipFill>
                      </a:tcPr>
                    </a:tc>
                    <a:tc>
                      <a:txBody>
                        <a:bodyPr/>
                        <a:lstStyle/>
                        <a:p>
                          <a:pPr algn="l">
                            <a:defRPr b="1"/>
                          </a:pPr>
                          <a:r>
                            <a:rPr lang="en-US" b="0" dirty="0"/>
                            <a:t>Simplify.</a:t>
                          </a:r>
                          <a:endParaRPr dirty="0"/>
                        </a:p>
                      </a:txBody>
                      <a:tcPr/>
                    </a:tc>
                    <a:extLst>
                      <a:ext uri="{0D108BD9-81ED-4DB2-BD59-A6C34878D82A}">
                        <a16:rowId xmlns:a16="http://schemas.microsoft.com/office/drawing/2014/main" val="10006"/>
                      </a:ext>
                    </a:extLst>
                  </a:tr>
                  <a:tr h="479362">
                    <a:tc>
                      <a:txBody>
                        <a:bodyPr/>
                        <a:lstStyle/>
                        <a:p>
                          <a:endParaRPr lang="en-US"/>
                        </a:p>
                      </a:txBody>
                      <a:tcPr>
                        <a:blipFill>
                          <a:blip r:embed="rId2"/>
                          <a:stretch>
                            <a:fillRect t="-658228" r="-200000" b="-96203"/>
                          </a:stretch>
                        </a:blipFill>
                      </a:tcPr>
                    </a:tc>
                    <a:tc>
                      <a:txBody>
                        <a:bodyPr/>
                        <a:lstStyle/>
                        <a:p>
                          <a:endParaRPr lang="en-US"/>
                        </a:p>
                      </a:txBody>
                      <a:tcPr>
                        <a:blipFill>
                          <a:blip r:embed="rId2"/>
                          <a:stretch>
                            <a:fillRect l="-133136" t="-658228" r="-166272" b="-96203"/>
                          </a:stretch>
                        </a:blipFill>
                      </a:tcPr>
                    </a:tc>
                    <a:tc>
                      <a:txBody>
                        <a:bodyPr/>
                        <a:lstStyle/>
                        <a:p>
                          <a:pPr algn="l">
                            <a:defRPr b="1"/>
                          </a:pPr>
                          <a:r>
                            <a:rPr sz="1800" b="0" dirty="0"/>
                            <a:t>Divide both sides by </a:t>
                          </a:r>
                          <a:r>
                            <a:rPr sz="1800" b="0" dirty="0">
                              <a:latin typeface="Cambria Math"/>
                            </a:rPr>
                            <a:t>2</a:t>
                          </a:r>
                          <a:r>
                            <a:rPr sz="1800" b="0" dirty="0"/>
                            <a:t>.</a:t>
                          </a:r>
                        </a:p>
                      </a:txBody>
                      <a:tcPr/>
                    </a:tc>
                    <a:extLst>
                      <a:ext uri="{0D108BD9-81ED-4DB2-BD59-A6C34878D82A}">
                        <a16:rowId xmlns:a16="http://schemas.microsoft.com/office/drawing/2014/main" val="10007"/>
                      </a:ext>
                    </a:extLst>
                  </a:tr>
                  <a:tr h="370840">
                    <a:tc>
                      <a:txBody>
                        <a:bodyPr/>
                        <a:lstStyle/>
                        <a:p>
                          <a:pPr algn="r"/>
                          <a:r>
                            <a:rPr lang="en-US" dirty="0"/>
                            <a:t>                                              </a:t>
                          </a:r>
                          <a:r>
                            <a:rPr dirty="0"/>
                            <a:t>​</a:t>
                          </a:r>
                          <a:r>
                            <a:rPr sz="1800" dirty="0">
                              <a:latin typeface="Cambria Math"/>
                            </a:rPr>
                            <a:t>4</a:t>
                          </a:r>
                        </a:p>
                      </a:txBody>
                      <a:tcPr/>
                    </a:tc>
                    <a:tc>
                      <a:txBody>
                        <a:bodyPr/>
                        <a:lstStyle/>
                        <a:p>
                          <a:endParaRPr lang="en-US"/>
                        </a:p>
                      </a:txBody>
                      <a:tcPr>
                        <a:blipFill>
                          <a:blip r:embed="rId2"/>
                          <a:stretch>
                            <a:fillRect l="-133136" t="-981967" r="-166272" b="-24590"/>
                          </a:stretch>
                        </a:blipFill>
                      </a:tcPr>
                    </a:tc>
                    <a:tc>
                      <a:txBody>
                        <a:bodyPr/>
                        <a:lstStyle/>
                        <a:p>
                          <a:pPr algn="l">
                            <a:defRPr b="1"/>
                          </a:pPr>
                          <a:r>
                            <a:rPr lang="en-US" b="0" dirty="0"/>
                            <a:t>Simplify.</a:t>
                          </a:r>
                          <a:endParaRPr dirty="0"/>
                        </a:p>
                      </a:txBody>
                      <a:tcPr/>
                    </a:tc>
                    <a:extLst>
                      <a:ext uri="{0D108BD9-81ED-4DB2-BD59-A6C34878D82A}">
                        <a16:rowId xmlns:a16="http://schemas.microsoft.com/office/drawing/2014/main" val="10008"/>
                      </a:ext>
                    </a:extLst>
                  </a:tr>
                </a:tbl>
              </a:graphicData>
            </a:graphic>
          </p:graphicFrame>
        </mc:Fallback>
      </mc:AlternateContent>
      <p:sp>
        <p:nvSpPr>
          <p:cNvPr id="5" name="TextBox 4">
            <a:extLst>
              <a:ext uri="{FF2B5EF4-FFF2-40B4-BE49-F238E27FC236}">
                <a16:creationId xmlns:a16="http://schemas.microsoft.com/office/drawing/2014/main" id="{40676A9C-CD32-6175-9CC0-044F4E3C3A05}"/>
              </a:ext>
            </a:extLst>
          </p:cNvPr>
          <p:cNvSpPr txBox="1"/>
          <p:nvPr/>
        </p:nvSpPr>
        <p:spPr>
          <a:xfrm>
            <a:off x="381000" y="1033560"/>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Linear Equation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23896282"/>
                  </p:ext>
                </p:extLst>
              </p:nvPr>
            </p:nvGraphicFramePr>
            <p:xfrm>
              <a:off x="457200" y="1828800"/>
              <a:ext cx="8229600" cy="18542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defRPr sz="1800"/>
                          </a:pPr>
                          <a:r>
                            <a:rPr lang="en-US" dirty="0"/>
                            <a:t>                                </a:t>
                          </a:r>
                          <a:r>
                            <a:rPr dirty="0"/>
                            <a:t>​</a:t>
                          </a:r>
                          <a14:m>
                            <m:oMath xmlns:m="http://schemas.openxmlformats.org/officeDocument/2006/math">
                              <m:r>
                                <a:rPr sz="1800">
                                  <a:latin typeface="Cambria Math"/>
                                </a:rPr>
                                <m:t>2</m:t>
                              </m:r>
                              <m:d>
                                <m:dPr>
                                  <m:ctrlPr>
                                    <a:rPr sz="1800" i="1">
                                      <a:latin typeface="Cambria Math" panose="02040503050406030204" pitchFamily="18" charset="0"/>
                                    </a:rPr>
                                  </m:ctrlPr>
                                </m:dPr>
                                <m:e>
                                  <m:r>
                                    <a:rPr sz="1800">
                                      <a:latin typeface="Cambria Math"/>
                                    </a:rPr>
                                    <m:t>𝑦</m:t>
                                  </m:r>
                                  <m:r>
                                    <a:rPr sz="1800">
                                      <a:latin typeface="Cambria Math"/>
                                    </a:rPr>
                                    <m:t>−7</m:t>
                                  </m:r>
                                </m:e>
                              </m:d>
                            </m:oMath>
                          </a14:m>
                          <a:endParaRPr dirty="0"/>
                        </a:p>
                      </a:txBody>
                      <a:tcPr/>
                    </a:tc>
                    <a:tc>
                      <a:txBody>
                        <a:bodyPr/>
                        <a:lstStyle/>
                        <a:p>
                          <a:pPr algn="l">
                            <a:defRPr sz="1800"/>
                          </a:pPr>
                          <a:r>
                            <a:t>​</a:t>
                          </a:r>
                          <a14:m>
                            <m:oMath xmlns:m="http://schemas.openxmlformats.org/officeDocument/2006/math">
                              <m:r>
                                <a:rPr sz="1800">
                                  <a:latin typeface="Cambria Math"/>
                                </a:rPr>
                                <m:t>=4</m:t>
                              </m:r>
                              <m:d>
                                <m:dPr>
                                  <m:ctrlPr>
                                    <a:rPr sz="1800" i="1">
                                      <a:latin typeface="Cambria Math" panose="02040503050406030204" pitchFamily="18" charset="0"/>
                                    </a:rPr>
                                  </m:ctrlPr>
                                </m:dPr>
                                <m:e>
                                  <m:r>
                                    <a:rPr sz="1800">
                                      <a:latin typeface="Cambria Math"/>
                                    </a:rPr>
                                    <m:t>𝑦</m:t>
                                  </m:r>
                                  <m:r>
                                    <a:rPr sz="1800">
                                      <a:latin typeface="Cambria Math"/>
                                    </a:rPr>
                                    <m:t>+1</m:t>
                                  </m:r>
                                </m:e>
                              </m:d>
                              <m:r>
                                <a:rPr sz="1800">
                                  <a:latin typeface="Cambria Math"/>
                                </a:rPr>
                                <m:t>−26</m:t>
                              </m:r>
                            </m:oMath>
                          </a14:m>
                          <a:endParaRPr/>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r">
                            <a:defRPr sz="1800"/>
                          </a:pPr>
                          <a:r>
                            <a:rPr lang="en-US" dirty="0"/>
                            <a:t>                                </a:t>
                          </a:r>
                          <a:r>
                            <a:rPr dirty="0"/>
                            <a:t>​</a:t>
                          </a:r>
                          <a14:m>
                            <m:oMath xmlns:m="http://schemas.openxmlformats.org/officeDocument/2006/math">
                              <m:r>
                                <a:rPr sz="1800">
                                  <a:latin typeface="Cambria Math"/>
                                </a:rPr>
                                <m:t>2</m:t>
                              </m:r>
                              <m:d>
                                <m:dPr>
                                  <m:ctrlPr>
                                    <a:rPr sz="1800" i="1">
                                      <a:latin typeface="Cambria Math" panose="02040503050406030204" pitchFamily="18" charset="0"/>
                                    </a:rPr>
                                  </m:ctrlPr>
                                </m:dPr>
                                <m:e>
                                  <m:r>
                                    <a:rPr sz="1800">
                                      <a:latin typeface="Cambria Math"/>
                                    </a:rPr>
                                    <m:t>4−7</m:t>
                                  </m:r>
                                </m:e>
                              </m:d>
                            </m:oMath>
                          </a14:m>
                          <a:endParaRPr dirty="0"/>
                        </a:p>
                      </a:txBody>
                      <a:tcPr/>
                    </a:tc>
                    <a:tc>
                      <a:txBody>
                        <a:bodyPr/>
                        <a:lstStyle/>
                        <a:p>
                          <a:pPr algn="l">
                            <a:defRPr sz="1800"/>
                          </a:pPr>
                          <a:r>
                            <a:t>​</a:t>
                          </a:r>
                          <a14:m>
                            <m:oMath xmlns:m="http://schemas.openxmlformats.org/officeDocument/2006/math">
                              <m:r>
                                <a:rPr sz="1800">
                                  <a:latin typeface="Cambria Math"/>
                                </a:rPr>
                                <m:t>≟4</m:t>
                              </m:r>
                              <m:d>
                                <m:dPr>
                                  <m:ctrlPr>
                                    <a:rPr sz="1800" i="1">
                                      <a:latin typeface="Cambria Math" panose="02040503050406030204" pitchFamily="18" charset="0"/>
                                    </a:rPr>
                                  </m:ctrlPr>
                                </m:dPr>
                                <m:e>
                                  <m:r>
                                    <a:rPr sz="1800">
                                      <a:latin typeface="Cambria Math"/>
                                    </a:rPr>
                                    <m:t>4+1</m:t>
                                  </m:r>
                                </m:e>
                              </m:d>
                              <m:r>
                                <a:rPr sz="1800">
                                  <a:latin typeface="Cambria Math"/>
                                </a:rPr>
                                <m:t>−26</m:t>
                              </m:r>
                            </m:oMath>
                          </a14:m>
                          <a:endParaRPr/>
                        </a:p>
                      </a:txBody>
                      <a:tcPr/>
                    </a:tc>
                    <a:tc>
                      <a:txBody>
                        <a:bodyPr/>
                        <a:lstStyle/>
                        <a:p>
                          <a:pPr algn="l">
                            <a:defRPr sz="1100" b="1"/>
                          </a:pPr>
                          <a:r>
                            <a:rPr sz="1800" b="0" dirty="0"/>
                            <a:t>Substitute </a:t>
                          </a:r>
                          <a14:m>
                            <m:oMath xmlns:m="http://schemas.openxmlformats.org/officeDocument/2006/math">
                              <m:r>
                                <m:rPr>
                                  <m:sty m:val="p"/>
                                </m:rPr>
                                <a:rPr sz="1800" b="0" i="1">
                                  <a:latin typeface="Cambria Math"/>
                                </a:rPr>
                                <m:t>y</m:t>
                              </m:r>
                              <m:r>
                                <a:rPr sz="1800" b="0">
                                  <a:latin typeface="Cambria Math"/>
                                </a:rPr>
                                <m:t>=4</m:t>
                              </m:r>
                            </m:oMath>
                          </a14:m>
                          <a:r>
                            <a:rPr sz="1800" b="0" dirty="0"/>
                            <a:t>.</a:t>
                          </a:r>
                        </a:p>
                      </a:txBody>
                      <a:tcPr/>
                    </a:tc>
                    <a:extLst>
                      <a:ext uri="{0D108BD9-81ED-4DB2-BD59-A6C34878D82A}">
                        <a16:rowId xmlns:a16="http://schemas.microsoft.com/office/drawing/2014/main" val="10001"/>
                      </a:ext>
                    </a:extLst>
                  </a:tr>
                  <a:tr h="370840">
                    <a:tc>
                      <a:txBody>
                        <a:bodyPr/>
                        <a:lstStyle/>
                        <a:p>
                          <a:pPr algn="r">
                            <a:defRPr sz="1800"/>
                          </a:pPr>
                          <a:r>
                            <a:rPr lang="en-US" dirty="0"/>
                            <a:t>                                    </a:t>
                          </a:r>
                          <a:r>
                            <a:rPr dirty="0"/>
                            <a:t>​</a:t>
                          </a:r>
                          <a14:m>
                            <m:oMath xmlns:m="http://schemas.openxmlformats.org/officeDocument/2006/math">
                              <m:r>
                                <a:rPr sz="1800">
                                  <a:latin typeface="Cambria Math"/>
                                </a:rPr>
                                <m:t>2</m:t>
                              </m:r>
                              <m:d>
                                <m:dPr>
                                  <m:ctrlPr>
                                    <a:rPr sz="1800" i="1">
                                      <a:latin typeface="Cambria Math" panose="02040503050406030204" pitchFamily="18" charset="0"/>
                                    </a:rPr>
                                  </m:ctrlPr>
                                </m:dPr>
                                <m:e>
                                  <m:r>
                                    <a:rPr sz="1800">
                                      <a:latin typeface="Cambria Math"/>
                                    </a:rPr>
                                    <m:t>−3</m:t>
                                  </m:r>
                                </m:e>
                              </m:d>
                            </m:oMath>
                          </a14:m>
                          <a:endParaRPr dirty="0"/>
                        </a:p>
                      </a:txBody>
                      <a:tcPr/>
                    </a:tc>
                    <a:tc>
                      <a:txBody>
                        <a:bodyPr/>
                        <a:lstStyle/>
                        <a:p>
                          <a:pPr algn="l">
                            <a:defRPr sz="1800"/>
                          </a:pPr>
                          <a:r>
                            <a:rPr dirty="0"/>
                            <a:t>​</a:t>
                          </a:r>
                          <a14:m>
                            <m:oMath xmlns:m="http://schemas.openxmlformats.org/officeDocument/2006/math">
                              <m:r>
                                <a:rPr sz="1800">
                                  <a:latin typeface="Cambria Math"/>
                                </a:rPr>
                                <m:t>≟4</m:t>
                              </m:r>
                              <m:d>
                                <m:dPr>
                                  <m:ctrlPr>
                                    <a:rPr sz="1800" i="1">
                                      <a:latin typeface="Cambria Math" panose="02040503050406030204" pitchFamily="18" charset="0"/>
                                    </a:rPr>
                                  </m:ctrlPr>
                                </m:dPr>
                                <m:e>
                                  <m:r>
                                    <a:rPr sz="1800">
                                      <a:latin typeface="Cambria Math"/>
                                    </a:rPr>
                                    <m:t>5</m:t>
                                  </m:r>
                                </m:e>
                              </m:d>
                              <m:r>
                                <a:rPr sz="1800">
                                  <a:latin typeface="Cambria Math"/>
                                </a:rPr>
                                <m:t>−26</m:t>
                              </m:r>
                            </m:oMath>
                          </a14:m>
                          <a:endParaRPr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800"/>
                          </a:pPr>
                          <a:r>
                            <a:rPr lang="en-US" dirty="0"/>
                            <a:t>                                         </a:t>
                          </a:r>
                          <a:r>
                            <a:rPr dirty="0"/>
                            <a:t>​</a:t>
                          </a:r>
                          <a:r>
                            <a:rPr lang="en-US" dirty="0"/>
                            <a:t> </a:t>
                          </a:r>
                          <a14:m>
                            <m:oMath xmlns:m="http://schemas.openxmlformats.org/officeDocument/2006/math">
                              <m:r>
                                <a:rPr sz="1800">
                                  <a:latin typeface="Cambria Math"/>
                                </a:rPr>
                                <m:t>−6</m:t>
                              </m:r>
                            </m:oMath>
                          </a14:m>
                          <a:endParaRPr dirty="0"/>
                        </a:p>
                      </a:txBody>
                      <a:tcPr/>
                    </a:tc>
                    <a:tc>
                      <a:txBody>
                        <a:bodyPr/>
                        <a:lstStyle/>
                        <a:p>
                          <a:pPr algn="l">
                            <a:defRPr sz="1800"/>
                          </a:pPr>
                          <a:r>
                            <a:rPr dirty="0"/>
                            <a:t>​</a:t>
                          </a:r>
                          <a14:m>
                            <m:oMath xmlns:m="http://schemas.openxmlformats.org/officeDocument/2006/math">
                              <m:r>
                                <a:rPr sz="1800">
                                  <a:latin typeface="Cambria Math"/>
                                </a:rPr>
                                <m:t>≟20−26</m:t>
                              </m:r>
                            </m:oMath>
                          </a14:m>
                          <a:endParaRPr dirty="0"/>
                        </a:p>
                      </a:txBody>
                      <a:tcPr/>
                    </a:tc>
                    <a:tc>
                      <a:txBody>
                        <a:bodyPr/>
                        <a:lstStyle/>
                        <a:p>
                          <a:pPr algn="l"/>
                          <a:endParaRPr dirty="0"/>
                        </a:p>
                      </a:txBody>
                      <a:tcPr/>
                    </a:tc>
                    <a:extLst>
                      <a:ext uri="{0D108BD9-81ED-4DB2-BD59-A6C34878D82A}">
                        <a16:rowId xmlns:a16="http://schemas.microsoft.com/office/drawing/2014/main" val="10003"/>
                      </a:ext>
                    </a:extLst>
                  </a:tr>
                  <a:tr h="370840">
                    <a:tc>
                      <a:txBody>
                        <a:bodyPr/>
                        <a:lstStyle/>
                        <a:p>
                          <a:pPr algn="r">
                            <a:defRPr sz="1800"/>
                          </a:pPr>
                          <a:r>
                            <a:rPr lang="en-US" dirty="0"/>
                            <a:t>                                          </a:t>
                          </a:r>
                          <a:r>
                            <a:rPr dirty="0"/>
                            <a:t>​</a:t>
                          </a:r>
                          <a14:m>
                            <m:oMath xmlns:m="http://schemas.openxmlformats.org/officeDocument/2006/math">
                              <m:r>
                                <a:rPr sz="1800">
                                  <a:latin typeface="Cambria Math"/>
                                </a:rPr>
                                <m:t>−6</m:t>
                              </m:r>
                            </m:oMath>
                          </a14:m>
                          <a:endParaRPr dirty="0"/>
                        </a:p>
                      </a:txBody>
                      <a:tcPr/>
                    </a:tc>
                    <a:tc>
                      <a:txBody>
                        <a:bodyPr/>
                        <a:lstStyle/>
                        <a:p>
                          <a:pPr algn="l">
                            <a:defRPr sz="1800"/>
                          </a:pPr>
                          <a:r>
                            <a:rPr dirty="0"/>
                            <a:t>​</a:t>
                          </a:r>
                          <a14:m>
                            <m:oMath xmlns:m="http://schemas.openxmlformats.org/officeDocument/2006/math">
                              <m:r>
                                <a:rPr sz="1800">
                                  <a:latin typeface="Cambria Math"/>
                                </a:rPr>
                                <m:t>=−6</m:t>
                              </m:r>
                            </m:oMath>
                          </a14:m>
                          <a:endParaRPr dirty="0"/>
                        </a:p>
                      </a:txBody>
                      <a:tcPr/>
                    </a:tc>
                    <a:tc>
                      <a:txBody>
                        <a:bodyPr/>
                        <a:lstStyle/>
                        <a:p>
                          <a:pPr algn="l">
                            <a:defRPr b="1"/>
                          </a:pPr>
                          <a:r>
                            <a:rPr lang="en-US" b="0" dirty="0"/>
                            <a:t>True statement</a:t>
                          </a:r>
                          <a:endParaRPr b="0"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23896282"/>
                  </p:ext>
                </p:extLst>
              </p:nvPr>
            </p:nvGraphicFramePr>
            <p:xfrm>
              <a:off x="457200" y="1828800"/>
              <a:ext cx="8229600" cy="18542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000" b="-422951"/>
                          </a:stretch>
                        </a:blipFill>
                      </a:tcPr>
                    </a:tc>
                    <a:tc>
                      <a:txBody>
                        <a:bodyPr/>
                        <a:lstStyle/>
                        <a:p>
                          <a:endParaRPr lang="en-US"/>
                        </a:p>
                      </a:txBody>
                      <a:tcPr>
                        <a:blipFill>
                          <a:blip r:embed="rId2"/>
                          <a:stretch>
                            <a:fillRect l="-100000" t="-8197" r="-100000" b="-422951"/>
                          </a:stretch>
                        </a:blipFill>
                      </a:tcPr>
                    </a:tc>
                    <a:tc>
                      <a:txBody>
                        <a:bodyPr/>
                        <a:lstStyle/>
                        <a:p>
                          <a:pPr algn="l"/>
                          <a:endParaRPr dirty="0"/>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200000" b="-322951"/>
                          </a:stretch>
                        </a:blipFill>
                      </a:tcPr>
                    </a:tc>
                    <a:tc>
                      <a:txBody>
                        <a:bodyPr/>
                        <a:lstStyle/>
                        <a:p>
                          <a:endParaRPr lang="en-US"/>
                        </a:p>
                      </a:txBody>
                      <a:tcPr>
                        <a:blipFill>
                          <a:blip r:embed="rId2"/>
                          <a:stretch>
                            <a:fillRect l="-100000" t="-108197" r="-100000" b="-322951"/>
                          </a:stretch>
                        </a:blipFill>
                      </a:tcPr>
                    </a:tc>
                    <a:tc>
                      <a:txBody>
                        <a:bodyPr/>
                        <a:lstStyle/>
                        <a:p>
                          <a:endParaRPr lang="en-US"/>
                        </a:p>
                      </a:txBody>
                      <a:tcPr>
                        <a:blipFill>
                          <a:blip r:embed="rId2"/>
                          <a:stretch>
                            <a:fillRect l="-200000" t="-108197" b="-322951"/>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200000" b="-222951"/>
                          </a:stretch>
                        </a:blipFill>
                      </a:tcPr>
                    </a:tc>
                    <a:tc>
                      <a:txBody>
                        <a:bodyPr/>
                        <a:lstStyle/>
                        <a:p>
                          <a:endParaRPr lang="en-US"/>
                        </a:p>
                      </a:txBody>
                      <a:tcPr>
                        <a:blipFill>
                          <a:blip r:embed="rId2"/>
                          <a:stretch>
                            <a:fillRect l="-100000" t="-208197" r="-100000" b="-222951"/>
                          </a:stretch>
                        </a:blipFill>
                      </a:tcPr>
                    </a:tc>
                    <a:tc>
                      <a:txBody>
                        <a:bodyPr/>
                        <a:lstStyle/>
                        <a:p>
                          <a:pPr algn="l"/>
                          <a:endParaRPr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308197" r="-200000" b="-122951"/>
                          </a:stretch>
                        </a:blipFill>
                      </a:tcPr>
                    </a:tc>
                    <a:tc>
                      <a:txBody>
                        <a:bodyPr/>
                        <a:lstStyle/>
                        <a:p>
                          <a:endParaRPr lang="en-US"/>
                        </a:p>
                      </a:txBody>
                      <a:tcPr>
                        <a:blipFill>
                          <a:blip r:embed="rId2"/>
                          <a:stretch>
                            <a:fillRect l="-100000" t="-308197" r="-100000" b="-122951"/>
                          </a:stretch>
                        </a:blipFill>
                      </a:tcPr>
                    </a:tc>
                    <a:tc>
                      <a:txBody>
                        <a:bodyPr/>
                        <a:lstStyle/>
                        <a:p>
                          <a:pPr algn="l"/>
                          <a:endParaRPr dirty="0"/>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t="-408197" r="-200000" b="-22951"/>
                          </a:stretch>
                        </a:blipFill>
                      </a:tcPr>
                    </a:tc>
                    <a:tc>
                      <a:txBody>
                        <a:bodyPr/>
                        <a:lstStyle/>
                        <a:p>
                          <a:endParaRPr lang="en-US"/>
                        </a:p>
                      </a:txBody>
                      <a:tcPr>
                        <a:blipFill>
                          <a:blip r:embed="rId2"/>
                          <a:stretch>
                            <a:fillRect l="-100000" t="-408197" r="-100000" b="-22951"/>
                          </a:stretch>
                        </a:blipFill>
                      </a:tcPr>
                    </a:tc>
                    <a:tc>
                      <a:txBody>
                        <a:bodyPr/>
                        <a:lstStyle/>
                        <a:p>
                          <a:pPr algn="l">
                            <a:defRPr b="1"/>
                          </a:pPr>
                          <a:r>
                            <a:rPr lang="en-US" b="0" dirty="0"/>
                            <a:t>True statement</a:t>
                          </a:r>
                          <a:endParaRPr b="0"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71AD66-8121-F24A-1655-8F54A5CD39E5}"/>
                  </a:ext>
                </a:extLst>
              </p:cNvPr>
              <p:cNvSpPr txBox="1"/>
              <p:nvPr/>
            </p:nvSpPr>
            <p:spPr>
              <a:xfrm>
                <a:off x="457200" y="3876914"/>
                <a:ext cx="82296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solution to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26</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is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5" name="TextBox 4">
                <a:extLst>
                  <a:ext uri="{FF2B5EF4-FFF2-40B4-BE49-F238E27FC236}">
                    <a16:creationId xmlns:a16="http://schemas.microsoft.com/office/drawing/2014/main" id="{8771AD66-8121-F24A-1655-8F54A5CD39E5}"/>
                  </a:ext>
                </a:extLst>
              </p:cNvPr>
              <p:cNvSpPr txBox="1">
                <a:spLocks noRot="1" noChangeAspect="1" noMove="1" noResize="1" noEditPoints="1" noAdjustHandles="1" noChangeArrowheads="1" noChangeShapeType="1" noTextEdit="1"/>
              </p:cNvSpPr>
              <p:nvPr/>
            </p:nvSpPr>
            <p:spPr>
              <a:xfrm>
                <a:off x="457200" y="3876914"/>
                <a:ext cx="8229600" cy="954107"/>
              </a:xfrm>
              <a:prstGeom prst="rect">
                <a:avLst/>
              </a:prstGeom>
              <a:blipFill>
                <a:blip r:embed="rId3"/>
                <a:stretch>
                  <a:fillRect l="-1481" t="-8333" b="-1794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F7F1751-487D-0304-ADF7-E149A10029F3}"/>
              </a:ext>
            </a:extLst>
          </p:cNvPr>
          <p:cNvSpPr txBox="1"/>
          <p:nvPr/>
        </p:nvSpPr>
        <p:spPr>
          <a:xfrm>
            <a:off x="457200" y="1029287"/>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Check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−4</m:t>
                        </m:r>
                      </m:num>
                      <m:den>
                        <m:r>
                          <a:rPr>
                            <a:latin typeface="Cambria Math" panose="02040503050406030204" pitchFamily="18" charset="0"/>
                          </a:rPr>
                          <m:t>10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+1</m:t>
                        </m:r>
                      </m:num>
                      <m:den>
                        <m:r>
                          <a:rPr>
                            <a:latin typeface="Cambria Math" panose="02040503050406030204" pitchFamily="18" charset="0"/>
                          </a:rPr>
                          <m:t>5</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 Linear Equation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99331348"/>
                  </p:ext>
                </p:extLst>
              </p:nvPr>
            </p:nvGraphicFramePr>
            <p:xfrm>
              <a:off x="457200" y="1519036"/>
              <a:ext cx="8229600" cy="3716465"/>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70840">
                    <a:tc>
                      <a:txBody>
                        <a:bodyPr/>
                        <a:lstStyle/>
                        <a:p>
                          <a:pPr algn="r">
                            <a:defRPr sz="1800"/>
                          </a:pPr>
                          <a:r>
                            <a:rPr lang="en-US" dirty="0"/>
                            <a:t>                                  </a:t>
                          </a:r>
                          <a:r>
                            <a:rPr dirty="0"/>
                            <a:t>​</a:t>
                          </a:r>
                          <a14:m>
                            <m:oMath xmlns:m="http://schemas.openxmlformats.org/officeDocument/2006/math">
                              <m:f>
                                <m:fPr>
                                  <m:ctrlPr>
                                    <a:rPr sz="1800" i="1">
                                      <a:latin typeface="Cambria Math" panose="02040503050406030204" pitchFamily="18" charset="0"/>
                                    </a:rPr>
                                  </m:ctrlPr>
                                </m:fPr>
                                <m:num>
                                  <m:r>
                                    <a:rPr sz="1800">
                                      <a:latin typeface="Cambria Math"/>
                                    </a:rPr>
                                    <m:t>𝑥</m:t>
                                  </m:r>
                                  <m:r>
                                    <a:rPr sz="1800">
                                      <a:latin typeface="Cambria Math"/>
                                    </a:rPr>
                                    <m:t>−4</m:t>
                                  </m:r>
                                </m:num>
                                <m:den>
                                  <m:r>
                                    <a:rPr sz="1800">
                                      <a:latin typeface="Cambria Math"/>
                                    </a:rPr>
                                    <m:t>10</m:t>
                                  </m:r>
                                </m:den>
                              </m:f>
                              <m:r>
                                <a:rPr sz="1800">
                                  <a:latin typeface="Cambria Math"/>
                                </a:rPr>
                                <m:t>+</m:t>
                              </m:r>
                              <m:f>
                                <m:fPr>
                                  <m:ctrlPr>
                                    <a:rPr sz="1800" i="1">
                                      <a:latin typeface="Cambria Math" panose="02040503050406030204" pitchFamily="18" charset="0"/>
                                    </a:rPr>
                                  </m:ctrlPr>
                                </m:fPr>
                                <m:num>
                                  <m:r>
                                    <a:rPr sz="1800">
                                      <a:latin typeface="Cambria Math"/>
                                    </a:rPr>
                                    <m:t>7</m:t>
                                  </m:r>
                                </m:num>
                                <m:den>
                                  <m:r>
                                    <a:rPr sz="1800">
                                      <a:latin typeface="Cambria Math"/>
                                    </a:rPr>
                                    <m:t>2</m:t>
                                  </m:r>
                                </m:den>
                              </m:f>
                            </m:oMath>
                          </a14:m>
                          <a:endParaRPr dirty="0"/>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𝑥</m:t>
                                  </m:r>
                                  <m:r>
                                    <a:rPr sz="1800">
                                      <a:latin typeface="Cambria Math"/>
                                    </a:rPr>
                                    <m:t>+1</m:t>
                                  </m:r>
                                </m:num>
                                <m:den>
                                  <m:r>
                                    <a:rPr sz="1800">
                                      <a:latin typeface="Cambria Math"/>
                                    </a:rPr>
                                    <m:t>5</m:t>
                                  </m:r>
                                </m:den>
                              </m:f>
                            </m:oMath>
                          </a14:m>
                          <a:endParaRPr dirty="0"/>
                        </a:p>
                      </a:txBody>
                      <a:tcPr/>
                    </a:tc>
                    <a:tc>
                      <a:txBody>
                        <a:bodyPr/>
                        <a:lstStyle/>
                        <a:p>
                          <a:pPr algn="l">
                            <a:defRPr b="1"/>
                          </a:pPr>
                          <a:r>
                            <a:rPr lang="en-US" b="0" dirty="0"/>
                            <a:t>Write the equation.</a:t>
                          </a:r>
                          <a:endParaRPr b="0" dirty="0"/>
                        </a:p>
                      </a:txBody>
                      <a:tcPr/>
                    </a:tc>
                    <a:extLst>
                      <a:ext uri="{0D108BD9-81ED-4DB2-BD59-A6C34878D82A}">
                        <a16:rowId xmlns:a16="http://schemas.microsoft.com/office/drawing/2014/main" val="10000"/>
                      </a:ext>
                    </a:extLst>
                  </a:tr>
                  <a:tr h="370840">
                    <a:tc>
                      <a:txBody>
                        <a:bodyPr/>
                        <a:lstStyle/>
                        <a:p>
                          <a:pPr algn="r">
                            <a:defRPr sz="1800"/>
                          </a:pPr>
                          <a:r>
                            <a:rPr lang="en-US" dirty="0"/>
                            <a:t>               </a:t>
                          </a:r>
                          <a:r>
                            <a:rPr dirty="0"/>
                            <a:t>​</a:t>
                          </a:r>
                          <a14:m>
                            <m:oMath xmlns:m="http://schemas.openxmlformats.org/officeDocument/2006/math">
                              <m:r>
                                <a:rPr sz="1800">
                                  <a:latin typeface="Cambria Math"/>
                                </a:rPr>
                                <m:t>10</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r>
                                        <a:rPr sz="1800">
                                          <a:latin typeface="Cambria Math"/>
                                        </a:rPr>
                                        <m:t>−4</m:t>
                                      </m:r>
                                    </m:num>
                                    <m:den>
                                      <m:r>
                                        <a:rPr sz="1800">
                                          <a:latin typeface="Cambria Math"/>
                                        </a:rPr>
                                        <m:t>10</m:t>
                                      </m:r>
                                    </m:den>
                                  </m:f>
                                </m:e>
                              </m:d>
                              <m:r>
                                <a:rPr sz="1800">
                                  <a:latin typeface="Cambria Math"/>
                                </a:rPr>
                                <m:t>+10</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7</m:t>
                                      </m:r>
                                    </m:num>
                                    <m:den>
                                      <m:r>
                                        <a:rPr sz="1800">
                                          <a:latin typeface="Cambria Math"/>
                                        </a:rPr>
                                        <m:t>2</m:t>
                                      </m:r>
                                    </m:den>
                                  </m:f>
                                </m:e>
                              </m:d>
                            </m:oMath>
                          </a14:m>
                          <a:endParaRPr dirty="0"/>
                        </a:p>
                      </a:txBody>
                      <a:tcPr/>
                    </a:tc>
                    <a:tc>
                      <a:txBody>
                        <a:bodyPr/>
                        <a:lstStyle/>
                        <a:p>
                          <a:pPr algn="l">
                            <a:defRPr sz="1800"/>
                          </a:pPr>
                          <a:r>
                            <a:rPr dirty="0"/>
                            <a:t>​</a:t>
                          </a:r>
                          <a14:m>
                            <m:oMath xmlns:m="http://schemas.openxmlformats.org/officeDocument/2006/math">
                              <m:r>
                                <a:rPr sz="1800">
                                  <a:latin typeface="Cambria Math"/>
                                </a:rPr>
                                <m:t>=10</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𝑥</m:t>
                                      </m:r>
                                      <m:r>
                                        <a:rPr sz="1800">
                                          <a:latin typeface="Cambria Math"/>
                                        </a:rPr>
                                        <m:t>+1</m:t>
                                      </m:r>
                                    </m:num>
                                    <m:den>
                                      <m:r>
                                        <a:rPr sz="1800">
                                          <a:latin typeface="Cambria Math"/>
                                        </a:rPr>
                                        <m:t>5</m:t>
                                      </m:r>
                                    </m:den>
                                  </m:f>
                                </m:e>
                              </m:d>
                            </m:oMath>
                          </a14:m>
                          <a:endParaRPr dirty="0"/>
                        </a:p>
                      </a:txBody>
                      <a:tcPr/>
                    </a:tc>
                    <a:tc>
                      <a:txBody>
                        <a:bodyPr/>
                        <a:lstStyle/>
                        <a:p>
                          <a:pPr algn="l">
                            <a:defRPr b="1"/>
                          </a:pPr>
                          <a:r>
                            <a:rPr sz="1800" b="0" dirty="0"/>
                            <a:t>Multiply both sides by </a:t>
                          </a:r>
                          <a:r>
                            <a:rPr sz="1800" b="0" dirty="0">
                              <a:latin typeface="Cambria Math"/>
                            </a:rPr>
                            <a:t>10</a:t>
                          </a:r>
                          <a:r>
                            <a:rPr sz="1800" b="0" dirty="0"/>
                            <a:t>, the LCM of the denominators.</a:t>
                          </a:r>
                        </a:p>
                      </a:txBody>
                      <a:tcPr/>
                    </a:tc>
                    <a:extLst>
                      <a:ext uri="{0D108BD9-81ED-4DB2-BD59-A6C34878D82A}">
                        <a16:rowId xmlns:a16="http://schemas.microsoft.com/office/drawing/2014/main" val="10001"/>
                      </a:ext>
                    </a:extLst>
                  </a:tr>
                  <a:tr h="370840">
                    <a:tc>
                      <a:txBody>
                        <a:bodyPr/>
                        <a:lstStyle/>
                        <a:p>
                          <a:pPr algn="r">
                            <a:defRPr sz="1800"/>
                          </a:pPr>
                          <a:r>
                            <a:rPr lang="en-US" dirty="0"/>
                            <a:t>                     </a:t>
                          </a:r>
                          <a:r>
                            <a:rPr dirty="0"/>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−4</m:t>
                                  </m:r>
                                </m:e>
                              </m:d>
                              <m:r>
                                <a:rPr sz="1800">
                                  <a:latin typeface="Cambria Math"/>
                                </a:rPr>
                                <m:t>+5</m:t>
                              </m:r>
                              <m:d>
                                <m:dPr>
                                  <m:ctrlPr>
                                    <a:rPr sz="1800" i="1">
                                      <a:latin typeface="Cambria Math" panose="02040503050406030204" pitchFamily="18" charset="0"/>
                                    </a:rPr>
                                  </m:ctrlPr>
                                </m:dPr>
                                <m:e>
                                  <m:r>
                                    <a:rPr sz="1800">
                                      <a:latin typeface="Cambria Math"/>
                                    </a:rPr>
                                    <m:t>7</m:t>
                                  </m:r>
                                </m:e>
                              </m:d>
                            </m:oMath>
                          </a14:m>
                          <a:endParaRPr dirty="0"/>
                        </a:p>
                      </a:txBody>
                      <a:tcPr/>
                    </a:tc>
                    <a:tc>
                      <a:txBody>
                        <a:bodyPr/>
                        <a:lstStyle/>
                        <a:p>
                          <a:pPr algn="l">
                            <a:defRPr sz="1800"/>
                          </a:pPr>
                          <a:r>
                            <a:t>​</a:t>
                          </a:r>
                          <a14:m>
                            <m:oMath xmlns:m="http://schemas.openxmlformats.org/officeDocument/2006/math">
                              <m:r>
                                <a:rPr sz="1800">
                                  <a:latin typeface="Cambria Math"/>
                                </a:rPr>
                                <m:t>=2</m:t>
                              </m:r>
                              <m:d>
                                <m:dPr>
                                  <m:ctrlPr>
                                    <a:rPr sz="1800" i="1">
                                      <a:latin typeface="Cambria Math" panose="02040503050406030204" pitchFamily="18" charset="0"/>
                                    </a:rPr>
                                  </m:ctrlPr>
                                </m:dPr>
                                <m:e>
                                  <m:r>
                                    <a:rPr sz="1800">
                                      <a:latin typeface="Cambria Math"/>
                                    </a:rPr>
                                    <m:t>𝑥</m:t>
                                  </m:r>
                                  <m:r>
                                    <a:rPr sz="1800">
                                      <a:latin typeface="Cambria Math"/>
                                    </a:rPr>
                                    <m:t>+1</m:t>
                                  </m:r>
                                </m:e>
                              </m:d>
                            </m:oMath>
                          </a14:m>
                          <a:endParaRPr/>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800"/>
                          </a:pPr>
                          <a:r>
                            <a:rPr lang="en-US" dirty="0"/>
                            <a:t>                            </a:t>
                          </a:r>
                          <a:r>
                            <a:rPr dirty="0"/>
                            <a:t>​</a:t>
                          </a:r>
                          <a14:m>
                            <m:oMath xmlns:m="http://schemas.openxmlformats.org/officeDocument/2006/math">
                              <m:r>
                                <a:rPr sz="1800">
                                  <a:latin typeface="Cambria Math"/>
                                </a:rPr>
                                <m:t>𝑥</m:t>
                              </m:r>
                              <m:r>
                                <a:rPr sz="1800">
                                  <a:latin typeface="Cambria Math"/>
                                </a:rPr>
                                <m:t>−4+35</m:t>
                              </m:r>
                            </m:oMath>
                          </a14:m>
                          <a:endParaRPr dirty="0"/>
                        </a:p>
                      </a:txBody>
                      <a:tcPr/>
                    </a:tc>
                    <a:tc>
                      <a:txBody>
                        <a:bodyPr/>
                        <a:lstStyle/>
                        <a:p>
                          <a:pPr algn="l">
                            <a:defRPr sz="1800"/>
                          </a:pPr>
                          <a:r>
                            <a:t>​</a:t>
                          </a:r>
                          <a14:m>
                            <m:oMath xmlns:m="http://schemas.openxmlformats.org/officeDocument/2006/math">
                              <m:r>
                                <a:rPr sz="1800">
                                  <a:latin typeface="Cambria Math"/>
                                </a:rPr>
                                <m:t>=2</m:t>
                              </m:r>
                              <m:r>
                                <a:rPr sz="1800">
                                  <a:latin typeface="Cambria Math"/>
                                </a:rPr>
                                <m:t>𝑥</m:t>
                              </m:r>
                              <m:r>
                                <a:rPr sz="1800">
                                  <a:latin typeface="Cambria Math"/>
                                </a:rPr>
                                <m:t>+2</m:t>
                              </m:r>
                            </m:oMath>
                          </a14:m>
                          <a:endParaRPr/>
                        </a:p>
                      </a:txBody>
                      <a:tcPr/>
                    </a:tc>
                    <a:tc>
                      <a:txBody>
                        <a:bodyPr/>
                        <a:lstStyle/>
                        <a:p>
                          <a:pPr algn="l">
                            <a:defRPr b="1"/>
                          </a:pPr>
                          <a:r>
                            <a:rPr lang="en-US" b="0" dirty="0"/>
                            <a:t>Use the distributive property.</a:t>
                          </a:r>
                          <a:endParaRPr b="0" dirty="0"/>
                        </a:p>
                      </a:txBody>
                      <a:tcPr/>
                    </a:tc>
                    <a:extLst>
                      <a:ext uri="{0D108BD9-81ED-4DB2-BD59-A6C34878D82A}">
                        <a16:rowId xmlns:a16="http://schemas.microsoft.com/office/drawing/2014/main" val="10003"/>
                      </a:ext>
                    </a:extLst>
                  </a:tr>
                  <a:tr h="370840">
                    <a:tc>
                      <a:txBody>
                        <a:bodyPr/>
                        <a:lstStyle/>
                        <a:p>
                          <a:pPr algn="r">
                            <a:defRPr sz="1800"/>
                          </a:pPr>
                          <a:r>
                            <a:rPr lang="en-US" dirty="0"/>
                            <a:t>                                    </a:t>
                          </a:r>
                          <a:r>
                            <a:rPr dirty="0"/>
                            <a:t>​</a:t>
                          </a:r>
                          <a14:m>
                            <m:oMath xmlns:m="http://schemas.openxmlformats.org/officeDocument/2006/math">
                              <m:r>
                                <a:rPr sz="1800">
                                  <a:latin typeface="Cambria Math"/>
                                </a:rPr>
                                <m:t>𝑥</m:t>
                              </m:r>
                              <m:r>
                                <a:rPr sz="1800">
                                  <a:latin typeface="Cambria Math"/>
                                </a:rPr>
                                <m:t>+31</m:t>
                              </m:r>
                            </m:oMath>
                          </a14:m>
                          <a:endParaRPr dirty="0"/>
                        </a:p>
                      </a:txBody>
                      <a:tcPr/>
                    </a:tc>
                    <a:tc>
                      <a:txBody>
                        <a:bodyPr/>
                        <a:lstStyle/>
                        <a:p>
                          <a:pPr algn="l">
                            <a:defRPr sz="1800"/>
                          </a:pPr>
                          <a:r>
                            <a:t>​</a:t>
                          </a:r>
                          <a14:m>
                            <m:oMath xmlns:m="http://schemas.openxmlformats.org/officeDocument/2006/math">
                              <m:r>
                                <a:rPr sz="1800">
                                  <a:latin typeface="Cambria Math"/>
                                </a:rPr>
                                <m:t>=2</m:t>
                              </m:r>
                              <m:r>
                                <a:rPr sz="1800">
                                  <a:latin typeface="Cambria Math"/>
                                </a:rPr>
                                <m:t>𝑥</m:t>
                              </m:r>
                              <m:r>
                                <a:rPr sz="1800">
                                  <a:latin typeface="Cambria Math"/>
                                </a:rPr>
                                <m:t>+2</m:t>
                              </m:r>
                            </m:oMath>
                          </a14:m>
                          <a:endParaRPr/>
                        </a:p>
                      </a:txBody>
                      <a:tcPr/>
                    </a:tc>
                    <a:tc>
                      <a:txBody>
                        <a:bodyPr/>
                        <a:lstStyle/>
                        <a:p>
                          <a:pPr algn="l">
                            <a:defRPr b="1"/>
                          </a:pPr>
                          <a:r>
                            <a:rPr lang="en-US" b="0" dirty="0"/>
                            <a:t>Combine like terms.</a:t>
                          </a:r>
                          <a:endParaRPr b="0" dirty="0"/>
                        </a:p>
                      </a:txBody>
                      <a:tcPr/>
                    </a:tc>
                    <a:extLst>
                      <a:ext uri="{0D108BD9-81ED-4DB2-BD59-A6C34878D82A}">
                        <a16:rowId xmlns:a16="http://schemas.microsoft.com/office/drawing/2014/main" val="10004"/>
                      </a:ext>
                    </a:extLst>
                  </a:tr>
                  <a:tr h="370840">
                    <a:tc>
                      <a:txBody>
                        <a:bodyPr/>
                        <a:lstStyle/>
                        <a:p>
                          <a:pPr algn="r">
                            <a:defRPr sz="1800"/>
                          </a:pPr>
                          <a:r>
                            <a:rPr lang="en-US" dirty="0"/>
                            <a:t>                            </a:t>
                          </a:r>
                          <a:r>
                            <a:rPr dirty="0"/>
                            <a:t>​</a:t>
                          </a:r>
                          <a14:m>
                            <m:oMath xmlns:m="http://schemas.openxmlformats.org/officeDocument/2006/math">
                              <m:r>
                                <a:rPr sz="1800">
                                  <a:latin typeface="Cambria Math"/>
                                </a:rPr>
                                <m:t>𝑥</m:t>
                              </m:r>
                              <m:r>
                                <a:rPr sz="1800">
                                  <a:latin typeface="Cambria Math"/>
                                </a:rPr>
                                <m:t>+31−</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=2</m:t>
                              </m:r>
                              <m:r>
                                <a:rPr sz="1800">
                                  <a:latin typeface="Cambria Math"/>
                                </a:rPr>
                                <m:t>𝑥</m:t>
                              </m:r>
                              <m:r>
                                <a:rPr sz="1800">
                                  <a:latin typeface="Cambria Math"/>
                                </a:rPr>
                                <m:t>+2−</m:t>
                              </m:r>
                              <m:r>
                                <a:rPr sz="1800">
                                  <a:latin typeface="Cambria Math"/>
                                </a:rPr>
                                <m:t>𝑥</m:t>
                              </m:r>
                            </m:oMath>
                          </a14:m>
                          <a:endParaRPr/>
                        </a:p>
                      </a:txBody>
                      <a:tcPr/>
                    </a:tc>
                    <a:tc>
                      <a:txBody>
                        <a:bodyPr/>
                        <a:lstStyle/>
                        <a:p>
                          <a:pPr algn="l">
                            <a:defRPr sz="1100" b="1"/>
                          </a:pPr>
                          <a:r>
                            <a:rPr sz="1800" b="0" dirty="0"/>
                            <a:t>Add </a:t>
                          </a:r>
                          <a14:m>
                            <m:oMath xmlns:m="http://schemas.openxmlformats.org/officeDocument/2006/math">
                              <m:r>
                                <a:rPr sz="1800" b="0">
                                  <a:latin typeface="Cambria Math"/>
                                </a:rPr>
                                <m:t>−</m:t>
                              </m:r>
                              <m:r>
                                <m:rPr>
                                  <m:sty m:val="p"/>
                                </m:rPr>
                                <a:rPr sz="1800" b="0" i="1">
                                  <a:latin typeface="Cambria Math"/>
                                </a:rPr>
                                <m:t>x</m:t>
                              </m:r>
                            </m:oMath>
                          </a14:m>
                          <a:r>
                            <a:rPr sz="1800" b="0" dirty="0"/>
                            <a:t> to both sides.</a:t>
                          </a:r>
                        </a:p>
                      </a:txBody>
                      <a:tcPr/>
                    </a:tc>
                    <a:extLst>
                      <a:ext uri="{0D108BD9-81ED-4DB2-BD59-A6C34878D82A}">
                        <a16:rowId xmlns:a16="http://schemas.microsoft.com/office/drawing/2014/main" val="10005"/>
                      </a:ext>
                    </a:extLst>
                  </a:tr>
                  <a:tr h="370840">
                    <a:tc>
                      <a:txBody>
                        <a:bodyPr/>
                        <a:lstStyle/>
                        <a:p>
                          <a:pPr algn="r"/>
                          <a:r>
                            <a:rPr lang="en-US" dirty="0"/>
                            <a:t>                                            </a:t>
                          </a:r>
                          <a:r>
                            <a:rPr dirty="0"/>
                            <a:t>​</a:t>
                          </a:r>
                          <a:r>
                            <a:rPr sz="1800" dirty="0">
                              <a:latin typeface="Cambria Math"/>
                            </a:rPr>
                            <a:t>31</a:t>
                          </a:r>
                        </a:p>
                      </a:txBody>
                      <a:tcPr/>
                    </a:tc>
                    <a:tc>
                      <a:txBody>
                        <a:bodyPr/>
                        <a:lstStyle/>
                        <a:p>
                          <a:pPr algn="l">
                            <a:defRPr sz="1800"/>
                          </a:pPr>
                          <a:r>
                            <a:t>​</a:t>
                          </a:r>
                          <a14:m>
                            <m:oMath xmlns:m="http://schemas.openxmlformats.org/officeDocument/2006/math">
                              <m:r>
                                <a:rPr sz="1800">
                                  <a:latin typeface="Cambria Math"/>
                                </a:rPr>
                                <m:t>=</m:t>
                              </m:r>
                              <m:r>
                                <a:rPr sz="1800">
                                  <a:latin typeface="Cambria Math"/>
                                </a:rPr>
                                <m:t>𝑥</m:t>
                              </m:r>
                              <m:r>
                                <a:rPr sz="1800">
                                  <a:latin typeface="Cambria Math"/>
                                </a:rPr>
                                <m:t>+2</m:t>
                              </m:r>
                            </m:oMath>
                          </a14:m>
                          <a:endParaRPr/>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6"/>
                      </a:ext>
                    </a:extLst>
                  </a:tr>
                  <a:tr h="370840">
                    <a:tc>
                      <a:txBody>
                        <a:bodyPr/>
                        <a:lstStyle/>
                        <a:p>
                          <a:pPr algn="r">
                            <a:defRPr sz="1800"/>
                          </a:pPr>
                          <a:r>
                            <a:rPr lang="en-US" dirty="0"/>
                            <a:t>                                    </a:t>
                          </a:r>
                          <a:r>
                            <a:rPr dirty="0"/>
                            <a:t>​</a:t>
                          </a:r>
                          <a14:m>
                            <m:oMath xmlns:m="http://schemas.openxmlformats.org/officeDocument/2006/math">
                              <m:r>
                                <a:rPr sz="1800">
                                  <a:latin typeface="Cambria Math"/>
                                </a:rPr>
                                <m:t>31−2</m:t>
                              </m:r>
                            </m:oMath>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𝑥</m:t>
                              </m:r>
                              <m:r>
                                <a:rPr sz="1800">
                                  <a:latin typeface="Cambria Math"/>
                                </a:rPr>
                                <m:t>+2−2</m:t>
                              </m:r>
                            </m:oMath>
                          </a14:m>
                          <a:endParaRPr/>
                        </a:p>
                      </a:txBody>
                      <a:tcPr/>
                    </a:tc>
                    <a:tc>
                      <a:txBody>
                        <a:bodyPr/>
                        <a:lstStyle/>
                        <a:p>
                          <a:pPr algn="l">
                            <a:defRPr sz="1100" b="1"/>
                          </a:pPr>
                          <a:r>
                            <a:rPr sz="1800" b="0" dirty="0"/>
                            <a:t>Add </a:t>
                          </a:r>
                          <a14:m>
                            <m:oMath xmlns:m="http://schemas.openxmlformats.org/officeDocument/2006/math">
                              <m:r>
                                <a:rPr sz="1800" b="0">
                                  <a:latin typeface="Cambria Math"/>
                                </a:rPr>
                                <m:t>−2</m:t>
                              </m:r>
                            </m:oMath>
                          </a14:m>
                          <a:r>
                            <a:rPr sz="1800" b="0" dirty="0"/>
                            <a:t> to both sides.</a:t>
                          </a:r>
                        </a:p>
                      </a:txBody>
                      <a:tcPr/>
                    </a:tc>
                    <a:extLst>
                      <a:ext uri="{0D108BD9-81ED-4DB2-BD59-A6C34878D82A}">
                        <a16:rowId xmlns:a16="http://schemas.microsoft.com/office/drawing/2014/main" val="10007"/>
                      </a:ext>
                    </a:extLst>
                  </a:tr>
                  <a:tr h="370840">
                    <a:tc>
                      <a:txBody>
                        <a:bodyPr/>
                        <a:lstStyle/>
                        <a:p>
                          <a:pPr algn="r"/>
                          <a:r>
                            <a:rPr lang="en-US" dirty="0"/>
                            <a:t>                                            </a:t>
                          </a:r>
                          <a:r>
                            <a:rPr dirty="0"/>
                            <a:t>​</a:t>
                          </a:r>
                          <a:r>
                            <a:rPr sz="1800" dirty="0">
                              <a:latin typeface="Cambria Math"/>
                            </a:rPr>
                            <a:t>29</a:t>
                          </a:r>
                        </a:p>
                      </a:txBody>
                      <a:tcPr/>
                    </a:tc>
                    <a:tc>
                      <a:txBody>
                        <a:bodyPr/>
                        <a:lstStyle/>
                        <a:p>
                          <a:pPr algn="l">
                            <a:defRPr sz="1800"/>
                          </a:pPr>
                          <a:r>
                            <a:t>​</a:t>
                          </a:r>
                          <a14:m>
                            <m:oMath xmlns:m="http://schemas.openxmlformats.org/officeDocument/2006/math">
                              <m:r>
                                <a:rPr sz="1800">
                                  <a:latin typeface="Cambria Math"/>
                                </a:rPr>
                                <m:t>=</m:t>
                              </m:r>
                              <m:r>
                                <a:rPr sz="1800">
                                  <a:latin typeface="Cambria Math"/>
                                </a:rPr>
                                <m:t>𝑥</m:t>
                              </m:r>
                            </m:oMath>
                          </a14:m>
                          <a:endParaRPr/>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99331348"/>
                  </p:ext>
                </p:extLst>
              </p:nvPr>
            </p:nvGraphicFramePr>
            <p:xfrm>
              <a:off x="457200" y="1519036"/>
              <a:ext cx="8229600" cy="3716465"/>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80505">
                    <a:tc>
                      <a:txBody>
                        <a:bodyPr/>
                        <a:lstStyle/>
                        <a:p>
                          <a:endParaRPr lang="en-US"/>
                        </a:p>
                      </a:txBody>
                      <a:tcPr>
                        <a:blipFill>
                          <a:blip r:embed="rId2"/>
                          <a:stretch>
                            <a:fillRect t="-6329" r="-200000" b="-691139"/>
                          </a:stretch>
                        </a:blipFill>
                      </a:tcPr>
                    </a:tc>
                    <a:tc>
                      <a:txBody>
                        <a:bodyPr/>
                        <a:lstStyle/>
                        <a:p>
                          <a:endParaRPr lang="en-US"/>
                        </a:p>
                      </a:txBody>
                      <a:tcPr>
                        <a:blipFill>
                          <a:blip r:embed="rId2"/>
                          <a:stretch>
                            <a:fillRect l="-163636" t="-6329" r="-227273" b="-691139"/>
                          </a:stretch>
                        </a:blipFill>
                      </a:tcPr>
                    </a:tc>
                    <a:tc>
                      <a:txBody>
                        <a:bodyPr/>
                        <a:lstStyle/>
                        <a:p>
                          <a:pPr algn="l">
                            <a:defRPr b="1"/>
                          </a:pPr>
                          <a:r>
                            <a:rPr lang="en-US" b="0" dirty="0"/>
                            <a:t>Write the equation.</a:t>
                          </a:r>
                          <a:endParaRPr b="0" dirty="0"/>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80000" r="-200000" b="-420000"/>
                          </a:stretch>
                        </a:blipFill>
                      </a:tcPr>
                    </a:tc>
                    <a:tc>
                      <a:txBody>
                        <a:bodyPr/>
                        <a:lstStyle/>
                        <a:p>
                          <a:endParaRPr lang="en-US"/>
                        </a:p>
                      </a:txBody>
                      <a:tcPr>
                        <a:blipFill>
                          <a:blip r:embed="rId2"/>
                          <a:stretch>
                            <a:fillRect l="-163636" t="-80000" r="-227273" b="-420000"/>
                          </a:stretch>
                        </a:blipFill>
                      </a:tcPr>
                    </a:tc>
                    <a:tc>
                      <a:txBody>
                        <a:bodyPr/>
                        <a:lstStyle/>
                        <a:p>
                          <a:pPr algn="l">
                            <a:defRPr b="1"/>
                          </a:pPr>
                          <a:r>
                            <a:rPr sz="1800" b="0" dirty="0"/>
                            <a:t>Multiply both sides by </a:t>
                          </a:r>
                          <a:r>
                            <a:rPr sz="1800" b="0" dirty="0">
                              <a:latin typeface="Cambria Math"/>
                            </a:rPr>
                            <a:t>10</a:t>
                          </a:r>
                          <a:r>
                            <a:rPr sz="1800" b="0" dirty="0"/>
                            <a:t>, the LCM of the denominators.</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309836" r="-200000" b="-622951"/>
                          </a:stretch>
                        </a:blipFill>
                      </a:tcPr>
                    </a:tc>
                    <a:tc>
                      <a:txBody>
                        <a:bodyPr/>
                        <a:lstStyle/>
                        <a:p>
                          <a:endParaRPr lang="en-US"/>
                        </a:p>
                      </a:txBody>
                      <a:tcPr>
                        <a:blipFill>
                          <a:blip r:embed="rId2"/>
                          <a:stretch>
                            <a:fillRect l="-163636" t="-309836" r="-227273" b="-622951"/>
                          </a:stretch>
                        </a:blipFill>
                      </a:tcPr>
                    </a:tc>
                    <a:tc>
                      <a:txBody>
                        <a:bodyPr/>
                        <a:lstStyle/>
                        <a:p>
                          <a:pPr algn="l"/>
                          <a:endParaRPr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409836" r="-200000" b="-522951"/>
                          </a:stretch>
                        </a:blipFill>
                      </a:tcPr>
                    </a:tc>
                    <a:tc>
                      <a:txBody>
                        <a:bodyPr/>
                        <a:lstStyle/>
                        <a:p>
                          <a:endParaRPr lang="en-US"/>
                        </a:p>
                      </a:txBody>
                      <a:tcPr>
                        <a:blipFill>
                          <a:blip r:embed="rId2"/>
                          <a:stretch>
                            <a:fillRect l="-163636" t="-409836" r="-227273" b="-522951"/>
                          </a:stretch>
                        </a:blipFill>
                      </a:tcPr>
                    </a:tc>
                    <a:tc>
                      <a:txBody>
                        <a:bodyPr/>
                        <a:lstStyle/>
                        <a:p>
                          <a:pPr algn="l">
                            <a:defRPr b="1"/>
                          </a:pPr>
                          <a:r>
                            <a:rPr lang="en-US" b="0" dirty="0"/>
                            <a:t>Use the distributive property.</a:t>
                          </a:r>
                          <a:endParaRPr b="0" dirty="0"/>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t="-509836" r="-200000" b="-422951"/>
                          </a:stretch>
                        </a:blipFill>
                      </a:tcPr>
                    </a:tc>
                    <a:tc>
                      <a:txBody>
                        <a:bodyPr/>
                        <a:lstStyle/>
                        <a:p>
                          <a:endParaRPr lang="en-US"/>
                        </a:p>
                      </a:txBody>
                      <a:tcPr>
                        <a:blipFill>
                          <a:blip r:embed="rId2"/>
                          <a:stretch>
                            <a:fillRect l="-163636" t="-509836" r="-227273" b="-422951"/>
                          </a:stretch>
                        </a:blipFill>
                      </a:tcPr>
                    </a:tc>
                    <a:tc>
                      <a:txBody>
                        <a:bodyPr/>
                        <a:lstStyle/>
                        <a:p>
                          <a:pPr algn="l">
                            <a:defRPr b="1"/>
                          </a:pPr>
                          <a:r>
                            <a:rPr lang="en-US" b="0" dirty="0"/>
                            <a:t>Combine like terms.</a:t>
                          </a:r>
                          <a:endParaRPr b="0" dirty="0"/>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t="-620000" r="-200000" b="-330000"/>
                          </a:stretch>
                        </a:blipFill>
                      </a:tcPr>
                    </a:tc>
                    <a:tc>
                      <a:txBody>
                        <a:bodyPr/>
                        <a:lstStyle/>
                        <a:p>
                          <a:endParaRPr lang="en-US"/>
                        </a:p>
                      </a:txBody>
                      <a:tcPr>
                        <a:blipFill>
                          <a:blip r:embed="rId2"/>
                          <a:stretch>
                            <a:fillRect l="-163636" t="-620000" r="-227273" b="-330000"/>
                          </a:stretch>
                        </a:blipFill>
                      </a:tcPr>
                    </a:tc>
                    <a:tc>
                      <a:txBody>
                        <a:bodyPr/>
                        <a:lstStyle/>
                        <a:p>
                          <a:endParaRPr lang="en-US"/>
                        </a:p>
                      </a:txBody>
                      <a:tcPr>
                        <a:blipFill>
                          <a:blip r:embed="rId2"/>
                          <a:stretch>
                            <a:fillRect l="-116000" t="-620000" b="-330000"/>
                          </a:stretch>
                        </a:blipFill>
                      </a:tcPr>
                    </a:tc>
                    <a:extLst>
                      <a:ext uri="{0D108BD9-81ED-4DB2-BD59-A6C34878D82A}">
                        <a16:rowId xmlns:a16="http://schemas.microsoft.com/office/drawing/2014/main" val="10005"/>
                      </a:ext>
                    </a:extLst>
                  </a:tr>
                  <a:tr h="370840">
                    <a:tc>
                      <a:txBody>
                        <a:bodyPr/>
                        <a:lstStyle/>
                        <a:p>
                          <a:pPr algn="r"/>
                          <a:r>
                            <a:rPr lang="en-US" dirty="0"/>
                            <a:t>                                            </a:t>
                          </a:r>
                          <a:r>
                            <a:rPr dirty="0"/>
                            <a:t>​</a:t>
                          </a:r>
                          <a:r>
                            <a:rPr sz="1800" dirty="0">
                              <a:latin typeface="Cambria Math"/>
                            </a:rPr>
                            <a:t>31</a:t>
                          </a:r>
                        </a:p>
                      </a:txBody>
                      <a:tcPr/>
                    </a:tc>
                    <a:tc>
                      <a:txBody>
                        <a:bodyPr/>
                        <a:lstStyle/>
                        <a:p>
                          <a:endParaRPr lang="en-US"/>
                        </a:p>
                      </a:txBody>
                      <a:tcPr>
                        <a:blipFill>
                          <a:blip r:embed="rId2"/>
                          <a:stretch>
                            <a:fillRect l="-163636" t="-708197" r="-227273" b="-22459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6"/>
                      </a:ext>
                    </a:extLst>
                  </a:tr>
                  <a:tr h="370840">
                    <a:tc>
                      <a:txBody>
                        <a:bodyPr/>
                        <a:lstStyle/>
                        <a:p>
                          <a:endParaRPr lang="en-US"/>
                        </a:p>
                      </a:txBody>
                      <a:tcPr>
                        <a:blipFill>
                          <a:blip r:embed="rId2"/>
                          <a:stretch>
                            <a:fillRect t="-808197" r="-200000" b="-124590"/>
                          </a:stretch>
                        </a:blipFill>
                      </a:tcPr>
                    </a:tc>
                    <a:tc>
                      <a:txBody>
                        <a:bodyPr/>
                        <a:lstStyle/>
                        <a:p>
                          <a:endParaRPr lang="en-US"/>
                        </a:p>
                      </a:txBody>
                      <a:tcPr>
                        <a:blipFill>
                          <a:blip r:embed="rId2"/>
                          <a:stretch>
                            <a:fillRect l="-163636" t="-808197" r="-227273" b="-124590"/>
                          </a:stretch>
                        </a:blipFill>
                      </a:tcPr>
                    </a:tc>
                    <a:tc>
                      <a:txBody>
                        <a:bodyPr/>
                        <a:lstStyle/>
                        <a:p>
                          <a:endParaRPr lang="en-US"/>
                        </a:p>
                      </a:txBody>
                      <a:tcPr>
                        <a:blipFill>
                          <a:blip r:embed="rId2"/>
                          <a:stretch>
                            <a:fillRect l="-116000" t="-808197" b="-124590"/>
                          </a:stretch>
                        </a:blipFill>
                      </a:tcPr>
                    </a:tc>
                    <a:extLst>
                      <a:ext uri="{0D108BD9-81ED-4DB2-BD59-A6C34878D82A}">
                        <a16:rowId xmlns:a16="http://schemas.microsoft.com/office/drawing/2014/main" val="10007"/>
                      </a:ext>
                    </a:extLst>
                  </a:tr>
                  <a:tr h="370840">
                    <a:tc>
                      <a:txBody>
                        <a:bodyPr/>
                        <a:lstStyle/>
                        <a:p>
                          <a:pPr algn="r"/>
                          <a:r>
                            <a:rPr lang="en-US" dirty="0"/>
                            <a:t>                                            </a:t>
                          </a:r>
                          <a:r>
                            <a:rPr dirty="0"/>
                            <a:t>​</a:t>
                          </a:r>
                          <a:r>
                            <a:rPr sz="1800" dirty="0">
                              <a:latin typeface="Cambria Math"/>
                            </a:rPr>
                            <a:t>29</a:t>
                          </a:r>
                        </a:p>
                      </a:txBody>
                      <a:tcPr/>
                    </a:tc>
                    <a:tc>
                      <a:txBody>
                        <a:bodyPr/>
                        <a:lstStyle/>
                        <a:p>
                          <a:endParaRPr lang="en-US"/>
                        </a:p>
                      </a:txBody>
                      <a:tcPr>
                        <a:blipFill>
                          <a:blip r:embed="rId2"/>
                          <a:stretch>
                            <a:fillRect l="-163636" t="-908197" r="-227273" b="-2459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8"/>
                      </a:ext>
                    </a:extLst>
                  </a:tr>
                </a:tbl>
              </a:graphicData>
            </a:graphic>
          </p:graphicFrame>
        </mc:Fallback>
      </mc:AlternateContent>
      <p:sp>
        <p:nvSpPr>
          <p:cNvPr id="5" name="TextBox 4">
            <a:extLst>
              <a:ext uri="{FF2B5EF4-FFF2-40B4-BE49-F238E27FC236}">
                <a16:creationId xmlns:a16="http://schemas.microsoft.com/office/drawing/2014/main" id="{D37B09AD-B0A7-A587-D016-F2EC69575510}"/>
              </a:ext>
            </a:extLst>
          </p:cNvPr>
          <p:cNvSpPr txBox="1"/>
          <p:nvPr/>
        </p:nvSpPr>
        <p:spPr>
          <a:xfrm>
            <a:off x="457200" y="1029287"/>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 Linear Equation (cont.)</a:t>
            </a:r>
          </a:p>
        </p:txBody>
      </p:sp>
      <p:sp>
        <p:nvSpPr>
          <p:cNvPr id="3" name="Text Placeholder 2"/>
          <p:cNvSpPr>
            <a:spLocks noGrp="1"/>
          </p:cNvSpPr>
          <p:nvPr>
            <p:ph type="body" sz="quarter" idx="10"/>
          </p:nvPr>
        </p:nvSpPr>
        <p:spPr/>
        <p:txBody>
          <a:bodyPr>
            <a:normAutofit/>
          </a:bodyPr>
          <a:lstStyle/>
          <a:p>
            <a:r>
              <a:rPr sz="2800" b="1"/>
              <a:t>Check</a:t>
            </a:r>
          </a:p>
          <a:p>
            <a:pPr algn="ctr"/>
            <a:r>
              <a:t>​</a:t>
            </a:r>
          </a:p>
          <a:p>
            <a:pPr algn="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01276690"/>
                  </p:ext>
                </p:extLst>
              </p:nvPr>
            </p:nvGraphicFramePr>
            <p:xfrm>
              <a:off x="2743200" y="1524000"/>
              <a:ext cx="3657600" cy="254355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29−4</m:t>
                                  </m:r>
                                </m:num>
                                <m:den>
                                  <m:r>
                                    <a:rPr sz="2800">
                                      <a:latin typeface="Cambria Math"/>
                                    </a:rPr>
                                    <m:t>10</m:t>
                                  </m:r>
                                </m:den>
                              </m:f>
                              <m:r>
                                <a:rPr sz="2800">
                                  <a:latin typeface="Cambria Math"/>
                                </a:rPr>
                                <m:t>+</m:t>
                              </m:r>
                              <m:f>
                                <m:fPr>
                                  <m:ctrlPr>
                                    <a:rPr sz="2800" i="1">
                                      <a:latin typeface="Cambria Math" panose="02040503050406030204" pitchFamily="18" charset="0"/>
                                    </a:rPr>
                                  </m:ctrlPr>
                                </m:fPr>
                                <m:num>
                                  <m:r>
                                    <a:rPr sz="2800">
                                      <a:latin typeface="Cambria Math"/>
                                    </a:rPr>
                                    <m:t>7</m:t>
                                  </m:r>
                                </m:num>
                                <m:den>
                                  <m:r>
                                    <a:rPr sz="2800">
                                      <a:latin typeface="Cambria Math"/>
                                    </a:rPr>
                                    <m:t>2</m:t>
                                  </m:r>
                                </m:den>
                              </m:f>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29+1</m:t>
                                  </m:r>
                                </m:num>
                                <m:den>
                                  <m:r>
                                    <a:rPr sz="2800">
                                      <a:latin typeface="Cambria Math"/>
                                    </a:rPr>
                                    <m:t>5</m:t>
                                  </m:r>
                                </m:den>
                              </m:f>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25</m:t>
                                  </m:r>
                                </m:num>
                                <m:den>
                                  <m:r>
                                    <a:rPr sz="2800">
                                      <a:latin typeface="Cambria Math"/>
                                    </a:rPr>
                                    <m:t>10</m:t>
                                  </m:r>
                                </m:den>
                              </m:f>
                              <m:r>
                                <a:rPr sz="2800">
                                  <a:latin typeface="Cambria Math"/>
                                </a:rPr>
                                <m:t>+</m:t>
                              </m:r>
                              <m:f>
                                <m:fPr>
                                  <m:ctrlPr>
                                    <a:rPr sz="2800" i="1">
                                      <a:latin typeface="Cambria Math" panose="02040503050406030204" pitchFamily="18" charset="0"/>
                                    </a:rPr>
                                  </m:ctrlPr>
                                </m:fPr>
                                <m:num>
                                  <m:r>
                                    <a:rPr sz="2800">
                                      <a:latin typeface="Cambria Math"/>
                                    </a:rPr>
                                    <m:t>35</m:t>
                                  </m:r>
                                </m:num>
                                <m:den>
                                  <m:r>
                                    <a:rPr sz="2800">
                                      <a:latin typeface="Cambria Math"/>
                                    </a:rPr>
                                    <m:t>10</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30</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60</m:t>
                                  </m:r>
                                </m:num>
                                <m:den>
                                  <m:r>
                                    <a:rPr sz="2800">
                                      <a:latin typeface="Cambria Math"/>
                                    </a:rPr>
                                    <m:t>10</m:t>
                                  </m:r>
                                </m:den>
                              </m:f>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30</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6</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01276690"/>
                  </p:ext>
                </p:extLst>
              </p:nvPr>
            </p:nvGraphicFramePr>
            <p:xfrm>
              <a:off x="2743200" y="1524000"/>
              <a:ext cx="3657600" cy="2543556"/>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79196">
                    <a:tc>
                      <a:txBody>
                        <a:bodyPr/>
                        <a:lstStyle/>
                        <a:p>
                          <a:endParaRPr lang="en-US"/>
                        </a:p>
                      </a:txBody>
                      <a:tcPr marL="36576" marR="36576" marT="36576" marB="36576" anchor="ctr">
                        <a:blipFill>
                          <a:blip r:embed="rId2"/>
                          <a:stretch>
                            <a:fillRect r="-100000" b="-300000"/>
                          </a:stretch>
                        </a:blipFill>
                      </a:tcPr>
                    </a:tc>
                    <a:tc>
                      <a:txBody>
                        <a:bodyPr/>
                        <a:lstStyle/>
                        <a:p>
                          <a:endParaRPr lang="en-US"/>
                        </a:p>
                      </a:txBody>
                      <a:tcPr marL="36576" marR="36576" marT="36576" marB="36576" anchor="ctr">
                        <a:blipFill>
                          <a:blip r:embed="rId2"/>
                          <a:stretch>
                            <a:fillRect l="-100000" b="-300000"/>
                          </a:stretch>
                        </a:blipFill>
                      </a:tcPr>
                    </a:tc>
                    <a:extLst>
                      <a:ext uri="{0D108BD9-81ED-4DB2-BD59-A6C34878D82A}">
                        <a16:rowId xmlns:a16="http://schemas.microsoft.com/office/drawing/2014/main" val="10000"/>
                      </a:ext>
                    </a:extLst>
                  </a:tr>
                  <a:tr h="685292">
                    <a:tc>
                      <a:txBody>
                        <a:bodyPr/>
                        <a:lstStyle/>
                        <a:p>
                          <a:endParaRPr lang="en-US"/>
                        </a:p>
                      </a:txBody>
                      <a:tcPr marL="36576" marR="36576" marT="36576" marB="36576" anchor="ctr">
                        <a:blipFill>
                          <a:blip r:embed="rId2"/>
                          <a:stretch>
                            <a:fillRect t="-100000" r="-100000" b="-200000"/>
                          </a:stretch>
                        </a:blipFill>
                      </a:tcPr>
                    </a:tc>
                    <a:tc>
                      <a:txBody>
                        <a:bodyPr/>
                        <a:lstStyle/>
                        <a:p>
                          <a:endParaRPr lang="en-US"/>
                        </a:p>
                      </a:txBody>
                      <a:tcPr marL="36576" marR="36576" marT="36576" marB="36576" anchor="ctr">
                        <a:blipFill>
                          <a:blip r:embed="rId2"/>
                          <a:stretch>
                            <a:fillRect l="-100000" t="-100000" b="-200000"/>
                          </a:stretch>
                        </a:blipFill>
                      </a:tcPr>
                    </a:tc>
                    <a:extLst>
                      <a:ext uri="{0D108BD9-81ED-4DB2-BD59-A6C34878D82A}">
                        <a16:rowId xmlns:a16="http://schemas.microsoft.com/office/drawing/2014/main" val="10001"/>
                      </a:ext>
                    </a:extLst>
                  </a:tr>
                  <a:tr h="679196">
                    <a:tc>
                      <a:txBody>
                        <a:bodyPr/>
                        <a:lstStyle/>
                        <a:p>
                          <a:endParaRPr lang="en-US"/>
                        </a:p>
                      </a:txBody>
                      <a:tcPr marL="36576" marR="36576" marT="36576" marB="36576" anchor="ctr">
                        <a:blipFill>
                          <a:blip r:embed="rId2"/>
                          <a:stretch>
                            <a:fillRect t="-200000" r="-100000" b="-100000"/>
                          </a:stretch>
                        </a:blipFill>
                      </a:tcPr>
                    </a:tc>
                    <a:tc>
                      <a:txBody>
                        <a:bodyPr/>
                        <a:lstStyle/>
                        <a:p>
                          <a:endParaRPr lang="en-US"/>
                        </a:p>
                      </a:txBody>
                      <a:tcPr marL="36576" marR="36576" marT="36576" marB="36576" anchor="ctr">
                        <a:blipFill>
                          <a:blip r:embed="rId2"/>
                          <a:stretch>
                            <a:fillRect l="-100000" t="-200000" b="-100000"/>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2"/>
                          <a:stretch>
                            <a:fillRect t="-409756" r="-100000" b="-36585"/>
                          </a:stretch>
                        </a:blipFill>
                      </a:tcPr>
                    </a:tc>
                    <a:tc>
                      <a:txBody>
                        <a:bodyPr/>
                        <a:lstStyle/>
                        <a:p>
                          <a:endParaRPr lang="en-US"/>
                        </a:p>
                      </a:txBody>
                      <a:tcPr marL="36576" marR="36576" marT="36576" marB="36576" anchor="ctr">
                        <a:blipFill>
                          <a:blip r:embed="rId2"/>
                          <a:stretch>
                            <a:fillRect l="-100000" t="-409756"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a:t>
                </a:r>
                <a14:m>
                  <m:oMath xmlns:m="http://schemas.openxmlformats.org/officeDocument/2006/math">
                    <m:r>
                      <a:rPr>
                        <a:latin typeface="Cambria Math" panose="02040503050406030204" pitchFamily="18" charset="0"/>
                      </a:rPr>
                      <m:t>16.53−18.2</m:t>
                    </m:r>
                    <m:r>
                      <a:rPr>
                        <a:latin typeface="Cambria Math" panose="02040503050406030204" pitchFamily="18" charset="0"/>
                      </a:rPr>
                      <m:t>𝑧</m:t>
                    </m:r>
                    <m:r>
                      <a:rPr>
                        <a:latin typeface="Cambria Math" panose="02040503050406030204" pitchFamily="18" charset="0"/>
                      </a:rPr>
                      <m:t>=7.43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7A01043-B369-F6E9-EF0E-A04EE1EFCC70}"/>
                  </a:ext>
                </a:extLst>
              </p:cNvPr>
              <p:cNvGraphicFramePr>
                <a:graphicFrameLocks/>
              </p:cNvGraphicFramePr>
              <p:nvPr>
                <p:extLst>
                  <p:ext uri="{D42A27DB-BD31-4B8C-83A1-F6EECF244321}">
                    <p14:modId xmlns:p14="http://schemas.microsoft.com/office/powerpoint/2010/main" val="253279942"/>
                  </p:ext>
                </p:extLst>
              </p:nvPr>
            </p:nvGraphicFramePr>
            <p:xfrm>
              <a:off x="457200" y="2971800"/>
              <a:ext cx="8229600" cy="2443353"/>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
                                <a:rPr sz="1800">
                                  <a:latin typeface="Cambria Math"/>
                                </a:rPr>
                                <m:t>16.53−18.2</m:t>
                              </m:r>
                              <m:r>
                                <a:rPr sz="1800">
                                  <a:latin typeface="Cambria Math"/>
                                </a:rPr>
                                <m:t>𝑧</m:t>
                              </m:r>
                            </m:oMath>
                          </a14:m>
                          <a:endParaRPr dirty="0"/>
                        </a:p>
                      </a:txBody>
                      <a:tcPr/>
                    </a:tc>
                    <a:tc>
                      <a:txBody>
                        <a:bodyPr/>
                        <a:lstStyle/>
                        <a:p>
                          <a:pPr algn="l">
                            <a:defRPr sz="1800"/>
                          </a:pPr>
                          <a:r>
                            <a:t>​</a:t>
                          </a:r>
                          <a14:m>
                            <m:oMath xmlns:m="http://schemas.openxmlformats.org/officeDocument/2006/math">
                              <m:r>
                                <a:rPr sz="1800">
                                  <a:latin typeface="Cambria Math"/>
                                </a:rPr>
                                <m:t>=7.43</m:t>
                              </m:r>
                            </m:oMath>
                          </a14:m>
                          <a:endParaRPr/>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r>
                                <a:rPr sz="1800">
                                  <a:latin typeface="Cambria Math"/>
                                </a:rPr>
                                <m:t>16.53−18.2</m:t>
                              </m:r>
                              <m:r>
                                <a:rPr sz="1800">
                                  <a:latin typeface="Cambria Math"/>
                                </a:rPr>
                                <m:t>𝑧</m:t>
                              </m:r>
                              <m:r>
                                <a:rPr sz="1800">
                                  <a:latin typeface="Cambria Math"/>
                                </a:rPr>
                                <m:t>+</m:t>
                              </m:r>
                              <m:d>
                                <m:dPr>
                                  <m:ctrlPr>
                                    <a:rPr sz="1800" i="1">
                                      <a:latin typeface="Cambria Math" panose="02040503050406030204" pitchFamily="18" charset="0"/>
                                    </a:rPr>
                                  </m:ctrlPr>
                                </m:dPr>
                                <m:e>
                                  <m:r>
                                    <a:rPr sz="1800">
                                      <a:latin typeface="Cambria Math"/>
                                    </a:rPr>
                                    <m:t>−16.53</m:t>
                                  </m:r>
                                </m:e>
                              </m:d>
                            </m:oMath>
                          </a14:m>
                          <a:endParaRPr dirty="0"/>
                        </a:p>
                      </a:txBody>
                      <a:tcPr/>
                    </a:tc>
                    <a:tc>
                      <a:txBody>
                        <a:bodyPr/>
                        <a:lstStyle/>
                        <a:p>
                          <a:pPr algn="l">
                            <a:defRPr sz="1800"/>
                          </a:pPr>
                          <a:r>
                            <a:rPr dirty="0"/>
                            <a:t>​</a:t>
                          </a:r>
                          <a14:m>
                            <m:oMath xmlns:m="http://schemas.openxmlformats.org/officeDocument/2006/math">
                              <m:r>
                                <a:rPr sz="1800">
                                  <a:latin typeface="Cambria Math"/>
                                </a:rPr>
                                <m:t>=7.43+</m:t>
                              </m:r>
                              <m:d>
                                <m:dPr>
                                  <m:ctrlPr>
                                    <a:rPr sz="1800" i="1">
                                      <a:latin typeface="Cambria Math" panose="02040503050406030204" pitchFamily="18" charset="0"/>
                                    </a:rPr>
                                  </m:ctrlPr>
                                </m:dPr>
                                <m:e>
                                  <m:r>
                                    <a:rPr sz="1800">
                                      <a:latin typeface="Cambria Math"/>
                                    </a:rPr>
                                    <m:t>−16.53</m:t>
                                  </m:r>
                                </m:e>
                              </m:d>
                            </m:oMath>
                          </a14:m>
                          <a:endParaRPr dirty="0"/>
                        </a:p>
                      </a:txBody>
                      <a:tcPr/>
                    </a:tc>
                    <a:tc>
                      <a:txBody>
                        <a:bodyPr/>
                        <a:lstStyle/>
                        <a:p>
                          <a:pPr algn="l">
                            <a:defRPr sz="1100" b="1"/>
                          </a:pPr>
                          <a:r>
                            <a:rPr sz="1800" b="0" dirty="0"/>
                            <a:t>Add </a:t>
                          </a:r>
                          <a14:m>
                            <m:oMath xmlns:m="http://schemas.openxmlformats.org/officeDocument/2006/math">
                              <m:r>
                                <a:rPr sz="1800" b="0">
                                  <a:latin typeface="Cambria Math"/>
                                </a:rPr>
                                <m:t>−16.53</m:t>
                              </m:r>
                            </m:oMath>
                          </a14:m>
                          <a:r>
                            <a:rPr sz="1800" b="0" dirty="0"/>
                            <a:t> to both sides.</a:t>
                          </a:r>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−18.2</m:t>
                              </m:r>
                              <m:r>
                                <a:rPr sz="1800">
                                  <a:latin typeface="Cambria Math"/>
                                </a:rPr>
                                <m:t>𝑧</m:t>
                              </m:r>
                            </m:oMath>
                          </a14:m>
                          <a:endParaRPr dirty="0"/>
                        </a:p>
                      </a:txBody>
                      <a:tcPr/>
                    </a:tc>
                    <a:tc>
                      <a:txBody>
                        <a:bodyPr/>
                        <a:lstStyle/>
                        <a:p>
                          <a:pPr algn="l">
                            <a:defRPr sz="1800"/>
                          </a:pPr>
                          <a:r>
                            <a:t>​</a:t>
                          </a:r>
                          <a14:m>
                            <m:oMath xmlns:m="http://schemas.openxmlformats.org/officeDocument/2006/math">
                              <m:r>
                                <a:rPr sz="1800">
                                  <a:latin typeface="Cambria Math"/>
                                </a:rPr>
                                <m:t>=−9.1</m:t>
                              </m:r>
                            </m:oMath>
                          </a14:m>
                          <a:endParaRPr/>
                        </a:p>
                      </a:txBody>
                      <a:tcPr/>
                    </a:tc>
                    <a:tc>
                      <a:txBody>
                        <a:bodyPr/>
                        <a:lstStyle/>
                        <a:p>
                          <a:pPr algn="l">
                            <a:defRPr b="1"/>
                          </a:pPr>
                          <a:r>
                            <a:rPr lang="en-US" sz="1800" b="0" dirty="0"/>
                            <a:t>Simplify.</a:t>
                          </a:r>
                          <a:endParaRPr sz="1800" dirty="0"/>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−18.2</m:t>
                                  </m:r>
                                  <m:r>
                                    <a:rPr sz="1800">
                                      <a:latin typeface="Cambria Math"/>
                                    </a:rPr>
                                    <m:t>𝑧</m:t>
                                  </m:r>
                                </m:num>
                                <m:den>
                                  <m:r>
                                    <a:rPr sz="1800">
                                      <a:latin typeface="Cambria Math"/>
                                    </a:rPr>
                                    <m:t>−18.2</m:t>
                                  </m:r>
                                </m:den>
                              </m:f>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−9.1</m:t>
                                  </m:r>
                                </m:num>
                                <m:den>
                                  <m:r>
                                    <a:rPr sz="1800">
                                      <a:latin typeface="Cambria Math"/>
                                    </a:rPr>
                                    <m:t>−18.2</m:t>
                                  </m:r>
                                </m:den>
                              </m:f>
                            </m:oMath>
                          </a14:m>
                          <a:endParaRPr/>
                        </a:p>
                      </a:txBody>
                      <a:tcPr/>
                    </a:tc>
                    <a:tc>
                      <a:txBody>
                        <a:bodyPr/>
                        <a:lstStyle/>
                        <a:p>
                          <a:pPr algn="l">
                            <a:defRPr sz="1100" b="1"/>
                          </a:pPr>
                          <a:r>
                            <a:rPr sz="1800" b="0" dirty="0"/>
                            <a:t>Divide both sides by </a:t>
                          </a:r>
                          <a14:m>
                            <m:oMath xmlns:m="http://schemas.openxmlformats.org/officeDocument/2006/math">
                              <m:r>
                                <a:rPr sz="1800" b="0">
                                  <a:latin typeface="Cambria Math"/>
                                </a:rPr>
                                <m:t>−18.2</m:t>
                              </m:r>
                            </m:oMath>
                          </a14:m>
                          <a:r>
                            <a:rPr sz="1800" b="0" dirty="0"/>
                            <a:t>.</a:t>
                          </a: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𝑧</m:t>
                                </m:r>
                              </m:oMath>
                            </m:oMathPara>
                          </a14:m>
                          <a:endParaRPr dirty="0"/>
                        </a:p>
                      </a:txBody>
                      <a:tcPr/>
                    </a:tc>
                    <a:tc>
                      <a:txBody>
                        <a:bodyPr/>
                        <a:lstStyle/>
                        <a:p>
                          <a:pPr algn="l">
                            <a:defRPr sz="1800"/>
                          </a:pPr>
                          <a:r>
                            <a:t>​</a:t>
                          </a:r>
                          <a14:m>
                            <m:oMath xmlns:m="http://schemas.openxmlformats.org/officeDocument/2006/math">
                              <m:r>
                                <a:rPr sz="1800">
                                  <a:latin typeface="Cambria Math"/>
                                </a:rPr>
                                <m:t>=0.5</m:t>
                              </m:r>
                            </m:oMath>
                          </a14:m>
                          <a:endParaRPr/>
                        </a:p>
                      </a:txBody>
                      <a:tcPr/>
                    </a:tc>
                    <a:tc>
                      <a:txBody>
                        <a:bodyPr/>
                        <a:lstStyle/>
                        <a:p>
                          <a:pPr algn="l"/>
                          <a:endParaRPr/>
                        </a:p>
                      </a:txBody>
                      <a:tcPr/>
                    </a:tc>
                    <a:extLst>
                      <a:ext uri="{0D108BD9-81ED-4DB2-BD59-A6C34878D82A}">
                        <a16:rowId xmlns:a16="http://schemas.microsoft.com/office/drawing/2014/main" val="10004"/>
                      </a:ext>
                    </a:extLst>
                  </a:tr>
                  <a:tr h="370840">
                    <a:tc>
                      <a:txBody>
                        <a:bodyPr/>
                        <a:lstStyle/>
                        <a:p>
                          <a:pPr algn="r">
                            <a:defRPr sz="1800"/>
                          </a:pPr>
                          <a:r>
                            <a:rPr sz="1800" dirty="0"/>
                            <a:t>or </a:t>
                          </a:r>
                          <a14:m>
                            <m:oMath xmlns:m="http://schemas.openxmlformats.org/officeDocument/2006/math">
                              <m:r>
                                <a:rPr sz="1800">
                                  <a:latin typeface="Cambria Math"/>
                                </a:rPr>
                                <m:t>𝑧</m:t>
                              </m:r>
                            </m:oMath>
                          </a14:m>
                          <a:endParaRPr sz="1800"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oMath>
                          </a14:m>
                          <a:endParaRPr/>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77A01043-B369-F6E9-EF0E-A04EE1EFCC70}"/>
                  </a:ext>
                </a:extLst>
              </p:cNvPr>
              <p:cNvGraphicFramePr>
                <a:graphicFrameLocks/>
              </p:cNvGraphicFramePr>
              <p:nvPr>
                <p:extLst>
                  <p:ext uri="{D42A27DB-BD31-4B8C-83A1-F6EECF244321}">
                    <p14:modId xmlns:p14="http://schemas.microsoft.com/office/powerpoint/2010/main" val="253279942"/>
                  </p:ext>
                </p:extLst>
              </p:nvPr>
            </p:nvGraphicFramePr>
            <p:xfrm>
              <a:off x="457200" y="2971800"/>
              <a:ext cx="8229600" cy="2443353"/>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191577" b="-570492"/>
                          </a:stretch>
                        </a:blipFill>
                      </a:tcPr>
                    </a:tc>
                    <a:tc>
                      <a:txBody>
                        <a:bodyPr/>
                        <a:lstStyle/>
                        <a:p>
                          <a:endParaRPr lang="en-US"/>
                        </a:p>
                      </a:txBody>
                      <a:tcPr>
                        <a:blipFill>
                          <a:blip r:embed="rId3"/>
                          <a:stretch>
                            <a:fillRect l="-132286" t="-8197" r="-153429" b="-570492"/>
                          </a:stretch>
                        </a:blipFill>
                      </a:tcPr>
                    </a:tc>
                    <a:tc>
                      <a:txBody>
                        <a:bodyPr/>
                        <a:lstStyle/>
                        <a:p>
                          <a:pPr algn="l"/>
                          <a:endParaRPr dirty="0"/>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t="-108197" r="-191577" b="-470492"/>
                          </a:stretch>
                        </a:blipFill>
                      </a:tcPr>
                    </a:tc>
                    <a:tc>
                      <a:txBody>
                        <a:bodyPr/>
                        <a:lstStyle/>
                        <a:p>
                          <a:endParaRPr lang="en-US"/>
                        </a:p>
                      </a:txBody>
                      <a:tcPr>
                        <a:blipFill>
                          <a:blip r:embed="rId3"/>
                          <a:stretch>
                            <a:fillRect l="-132286" t="-108197" r="-153429" b="-470492"/>
                          </a:stretch>
                        </a:blipFill>
                      </a:tcPr>
                    </a:tc>
                    <a:tc>
                      <a:txBody>
                        <a:bodyPr/>
                        <a:lstStyle/>
                        <a:p>
                          <a:endParaRPr lang="en-US"/>
                        </a:p>
                      </a:txBody>
                      <a:tcPr>
                        <a:blipFill>
                          <a:blip r:embed="rId3"/>
                          <a:stretch>
                            <a:fillRect l="-151397" t="-108197" b="-470492"/>
                          </a:stretch>
                        </a:blipFill>
                      </a:tcPr>
                    </a:tc>
                    <a:extLst>
                      <a:ext uri="{0D108BD9-81ED-4DB2-BD59-A6C34878D82A}">
                        <a16:rowId xmlns:a16="http://schemas.microsoft.com/office/drawing/2014/main" val="10001"/>
                      </a:ext>
                    </a:extLst>
                  </a:tr>
                  <a:tr h="370840">
                    <a:tc>
                      <a:txBody>
                        <a:bodyPr/>
                        <a:lstStyle/>
                        <a:p>
                          <a:endParaRPr lang="en-US"/>
                        </a:p>
                      </a:txBody>
                      <a:tcPr>
                        <a:blipFill>
                          <a:blip r:embed="rId3"/>
                          <a:stretch>
                            <a:fillRect t="-208197" r="-191577" b="-370492"/>
                          </a:stretch>
                        </a:blipFill>
                      </a:tcPr>
                    </a:tc>
                    <a:tc>
                      <a:txBody>
                        <a:bodyPr/>
                        <a:lstStyle/>
                        <a:p>
                          <a:endParaRPr lang="en-US"/>
                        </a:p>
                      </a:txBody>
                      <a:tcPr>
                        <a:blipFill>
                          <a:blip r:embed="rId3"/>
                          <a:stretch>
                            <a:fillRect l="-132286" t="-208197" r="-153429" b="-370492"/>
                          </a:stretch>
                        </a:blipFill>
                      </a:tcPr>
                    </a:tc>
                    <a:tc>
                      <a:txBody>
                        <a:bodyPr/>
                        <a:lstStyle/>
                        <a:p>
                          <a:pPr algn="l">
                            <a:defRPr b="1"/>
                          </a:pPr>
                          <a:r>
                            <a:rPr lang="en-US" sz="1800" b="0" dirty="0"/>
                            <a:t>Simplify.</a:t>
                          </a:r>
                          <a:endParaRPr sz="1800" dirty="0"/>
                        </a:p>
                      </a:txBody>
                      <a:tcPr/>
                    </a:tc>
                    <a:extLst>
                      <a:ext uri="{0D108BD9-81ED-4DB2-BD59-A6C34878D82A}">
                        <a16:rowId xmlns:a16="http://schemas.microsoft.com/office/drawing/2014/main" val="10002"/>
                      </a:ext>
                    </a:extLst>
                  </a:tr>
                  <a:tr h="481203">
                    <a:tc>
                      <a:txBody>
                        <a:bodyPr/>
                        <a:lstStyle/>
                        <a:p>
                          <a:endParaRPr lang="en-US"/>
                        </a:p>
                      </a:txBody>
                      <a:tcPr>
                        <a:blipFill>
                          <a:blip r:embed="rId3"/>
                          <a:stretch>
                            <a:fillRect t="-237975" r="-191577" b="-186076"/>
                          </a:stretch>
                        </a:blipFill>
                      </a:tcPr>
                    </a:tc>
                    <a:tc>
                      <a:txBody>
                        <a:bodyPr/>
                        <a:lstStyle/>
                        <a:p>
                          <a:endParaRPr lang="en-US"/>
                        </a:p>
                      </a:txBody>
                      <a:tcPr>
                        <a:blipFill>
                          <a:blip r:embed="rId3"/>
                          <a:stretch>
                            <a:fillRect l="-132286" t="-237975" r="-153429" b="-186076"/>
                          </a:stretch>
                        </a:blipFill>
                      </a:tcPr>
                    </a:tc>
                    <a:tc>
                      <a:txBody>
                        <a:bodyPr/>
                        <a:lstStyle/>
                        <a:p>
                          <a:endParaRPr lang="en-US"/>
                        </a:p>
                      </a:txBody>
                      <a:tcPr>
                        <a:blipFill>
                          <a:blip r:embed="rId3"/>
                          <a:stretch>
                            <a:fillRect l="-151397" t="-237975" b="-186076"/>
                          </a:stretch>
                        </a:blipFill>
                      </a:tcPr>
                    </a:tc>
                    <a:extLst>
                      <a:ext uri="{0D108BD9-81ED-4DB2-BD59-A6C34878D82A}">
                        <a16:rowId xmlns:a16="http://schemas.microsoft.com/office/drawing/2014/main" val="10003"/>
                      </a:ext>
                    </a:extLst>
                  </a:tr>
                  <a:tr h="370840">
                    <a:tc>
                      <a:txBody>
                        <a:bodyPr/>
                        <a:lstStyle/>
                        <a:p>
                          <a:endParaRPr lang="en-US"/>
                        </a:p>
                      </a:txBody>
                      <a:tcPr>
                        <a:blipFill>
                          <a:blip r:embed="rId3"/>
                          <a:stretch>
                            <a:fillRect t="-437705" r="-191577" b="-140984"/>
                          </a:stretch>
                        </a:blipFill>
                      </a:tcPr>
                    </a:tc>
                    <a:tc>
                      <a:txBody>
                        <a:bodyPr/>
                        <a:lstStyle/>
                        <a:p>
                          <a:endParaRPr lang="en-US"/>
                        </a:p>
                      </a:txBody>
                      <a:tcPr>
                        <a:blipFill>
                          <a:blip r:embed="rId3"/>
                          <a:stretch>
                            <a:fillRect l="-132286" t="-437705" r="-153429" b="-140984"/>
                          </a:stretch>
                        </a:blipFill>
                      </a:tcPr>
                    </a:tc>
                    <a:tc>
                      <a:txBody>
                        <a:bodyPr/>
                        <a:lstStyle/>
                        <a:p>
                          <a:pPr algn="l"/>
                          <a:endParaRPr/>
                        </a:p>
                      </a:txBody>
                      <a:tcPr/>
                    </a:tc>
                    <a:extLst>
                      <a:ext uri="{0D108BD9-81ED-4DB2-BD59-A6C34878D82A}">
                        <a16:rowId xmlns:a16="http://schemas.microsoft.com/office/drawing/2014/main" val="10004"/>
                      </a:ext>
                    </a:extLst>
                  </a:tr>
                  <a:tr h="478790">
                    <a:tc>
                      <a:txBody>
                        <a:bodyPr/>
                        <a:lstStyle/>
                        <a:p>
                          <a:endParaRPr lang="en-US"/>
                        </a:p>
                      </a:txBody>
                      <a:tcPr>
                        <a:blipFill>
                          <a:blip r:embed="rId3"/>
                          <a:stretch>
                            <a:fillRect t="-415190" r="-191577" b="-8861"/>
                          </a:stretch>
                        </a:blipFill>
                      </a:tcPr>
                    </a:tc>
                    <a:tc>
                      <a:txBody>
                        <a:bodyPr/>
                        <a:lstStyle/>
                        <a:p>
                          <a:endParaRPr lang="en-US"/>
                        </a:p>
                      </a:txBody>
                      <a:tcPr>
                        <a:blipFill>
                          <a:blip r:embed="rId3"/>
                          <a:stretch>
                            <a:fillRect l="-132286" t="-415190" r="-153429" b="-8861"/>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
        <p:nvSpPr>
          <p:cNvPr id="6" name="TextBox 5">
            <a:extLst>
              <a:ext uri="{FF2B5EF4-FFF2-40B4-BE49-F238E27FC236}">
                <a16:creationId xmlns:a16="http://schemas.microsoft.com/office/drawing/2014/main" id="{8F4E3566-726A-5738-C640-A7E5BAAC1DE4}"/>
              </a:ext>
            </a:extLst>
          </p:cNvPr>
          <p:cNvSpPr txBox="1"/>
          <p:nvPr/>
        </p:nvSpPr>
        <p:spPr>
          <a:xfrm>
            <a:off x="457200" y="2252990"/>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 Linear Equation (cont.)</a:t>
            </a:r>
          </a:p>
        </p:txBody>
      </p:sp>
      <p:sp>
        <p:nvSpPr>
          <p:cNvPr id="3" name="Text Placeholder 2"/>
          <p:cNvSpPr>
            <a:spLocks noGrp="1"/>
          </p:cNvSpPr>
          <p:nvPr>
            <p:ph type="body" sz="quarter" idx="10"/>
          </p:nvPr>
        </p:nvSpPr>
        <p:spPr/>
        <p:txBody>
          <a:bodyPr>
            <a:normAutofit/>
          </a:bodyPr>
          <a:lstStyle/>
          <a:p>
            <a:r>
              <a:rPr sz="2800" b="1"/>
              <a:t>Check</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F76E2EF-9792-4AF1-B1A7-D2C42F4FE1ED}"/>
                  </a:ext>
                </a:extLst>
              </p:cNvPr>
              <p:cNvGraphicFramePr>
                <a:graphicFrameLocks/>
              </p:cNvGraphicFramePr>
              <p:nvPr>
                <p:extLst>
                  <p:ext uri="{D42A27DB-BD31-4B8C-83A1-F6EECF244321}">
                    <p14:modId xmlns:p14="http://schemas.microsoft.com/office/powerpoint/2010/main" val="2588414721"/>
                  </p:ext>
                </p:extLst>
              </p:nvPr>
            </p:nvGraphicFramePr>
            <p:xfrm>
              <a:off x="478564" y="175260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
                                <a:rPr sz="1800">
                                  <a:latin typeface="Cambria Math"/>
                                </a:rPr>
                                <m:t>16.53−18.2</m:t>
                              </m:r>
                              <m:r>
                                <a:rPr sz="1800">
                                  <a:latin typeface="Cambria Math"/>
                                </a:rPr>
                                <m:t>𝑧</m:t>
                              </m:r>
                            </m:oMath>
                          </a14:m>
                          <a:endParaRPr dirty="0"/>
                        </a:p>
                      </a:txBody>
                      <a:tcPr/>
                    </a:tc>
                    <a:tc>
                      <a:txBody>
                        <a:bodyPr/>
                        <a:lstStyle/>
                        <a:p>
                          <a:pPr algn="l">
                            <a:defRPr sz="1800"/>
                          </a:pPr>
                          <a:r>
                            <a:t>​</a:t>
                          </a:r>
                          <a14:m>
                            <m:oMath xmlns:m="http://schemas.openxmlformats.org/officeDocument/2006/math">
                              <m:r>
                                <a:rPr sz="1800">
                                  <a:latin typeface="Cambria Math"/>
                                </a:rPr>
                                <m:t>=7.43</m:t>
                              </m:r>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r>
                                <a:rPr sz="1800">
                                  <a:latin typeface="Cambria Math"/>
                                </a:rPr>
                                <m:t>16.53−18.2</m:t>
                              </m:r>
                              <m:d>
                                <m:dPr>
                                  <m:ctrlPr>
                                    <a:rPr sz="1800" i="1">
                                      <a:latin typeface="Cambria Math" panose="02040503050406030204" pitchFamily="18" charset="0"/>
                                    </a:rPr>
                                  </m:ctrlPr>
                                </m:dPr>
                                <m:e>
                                  <m:r>
                                    <a:rPr sz="1800">
                                      <a:latin typeface="Cambria Math"/>
                                    </a:rPr>
                                    <m:t>0.5</m:t>
                                  </m:r>
                                </m:e>
                              </m:d>
                            </m:oMath>
                          </a14:m>
                          <a:endParaRPr dirty="0"/>
                        </a:p>
                      </a:txBody>
                      <a:tcPr/>
                    </a:tc>
                    <a:tc>
                      <a:txBody>
                        <a:bodyPr/>
                        <a:lstStyle/>
                        <a:p>
                          <a:pPr algn="l">
                            <a:defRPr sz="1800"/>
                          </a:pPr>
                          <a:r>
                            <a:rPr dirty="0"/>
                            <a:t>​</a:t>
                          </a:r>
                          <a14:m>
                            <m:oMath xmlns:m="http://schemas.openxmlformats.org/officeDocument/2006/math">
                              <m:r>
                                <a:rPr sz="1800">
                                  <a:latin typeface="Cambria Math"/>
                                </a:rPr>
                                <m:t>≟7.43</m:t>
                              </m:r>
                            </m:oMath>
                          </a14:m>
                          <a:endParaRPr dirty="0"/>
                        </a:p>
                      </a:txBody>
                      <a:tcPr/>
                    </a:tc>
                    <a:tc>
                      <a:txBody>
                        <a:bodyPr/>
                        <a:lstStyle/>
                        <a:p>
                          <a:pPr algn="l">
                            <a:defRPr sz="1100" b="1"/>
                          </a:pPr>
                          <a:r>
                            <a:rPr sz="1800" b="0" dirty="0"/>
                            <a:t>Substitute </a:t>
                          </a:r>
                          <a14:m>
                            <m:oMath xmlns:m="http://schemas.openxmlformats.org/officeDocument/2006/math">
                              <m:r>
                                <m:rPr>
                                  <m:sty m:val="p"/>
                                </m:rPr>
                                <a:rPr sz="1800" b="0" i="1">
                                  <a:latin typeface="Cambria Math"/>
                                </a:rPr>
                                <m:t>z</m:t>
                              </m:r>
                              <m:r>
                                <a:rPr sz="1800" b="0">
                                  <a:latin typeface="Cambria Math"/>
                                </a:rPr>
                                <m:t>=0.5</m:t>
                              </m:r>
                            </m:oMath>
                          </a14:m>
                          <a:r>
                            <a:rPr sz="1800" b="0" dirty="0"/>
                            <a:t>.</a:t>
                          </a:r>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16.53−9.1</m:t>
                              </m:r>
                            </m:oMath>
                          </a14:m>
                          <a:endParaRPr dirty="0"/>
                        </a:p>
                      </a:txBody>
                      <a:tcPr/>
                    </a:tc>
                    <a:tc>
                      <a:txBody>
                        <a:bodyPr/>
                        <a:lstStyle/>
                        <a:p>
                          <a:pPr algn="l">
                            <a:defRPr sz="1800"/>
                          </a:pPr>
                          <a:r>
                            <a:t>​</a:t>
                          </a:r>
                          <a14:m>
                            <m:oMath xmlns:m="http://schemas.openxmlformats.org/officeDocument/2006/math">
                              <m:r>
                                <a:rPr sz="1800">
                                  <a:latin typeface="Cambria Math"/>
                                </a:rPr>
                                <m:t>≟7.43</m:t>
                              </m:r>
                            </m:oMath>
                          </a14:m>
                          <a:endParaRPr/>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7.43</a:t>
                          </a:r>
                        </a:p>
                      </a:txBody>
                      <a:tcPr/>
                    </a:tc>
                    <a:tc>
                      <a:txBody>
                        <a:bodyPr/>
                        <a:lstStyle/>
                        <a:p>
                          <a:pPr algn="l">
                            <a:defRPr sz="1800"/>
                          </a:pPr>
                          <a:r>
                            <a:t>​</a:t>
                          </a:r>
                          <a14:m>
                            <m:oMath xmlns:m="http://schemas.openxmlformats.org/officeDocument/2006/math">
                              <m:r>
                                <a:rPr sz="1800">
                                  <a:latin typeface="Cambria Math"/>
                                </a:rPr>
                                <m:t>=7.43</m:t>
                              </m:r>
                            </m:oMath>
                          </a14:m>
                          <a:endParaRPr/>
                        </a:p>
                      </a:txBody>
                      <a:tcPr/>
                    </a:tc>
                    <a:tc>
                      <a:txBody>
                        <a:bodyPr/>
                        <a:lstStyle/>
                        <a:p>
                          <a:pPr algn="l">
                            <a:defRPr b="1"/>
                          </a:pPr>
                          <a:r>
                            <a:rPr lang="en-US" b="0" dirty="0"/>
                            <a:t>True statement</a:t>
                          </a:r>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7F76E2EF-9792-4AF1-B1A7-D2C42F4FE1ED}"/>
                  </a:ext>
                </a:extLst>
              </p:cNvPr>
              <p:cNvGraphicFramePr>
                <a:graphicFrameLocks/>
              </p:cNvGraphicFramePr>
              <p:nvPr>
                <p:extLst>
                  <p:ext uri="{D42A27DB-BD31-4B8C-83A1-F6EECF244321}">
                    <p14:modId xmlns:p14="http://schemas.microsoft.com/office/powerpoint/2010/main" val="2588414721"/>
                  </p:ext>
                </p:extLst>
              </p:nvPr>
            </p:nvGraphicFramePr>
            <p:xfrm>
              <a:off x="478564" y="175260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222" b="-324590"/>
                          </a:stretch>
                        </a:blipFill>
                      </a:tcPr>
                    </a:tc>
                    <a:tc>
                      <a:txBody>
                        <a:bodyPr/>
                        <a:lstStyle/>
                        <a:p>
                          <a:endParaRPr lang="en-US"/>
                        </a:p>
                      </a:txBody>
                      <a:tcPr>
                        <a:blipFill>
                          <a:blip r:embed="rId2"/>
                          <a:stretch>
                            <a:fillRect l="-179283" t="-8197" r="-258964" b="-324590"/>
                          </a:stretch>
                        </a:blipFill>
                      </a:tcPr>
                    </a:tc>
                    <a:tc>
                      <a:txBody>
                        <a:bodyPr/>
                        <a:lstStyle/>
                        <a:p>
                          <a:pPr algn="l"/>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200222" b="-224590"/>
                          </a:stretch>
                        </a:blipFill>
                      </a:tcPr>
                    </a:tc>
                    <a:tc>
                      <a:txBody>
                        <a:bodyPr/>
                        <a:lstStyle/>
                        <a:p>
                          <a:endParaRPr lang="en-US"/>
                        </a:p>
                      </a:txBody>
                      <a:tcPr>
                        <a:blipFill>
                          <a:blip r:embed="rId2"/>
                          <a:stretch>
                            <a:fillRect l="-179283" t="-108197" r="-258964" b="-224590"/>
                          </a:stretch>
                        </a:blipFill>
                      </a:tcPr>
                    </a:tc>
                    <a:tc>
                      <a:txBody>
                        <a:bodyPr/>
                        <a:lstStyle/>
                        <a:p>
                          <a:endParaRPr lang="en-US"/>
                        </a:p>
                      </a:txBody>
                      <a:tcPr>
                        <a:blipFill>
                          <a:blip r:embed="rId2"/>
                          <a:stretch>
                            <a:fillRect l="-107846" t="-108197" b="-224590"/>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200222" b="-124590"/>
                          </a:stretch>
                        </a:blipFill>
                      </a:tcPr>
                    </a:tc>
                    <a:tc>
                      <a:txBody>
                        <a:bodyPr/>
                        <a:lstStyle/>
                        <a:p>
                          <a:endParaRPr lang="en-US"/>
                        </a:p>
                      </a:txBody>
                      <a:tcPr>
                        <a:blipFill>
                          <a:blip r:embed="rId2"/>
                          <a:stretch>
                            <a:fillRect l="-179283" t="-208197" r="-258964" b="-12459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7.43</a:t>
                          </a:r>
                        </a:p>
                      </a:txBody>
                      <a:tcPr/>
                    </a:tc>
                    <a:tc>
                      <a:txBody>
                        <a:bodyPr/>
                        <a:lstStyle/>
                        <a:p>
                          <a:endParaRPr lang="en-US"/>
                        </a:p>
                      </a:txBody>
                      <a:tcPr>
                        <a:blipFill>
                          <a:blip r:embed="rId2"/>
                          <a:stretch>
                            <a:fillRect l="-179283" t="-308197" r="-258964" b="-24590"/>
                          </a:stretch>
                        </a:blipFill>
                      </a:tcPr>
                    </a:tc>
                    <a:tc>
                      <a:txBody>
                        <a:bodyPr/>
                        <a:lstStyle/>
                        <a:p>
                          <a:pPr algn="l">
                            <a:defRPr b="1"/>
                          </a:pPr>
                          <a:r>
                            <a:rPr lang="en-US" b="0" dirty="0"/>
                            <a:t>True statement</a:t>
                          </a:r>
                          <a:endParaRPr b="0"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467DE6-FEB1-B75C-B135-156D18EE0B9D}"/>
                  </a:ext>
                </a:extLst>
              </p:cNvPr>
              <p:cNvSpPr txBox="1"/>
              <p:nvPr/>
            </p:nvSpPr>
            <p:spPr>
              <a:xfrm>
                <a:off x="478564" y="3426864"/>
                <a:ext cx="82296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solution to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16.53−18.2</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=7.43</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𝑧</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=0.5</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8" name="TextBox 7">
                <a:extLst>
                  <a:ext uri="{FF2B5EF4-FFF2-40B4-BE49-F238E27FC236}">
                    <a16:creationId xmlns:a16="http://schemas.microsoft.com/office/drawing/2014/main" id="{44467DE6-FEB1-B75C-B135-156D18EE0B9D}"/>
                  </a:ext>
                </a:extLst>
              </p:cNvPr>
              <p:cNvSpPr txBox="1">
                <a:spLocks noRot="1" noChangeAspect="1" noMove="1" noResize="1" noEditPoints="1" noAdjustHandles="1" noChangeArrowheads="1" noChangeShapeType="1" noTextEdit="1"/>
              </p:cNvSpPr>
              <p:nvPr/>
            </p:nvSpPr>
            <p:spPr>
              <a:xfrm>
                <a:off x="478564" y="3426864"/>
                <a:ext cx="8229600" cy="523220"/>
              </a:xfrm>
              <a:prstGeom prst="rect">
                <a:avLst/>
              </a:prstGeom>
              <a:blipFill>
                <a:blip r:embed="rId3"/>
                <a:stretch>
                  <a:fillRect l="-1556" t="-10465" b="-32558"/>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Checking can be quite time-consuming and need not be done for every problem. This is particularly important on exams. You should check only if you have time after the entire exam is completed.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Solutions of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whether each of the following equations is a conditional equation, an identity, or a contradiction.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0.7+0.9</m:t>
                    </m:r>
                    <m:r>
                      <a:rPr>
                        <a:latin typeface="Cambria Math" panose="02040503050406030204" pitchFamily="18" charset="0"/>
                      </a:rPr>
                      <m:t>𝑥</m:t>
                    </m:r>
                    <m:r>
                      <a:rPr>
                        <a:latin typeface="Cambria Math" panose="02040503050406030204" pitchFamily="18" charset="0"/>
                      </a:rPr>
                      <m:t>=16</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+5</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74"/>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Linear Equations in</a:t>
                </a:r>
                <a:r>
                  <a:rPr sz="2800"/>
                  <a:t> </a:t>
                </a:r>
                <a14:m>
                  <m:oMath xmlns:m="http://schemas.openxmlformats.org/officeDocument/2006/math">
                    <m:r>
                      <a:rPr sz="3200">
                        <a:latin typeface="Cambria Math"/>
                      </a:rPr>
                      <m:t>𝑥</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and </a:t>
                </a:r>
                <a14:m>
                  <m:oMath xmlns:m="http://schemas.openxmlformats.org/officeDocument/2006/math">
                    <m:r>
                      <a:rPr>
                        <a:latin typeface="Cambria Math" panose="02040503050406030204" pitchFamily="18" charset="0"/>
                      </a:rPr>
                      <m:t>𝑐</m:t>
                    </m:r>
                  </m:oMath>
                </a14:m>
                <a:r>
                  <a:rPr sz="2800" dirty="0"/>
                  <a:t> are constants and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then a </a:t>
                </a:r>
                <a:r>
                  <a:rPr b="1" dirty="0"/>
                  <a:t>linear</a:t>
                </a:r>
                <a:r>
                  <a:rPr sz="2800" dirty="0"/>
                  <a:t> </a:t>
                </a:r>
                <a:r>
                  <a:rPr b="1" dirty="0"/>
                  <a:t>equation in</a:t>
                </a:r>
                <a:r>
                  <a:rPr sz="2800" b="1" dirty="0"/>
                  <a:t> </a:t>
                </a:r>
                <a14:m>
                  <m:oMath xmlns:m="http://schemas.openxmlformats.org/officeDocument/2006/math">
                    <m:r>
                      <a:rPr>
                        <a:latin typeface="Cambria Math" panose="02040503050406030204" pitchFamily="18" charset="0"/>
                      </a:rPr>
                      <m:t>𝑥</m:t>
                    </m:r>
                  </m:oMath>
                </a14:m>
                <a:r>
                  <a:rPr sz="2800" dirty="0"/>
                  <a:t> is an equation that can be written in the form</a:t>
                </a:r>
              </a:p>
              <a:p>
                <a:pPr algn="ctr">
                  <a:defRPr sz="2800"/>
                </a:pP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oMath>
                </a14:m>
                <a:r>
                  <a:rPr sz="2800" dirty="0"/>
                  <a:t>.</a:t>
                </a:r>
              </a:p>
              <a:p>
                <a:pPr>
                  <a:defRPr sz="2800"/>
                </a:pPr>
                <a:r>
                  <a:rPr sz="2800" b="1" dirty="0"/>
                  <a:t>Note:</a:t>
                </a:r>
                <a:r>
                  <a:rPr sz="2800" dirty="0"/>
                  <a:t> A linear equation in </a:t>
                </a:r>
                <a14:m>
                  <m:oMath xmlns:m="http://schemas.openxmlformats.org/officeDocument/2006/math">
                    <m:r>
                      <a:rPr>
                        <a:latin typeface="Cambria Math" panose="02040503050406030204" pitchFamily="18" charset="0"/>
                      </a:rPr>
                      <m:t>𝑥</m:t>
                    </m:r>
                  </m:oMath>
                </a14:m>
                <a:r>
                  <a:rPr sz="2800" dirty="0"/>
                  <a:t> is also called a first-degree equation in </a:t>
                </a:r>
                <a14:m>
                  <m:oMath xmlns:m="http://schemas.openxmlformats.org/officeDocument/2006/math">
                    <m:r>
                      <a:rPr>
                        <a:latin typeface="Cambria Math" panose="02040503050406030204" pitchFamily="18" charset="0"/>
                      </a:rPr>
                      <m:t>𝑥</m:t>
                    </m:r>
                  </m:oMath>
                </a14:m>
                <a:r>
                  <a:rPr sz="2800" dirty="0"/>
                  <a:t> because the variable </a:t>
                </a:r>
                <a14:m>
                  <m:oMath xmlns:m="http://schemas.openxmlformats.org/officeDocument/2006/math">
                    <m:r>
                      <a:rPr>
                        <a:latin typeface="Cambria Math" panose="02040503050406030204" pitchFamily="18" charset="0"/>
                      </a:rPr>
                      <m:t>𝑥</m:t>
                    </m:r>
                  </m:oMath>
                </a14:m>
                <a:r>
                  <a:rPr sz="2800" dirty="0"/>
                  <a:t> can be written with the exponent </a:t>
                </a:r>
                <a:r>
                  <a:rPr sz="2800" dirty="0">
                    <a:latin typeface="Cambria Math"/>
                  </a:rPr>
                  <a:t>1</a:t>
                </a:r>
                <a:r>
                  <a:rPr sz="2800" dirty="0"/>
                  <a:t>. That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r="-51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Solutions of Equations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DF52077-6E93-1334-79A5-16003792A3B7}"/>
                  </a:ext>
                </a:extLst>
              </p:cNvPr>
              <p:cNvGraphicFramePr>
                <a:graphicFrameLocks/>
              </p:cNvGraphicFramePr>
              <p:nvPr>
                <p:extLst>
                  <p:ext uri="{D42A27DB-BD31-4B8C-83A1-F6EECF244321}">
                    <p14:modId xmlns:p14="http://schemas.microsoft.com/office/powerpoint/2010/main" val="1699416535"/>
                  </p:ext>
                </p:extLst>
              </p:nvPr>
            </p:nvGraphicFramePr>
            <p:xfrm>
              <a:off x="457200" y="1676400"/>
              <a:ext cx="8229600" cy="111252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
                                <a:rPr sz="1800">
                                  <a:latin typeface="Cambria Math"/>
                                </a:rPr>
                                <m:t>0.7+0.9</m:t>
                              </m:r>
                              <m:r>
                                <a:rPr sz="1800">
                                  <a:latin typeface="Cambria Math"/>
                                </a:rPr>
                                <m:t>𝑥</m:t>
                              </m:r>
                            </m:oMath>
                          </a14:m>
                          <a:endParaRPr dirty="0"/>
                        </a:p>
                      </a:txBody>
                      <a:tcPr/>
                    </a:tc>
                    <a:tc>
                      <a:txBody>
                        <a:bodyPr/>
                        <a:lstStyle/>
                        <a:p>
                          <a:pPr algn="l">
                            <a:defRPr sz="1800"/>
                          </a:pPr>
                          <a:r>
                            <a:rPr dirty="0"/>
                            <a:t>​</a:t>
                          </a:r>
                          <a14:m>
                            <m:oMath xmlns:m="http://schemas.openxmlformats.org/officeDocument/2006/math">
                              <m:r>
                                <a:rPr sz="1800">
                                  <a:latin typeface="Cambria Math"/>
                                </a:rPr>
                                <m:t>=16</m:t>
                              </m:r>
                            </m:oMath>
                          </a14:m>
                          <a:endParaRPr dirty="0"/>
                        </a:p>
                      </a:txBody>
                      <a:tcPr/>
                    </a:tc>
                    <a:tc>
                      <a:txBody>
                        <a:bodyPr/>
                        <a:lstStyle/>
                        <a:p>
                          <a:pPr algn="l">
                            <a:defRPr sz="1100" b="1"/>
                          </a:pPr>
                          <a:r>
                            <a:rPr sz="1800" b="0" dirty="0"/>
                            <a:t>Add </a:t>
                          </a:r>
                          <a14:m>
                            <m:oMath xmlns:m="http://schemas.openxmlformats.org/officeDocument/2006/math">
                              <m:r>
                                <a:rPr sz="1800" b="0">
                                  <a:latin typeface="Cambria Math"/>
                                </a:rPr>
                                <m:t>−0.7</m:t>
                              </m:r>
                            </m:oMath>
                          </a14:m>
                          <a:r>
                            <a:rPr sz="1800" b="0" dirty="0"/>
                            <a:t> to both sides.</a:t>
                          </a:r>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r>
                                <a:rPr sz="1800">
                                  <a:latin typeface="Cambria Math"/>
                                </a:rPr>
                                <m:t>0.9</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=15.3</m:t>
                              </m:r>
                            </m:oMath>
                          </a14:m>
                          <a:endParaRPr/>
                        </a:p>
                      </a:txBody>
                      <a:tcPr/>
                    </a:tc>
                    <a:tc>
                      <a:txBody>
                        <a:bodyPr/>
                        <a:lstStyle/>
                        <a:p>
                          <a:pPr algn="l">
                            <a:defRPr sz="1100" b="1"/>
                          </a:pPr>
                          <a:r>
                            <a:rPr sz="1800" b="0" dirty="0"/>
                            <a:t>Solve for </a:t>
                          </a:r>
                          <a14:m>
                            <m:oMath xmlns:m="http://schemas.openxmlformats.org/officeDocument/2006/math">
                              <m:r>
                                <m:rPr>
                                  <m:sty m:val="p"/>
                                </m:rPr>
                                <a:rPr sz="1800" b="0" i="1">
                                  <a:latin typeface="Cambria Math"/>
                                </a:rPr>
                                <m:t>x</m:t>
                              </m:r>
                            </m:oMath>
                          </a14:m>
                          <a:r>
                            <a:rPr sz="1800" b="0" dirty="0"/>
                            <a:t>.</a:t>
                          </a:r>
                        </a:p>
                      </a:txBody>
                      <a:tcPr/>
                    </a:tc>
                    <a:extLst>
                      <a:ext uri="{0D108BD9-81ED-4DB2-BD59-A6C34878D82A}">
                        <a16:rowId xmlns:a16="http://schemas.microsoft.com/office/drawing/2014/main" val="10001"/>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=17</m:t>
                              </m:r>
                            </m:oMath>
                          </a14:m>
                          <a:endParaRPr/>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ADF52077-6E93-1334-79A5-16003792A3B7}"/>
                  </a:ext>
                </a:extLst>
              </p:cNvPr>
              <p:cNvGraphicFramePr>
                <a:graphicFrameLocks/>
              </p:cNvGraphicFramePr>
              <p:nvPr>
                <p:extLst>
                  <p:ext uri="{D42A27DB-BD31-4B8C-83A1-F6EECF244321}">
                    <p14:modId xmlns:p14="http://schemas.microsoft.com/office/powerpoint/2010/main" val="1699416535"/>
                  </p:ext>
                </p:extLst>
              </p:nvPr>
            </p:nvGraphicFramePr>
            <p:xfrm>
              <a:off x="457200" y="1676400"/>
              <a:ext cx="8229600" cy="111252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000" b="-224590"/>
                          </a:stretch>
                        </a:blipFill>
                      </a:tcPr>
                    </a:tc>
                    <a:tc>
                      <a:txBody>
                        <a:bodyPr/>
                        <a:lstStyle/>
                        <a:p>
                          <a:endParaRPr lang="en-US"/>
                        </a:p>
                      </a:txBody>
                      <a:tcPr>
                        <a:blipFill>
                          <a:blip r:embed="rId2"/>
                          <a:stretch>
                            <a:fillRect l="-225000" t="-8197" r="-350000" b="-224590"/>
                          </a:stretch>
                        </a:blipFill>
                      </a:tcPr>
                    </a:tc>
                    <a:tc>
                      <a:txBody>
                        <a:bodyPr/>
                        <a:lstStyle/>
                        <a:p>
                          <a:endParaRPr lang="en-US"/>
                        </a:p>
                      </a:txBody>
                      <a:tcPr>
                        <a:blipFill>
                          <a:blip r:embed="rId2"/>
                          <a:stretch>
                            <a:fillRect l="-92857" t="-8197" b="-224590"/>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200000" b="-124590"/>
                          </a:stretch>
                        </a:blipFill>
                      </a:tcPr>
                    </a:tc>
                    <a:tc>
                      <a:txBody>
                        <a:bodyPr/>
                        <a:lstStyle/>
                        <a:p>
                          <a:endParaRPr lang="en-US"/>
                        </a:p>
                      </a:txBody>
                      <a:tcPr>
                        <a:blipFill>
                          <a:blip r:embed="rId2"/>
                          <a:stretch>
                            <a:fillRect l="-225000" t="-108197" r="-350000" b="-124590"/>
                          </a:stretch>
                        </a:blipFill>
                      </a:tcPr>
                    </a:tc>
                    <a:tc>
                      <a:txBody>
                        <a:bodyPr/>
                        <a:lstStyle/>
                        <a:p>
                          <a:endParaRPr lang="en-US"/>
                        </a:p>
                      </a:txBody>
                      <a:tcPr>
                        <a:blipFill>
                          <a:blip r:embed="rId2"/>
                          <a:stretch>
                            <a:fillRect l="-92857" t="-108197" b="-124590"/>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200000" b="-24590"/>
                          </a:stretch>
                        </a:blipFill>
                      </a:tcPr>
                    </a:tc>
                    <a:tc>
                      <a:txBody>
                        <a:bodyPr/>
                        <a:lstStyle/>
                        <a:p>
                          <a:endParaRPr lang="en-US"/>
                        </a:p>
                      </a:txBody>
                      <a:tcPr>
                        <a:blipFill>
                          <a:blip r:embed="rId2"/>
                          <a:stretch>
                            <a:fillRect l="-225000" t="-208197" r="-350000" b="-24590"/>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C3B1E598-D1B9-081B-7CD6-BBE311E626B0}"/>
              </a:ext>
            </a:extLst>
          </p:cNvPr>
          <p:cNvSpPr txBox="1"/>
          <p:nvPr/>
        </p:nvSpPr>
        <p:spPr>
          <a:xfrm>
            <a:off x="457200" y="2639917"/>
            <a:ext cx="8229600" cy="147117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The equation has one solution and it is a conditional equation.</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2"/>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AlternateContent xmlns:mc="http://schemas.openxmlformats.org/markup-compatibility/2006" xmlns:a14="http://schemas.microsoft.com/office/drawing/2010/main">
        <mc:Choice Requires="a14">
          <p:graphicFrame>
            <p:nvGraphicFramePr>
              <p:cNvPr id="7" name="Table Placeholder 2">
                <a:extLst>
                  <a:ext uri="{FF2B5EF4-FFF2-40B4-BE49-F238E27FC236}">
                    <a16:creationId xmlns:a16="http://schemas.microsoft.com/office/drawing/2014/main" id="{1E226E24-9125-5F11-D8D8-D3C40C007885}"/>
                  </a:ext>
                </a:extLst>
              </p:cNvPr>
              <p:cNvGraphicFramePr>
                <a:graphicFrameLocks/>
              </p:cNvGraphicFramePr>
              <p:nvPr>
                <p:extLst>
                  <p:ext uri="{D42A27DB-BD31-4B8C-83A1-F6EECF244321}">
                    <p14:modId xmlns:p14="http://schemas.microsoft.com/office/powerpoint/2010/main" val="1279379043"/>
                  </p:ext>
                </p:extLst>
              </p:nvPr>
            </p:nvGraphicFramePr>
            <p:xfrm>
              <a:off x="457200" y="369824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
                                <a:rPr sz="1800">
                                  <a:latin typeface="Cambria Math"/>
                                </a:rPr>
                                <m:t>3</m:t>
                              </m:r>
                              <m:r>
                                <a:rPr sz="1800">
                                  <a:latin typeface="Cambria Math"/>
                                </a:rPr>
                                <m:t>𝑥</m:t>
                              </m:r>
                              <m:r>
                                <a:rPr sz="1800">
                                  <a:latin typeface="Cambria Math"/>
                                </a:rPr>
                                <m:t>+2</m:t>
                              </m:r>
                              <m:d>
                                <m:dPr>
                                  <m:ctrlPr>
                                    <a:rPr sz="1800" i="1">
                                      <a:latin typeface="Cambria Math" panose="02040503050406030204" pitchFamily="18" charset="0"/>
                                    </a:rPr>
                                  </m:ctrlPr>
                                </m:dPr>
                                <m:e>
                                  <m:r>
                                    <a:rPr sz="1800">
                                      <a:latin typeface="Cambria Math"/>
                                    </a:rPr>
                                    <m:t>𝑥</m:t>
                                  </m:r>
                                  <m:r>
                                    <a:rPr sz="1800">
                                      <a:latin typeface="Cambria Math"/>
                                    </a:rPr>
                                    <m:t>+5</m:t>
                                  </m:r>
                                </m:e>
                              </m:d>
                            </m:oMath>
                          </a14:m>
                          <a:endParaRPr dirty="0"/>
                        </a:p>
                      </a:txBody>
                      <a:tcPr/>
                    </a:tc>
                    <a:tc>
                      <a:txBody>
                        <a:bodyPr/>
                        <a:lstStyle/>
                        <a:p>
                          <a:pPr algn="l">
                            <a:defRPr sz="1800"/>
                          </a:pPr>
                          <a:r>
                            <a:t>​</a:t>
                          </a:r>
                          <a14:m>
                            <m:oMath xmlns:m="http://schemas.openxmlformats.org/officeDocument/2006/math">
                              <m:r>
                                <a:rPr sz="1800">
                                  <a:latin typeface="Cambria Math"/>
                                </a:rPr>
                                <m:t>=5</m:t>
                              </m:r>
                              <m:d>
                                <m:dPr>
                                  <m:ctrlPr>
                                    <a:rPr sz="1800" i="1">
                                      <a:latin typeface="Cambria Math" panose="02040503050406030204" pitchFamily="18" charset="0"/>
                                    </a:rPr>
                                  </m:ctrlPr>
                                </m:dPr>
                                <m:e>
                                  <m:r>
                                    <a:rPr sz="1800">
                                      <a:latin typeface="Cambria Math"/>
                                    </a:rPr>
                                    <m:t>𝑥</m:t>
                                  </m:r>
                                  <m:r>
                                    <a:rPr sz="1800">
                                      <a:latin typeface="Cambria Math"/>
                                    </a:rPr>
                                    <m:t>−1</m:t>
                                  </m:r>
                                </m:e>
                              </m:d>
                            </m:oMath>
                          </a14:m>
                          <a:endParaRPr/>
                        </a:p>
                      </a:txBody>
                      <a:tcPr/>
                    </a:tc>
                    <a:tc>
                      <a:txBody>
                        <a:bodyPr/>
                        <a:lstStyle/>
                        <a:p>
                          <a:pPr algn="l">
                            <a:defRPr b="1"/>
                          </a:pPr>
                          <a:r>
                            <a:rPr lang="en-US" b="0" dirty="0"/>
                            <a:t>Use the distributive property.</a:t>
                          </a:r>
                          <a:endParaRPr b="0" dirty="0"/>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r>
                                <a:rPr sz="1800">
                                  <a:latin typeface="Cambria Math"/>
                                </a:rPr>
                                <m:t>3</m:t>
                              </m:r>
                              <m:r>
                                <a:rPr sz="1800">
                                  <a:latin typeface="Cambria Math"/>
                                </a:rPr>
                                <m:t>𝑥</m:t>
                              </m:r>
                              <m:r>
                                <a:rPr sz="1800">
                                  <a:latin typeface="Cambria Math"/>
                                </a:rPr>
                                <m:t>+2</m:t>
                              </m:r>
                              <m:r>
                                <a:rPr sz="1800">
                                  <a:latin typeface="Cambria Math"/>
                                </a:rPr>
                                <m:t>𝑥</m:t>
                              </m:r>
                              <m:r>
                                <a:rPr sz="1800">
                                  <a:latin typeface="Cambria Math"/>
                                </a:rPr>
                                <m:t>+10</m:t>
                              </m:r>
                            </m:oMath>
                          </a14:m>
                          <a:endParaRPr dirty="0"/>
                        </a:p>
                      </a:txBody>
                      <a:tcPr/>
                    </a:tc>
                    <a:tc>
                      <a:txBody>
                        <a:bodyPr/>
                        <a:lstStyle/>
                        <a:p>
                          <a:pPr algn="l">
                            <a:defRPr sz="1800"/>
                          </a:pPr>
                          <a:r>
                            <a:rPr dirty="0"/>
                            <a:t>​</a:t>
                          </a:r>
                          <a14:m>
                            <m:oMath xmlns:m="http://schemas.openxmlformats.org/officeDocument/2006/math">
                              <m:r>
                                <a:rPr sz="1800">
                                  <a:latin typeface="Cambria Math"/>
                                </a:rPr>
                                <m:t>=5</m:t>
                              </m:r>
                              <m:r>
                                <a:rPr sz="1800">
                                  <a:latin typeface="Cambria Math"/>
                                </a:rPr>
                                <m:t>𝑥</m:t>
                              </m:r>
                              <m:r>
                                <a:rPr sz="1800">
                                  <a:latin typeface="Cambria Math"/>
                                </a:rPr>
                                <m:t>−5</m:t>
                              </m:r>
                            </m:oMath>
                          </a14:m>
                          <a:endParaRPr dirty="0"/>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5</m:t>
                              </m:r>
                              <m:r>
                                <a:rPr sz="1800">
                                  <a:latin typeface="Cambria Math"/>
                                </a:rPr>
                                <m:t>𝑥</m:t>
                              </m:r>
                              <m:r>
                                <a:rPr sz="1800">
                                  <a:latin typeface="Cambria Math"/>
                                </a:rPr>
                                <m:t>+10</m:t>
                              </m:r>
                            </m:oMath>
                          </a14:m>
                          <a:endParaRPr dirty="0"/>
                        </a:p>
                      </a:txBody>
                      <a:tcPr/>
                    </a:tc>
                    <a:tc>
                      <a:txBody>
                        <a:bodyPr/>
                        <a:lstStyle/>
                        <a:p>
                          <a:pPr algn="l">
                            <a:defRPr sz="1800"/>
                          </a:pPr>
                          <a:r>
                            <a:rPr dirty="0"/>
                            <a:t>​</a:t>
                          </a:r>
                          <a14:m>
                            <m:oMath xmlns:m="http://schemas.openxmlformats.org/officeDocument/2006/math">
                              <m:r>
                                <a:rPr sz="1800">
                                  <a:latin typeface="Cambria Math"/>
                                </a:rPr>
                                <m:t>=5</m:t>
                              </m:r>
                              <m:r>
                                <a:rPr sz="1800">
                                  <a:latin typeface="Cambria Math"/>
                                </a:rPr>
                                <m:t>𝑥</m:t>
                              </m:r>
                              <m:r>
                                <a:rPr sz="1800">
                                  <a:latin typeface="Cambria Math"/>
                                </a:rPr>
                                <m:t>−5</m:t>
                              </m:r>
                            </m:oMath>
                          </a14:m>
                          <a:endParaRPr dirty="0"/>
                        </a:p>
                      </a:txBody>
                      <a:tcPr/>
                    </a:tc>
                    <a:tc>
                      <a:txBody>
                        <a:bodyPr/>
                        <a:lstStyle/>
                        <a:p>
                          <a:pPr algn="l">
                            <a:defRPr sz="1100" b="1"/>
                          </a:pPr>
                          <a:r>
                            <a:rPr sz="1800" b="0" dirty="0"/>
                            <a:t>Add </a:t>
                          </a:r>
                          <a14:m>
                            <m:oMath xmlns:m="http://schemas.openxmlformats.org/officeDocument/2006/math">
                              <m:r>
                                <a:rPr sz="1800" b="0">
                                  <a:latin typeface="Cambria Math"/>
                                </a:rPr>
                                <m:t>−5</m:t>
                              </m:r>
                              <m:r>
                                <m:rPr>
                                  <m:sty m:val="p"/>
                                </m:rPr>
                                <a:rPr sz="1800" b="0" i="1">
                                  <a:latin typeface="Cambria Math"/>
                                </a:rPr>
                                <m:t>x</m:t>
                              </m:r>
                            </m:oMath>
                          </a14:m>
                          <a:r>
                            <a:rPr sz="1800" b="0" dirty="0"/>
                            <a:t> to both sides.</a:t>
                          </a:r>
                        </a:p>
                      </a:txBody>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10</a:t>
                          </a:r>
                        </a:p>
                      </a:txBody>
                      <a:tcPr/>
                    </a:tc>
                    <a:tc>
                      <a:txBody>
                        <a:bodyPr/>
                        <a:lstStyle/>
                        <a:p>
                          <a:pPr algn="l">
                            <a:defRPr sz="1800"/>
                          </a:pPr>
                          <a:r>
                            <a:t>​</a:t>
                          </a:r>
                          <a14:m>
                            <m:oMath xmlns:m="http://schemas.openxmlformats.org/officeDocument/2006/math">
                              <m:r>
                                <a:rPr sz="1800">
                                  <a:latin typeface="Cambria Math"/>
                                </a:rPr>
                                <m:t>=−5</m:t>
                              </m:r>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7" name="Table Placeholder 2">
                <a:extLst>
                  <a:ext uri="{FF2B5EF4-FFF2-40B4-BE49-F238E27FC236}">
                    <a16:creationId xmlns:a16="http://schemas.microsoft.com/office/drawing/2014/main" id="{1E226E24-9125-5F11-D8D8-D3C40C007885}"/>
                  </a:ext>
                </a:extLst>
              </p:cNvPr>
              <p:cNvGraphicFramePr>
                <a:graphicFrameLocks/>
              </p:cNvGraphicFramePr>
              <p:nvPr>
                <p:extLst>
                  <p:ext uri="{D42A27DB-BD31-4B8C-83A1-F6EECF244321}">
                    <p14:modId xmlns:p14="http://schemas.microsoft.com/office/powerpoint/2010/main" val="1279379043"/>
                  </p:ext>
                </p:extLst>
              </p:nvPr>
            </p:nvGraphicFramePr>
            <p:xfrm>
              <a:off x="457200" y="369824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200000" b="-324590"/>
                          </a:stretch>
                        </a:blipFill>
                      </a:tcPr>
                    </a:tc>
                    <a:tc>
                      <a:txBody>
                        <a:bodyPr/>
                        <a:lstStyle/>
                        <a:p>
                          <a:endParaRPr lang="en-US"/>
                        </a:p>
                      </a:txBody>
                      <a:tcPr>
                        <a:blipFill>
                          <a:blip r:embed="rId3"/>
                          <a:stretch>
                            <a:fillRect l="-180000" t="-8197" r="-260000" b="-324590"/>
                          </a:stretch>
                        </a:blipFill>
                      </a:tcPr>
                    </a:tc>
                    <a:tc>
                      <a:txBody>
                        <a:bodyPr/>
                        <a:lstStyle/>
                        <a:p>
                          <a:pPr algn="l">
                            <a:defRPr b="1"/>
                          </a:pPr>
                          <a:r>
                            <a:rPr lang="en-US" b="0" dirty="0"/>
                            <a:t>Use the distributive property.</a:t>
                          </a:r>
                          <a:endParaRPr b="0" dirty="0"/>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t="-108197" r="-200000" b="-224590"/>
                          </a:stretch>
                        </a:blipFill>
                      </a:tcPr>
                    </a:tc>
                    <a:tc>
                      <a:txBody>
                        <a:bodyPr/>
                        <a:lstStyle/>
                        <a:p>
                          <a:endParaRPr lang="en-US"/>
                        </a:p>
                      </a:txBody>
                      <a:tcPr>
                        <a:blipFill>
                          <a:blip r:embed="rId3"/>
                          <a:stretch>
                            <a:fillRect l="-180000" t="-108197" r="-260000" b="-22459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1"/>
                      </a:ext>
                    </a:extLst>
                  </a:tr>
                  <a:tr h="370840">
                    <a:tc>
                      <a:txBody>
                        <a:bodyPr/>
                        <a:lstStyle/>
                        <a:p>
                          <a:endParaRPr lang="en-US"/>
                        </a:p>
                      </a:txBody>
                      <a:tcPr>
                        <a:blipFill>
                          <a:blip r:embed="rId3"/>
                          <a:stretch>
                            <a:fillRect t="-208197" r="-200000" b="-124590"/>
                          </a:stretch>
                        </a:blipFill>
                      </a:tcPr>
                    </a:tc>
                    <a:tc>
                      <a:txBody>
                        <a:bodyPr/>
                        <a:lstStyle/>
                        <a:p>
                          <a:endParaRPr lang="en-US"/>
                        </a:p>
                      </a:txBody>
                      <a:tcPr>
                        <a:blipFill>
                          <a:blip r:embed="rId3"/>
                          <a:stretch>
                            <a:fillRect l="-180000" t="-208197" r="-260000" b="-124590"/>
                          </a:stretch>
                        </a:blipFill>
                      </a:tcPr>
                    </a:tc>
                    <a:tc>
                      <a:txBody>
                        <a:bodyPr/>
                        <a:lstStyle/>
                        <a:p>
                          <a:endParaRPr lang="en-US"/>
                        </a:p>
                      </a:txBody>
                      <a:tcPr>
                        <a:blipFill>
                          <a:blip r:embed="rId3"/>
                          <a:stretch>
                            <a:fillRect l="-107692" t="-208197" b="-124590"/>
                          </a:stretch>
                        </a:blipFill>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10</a:t>
                          </a:r>
                        </a:p>
                      </a:txBody>
                      <a:tcPr/>
                    </a:tc>
                    <a:tc>
                      <a:txBody>
                        <a:bodyPr/>
                        <a:lstStyle/>
                        <a:p>
                          <a:endParaRPr lang="en-US"/>
                        </a:p>
                      </a:txBody>
                      <a:tcPr>
                        <a:blipFill>
                          <a:blip r:embed="rId3"/>
                          <a:stretch>
                            <a:fillRect l="-180000" t="-308197" r="-260000" b="-2459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
        <p:nvSpPr>
          <p:cNvPr id="9" name="TextBox 8">
            <a:extLst>
              <a:ext uri="{FF2B5EF4-FFF2-40B4-BE49-F238E27FC236}">
                <a16:creationId xmlns:a16="http://schemas.microsoft.com/office/drawing/2014/main" id="{D70100B3-ADB5-FFBA-ECC3-FC488870C71E}"/>
              </a:ext>
            </a:extLst>
          </p:cNvPr>
          <p:cNvSpPr txBox="1"/>
          <p:nvPr/>
        </p:nvSpPr>
        <p:spPr>
          <a:xfrm>
            <a:off x="457200" y="5100449"/>
            <a:ext cx="8382000" cy="954107"/>
          </a:xfrm>
          <a:prstGeom prst="rect">
            <a:avLst/>
          </a:prstGeom>
          <a:noFill/>
        </p:spPr>
        <p:txBody>
          <a:bodyPr wrap="square">
            <a:spAutoFit/>
          </a:bodyPr>
          <a:lstStyle/>
          <a:p>
            <a:r>
              <a:rPr lang="en-US" sz="2800" dirty="0"/>
              <a:t>The last equation is never true. Therefore, the original equation is a contradiction and has no solution.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Solutions of Equations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E4AEDF9-5106-D5F8-4552-009F9CEBA2C4}"/>
                  </a:ext>
                </a:extLst>
              </p:cNvPr>
              <p:cNvGraphicFramePr>
                <a:graphicFrameLocks/>
              </p:cNvGraphicFramePr>
              <p:nvPr>
                <p:extLst>
                  <p:ext uri="{D42A27DB-BD31-4B8C-83A1-F6EECF244321}">
                    <p14:modId xmlns:p14="http://schemas.microsoft.com/office/powerpoint/2010/main" val="2725315763"/>
                  </p:ext>
                </p:extLst>
              </p:nvPr>
            </p:nvGraphicFramePr>
            <p:xfrm>
              <a:off x="457200" y="114300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
                                <a:rPr sz="1800">
                                  <a:latin typeface="Cambria Math"/>
                                </a:rPr>
                                <m:t>5</m:t>
                              </m:r>
                              <m:d>
                                <m:dPr>
                                  <m:ctrlPr>
                                    <a:rPr sz="1800" i="1">
                                      <a:latin typeface="Cambria Math" panose="02040503050406030204" pitchFamily="18" charset="0"/>
                                    </a:rPr>
                                  </m:ctrlPr>
                                </m:dPr>
                                <m:e>
                                  <m:r>
                                    <a:rPr sz="1800">
                                      <a:latin typeface="Cambria Math"/>
                                    </a:rPr>
                                    <m:t>𝑥</m:t>
                                  </m:r>
                                  <m:r>
                                    <a:rPr sz="1800">
                                      <a:latin typeface="Cambria Math"/>
                                    </a:rPr>
                                    <m:t>+1</m:t>
                                  </m:r>
                                </m:e>
                              </m:d>
                              <m:r>
                                <a:rPr sz="1800">
                                  <a:latin typeface="Cambria Math"/>
                                </a:rPr>
                                <m:t>−6</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𝑥</m:t>
                              </m:r>
                              <m:r>
                                <a:rPr sz="1800">
                                  <a:latin typeface="Cambria Math"/>
                                </a:rPr>
                                <m:t>+5</m:t>
                              </m:r>
                            </m:oMath>
                          </a14:m>
                          <a:endParaRPr/>
                        </a:p>
                      </a:txBody>
                      <a:tcPr/>
                    </a:tc>
                    <a:tc>
                      <a:txBody>
                        <a:bodyPr/>
                        <a:lstStyle/>
                        <a:p>
                          <a:pPr algn="l">
                            <a:defRPr b="1"/>
                          </a:pPr>
                          <a:r>
                            <a:rPr lang="en-US" b="0" dirty="0"/>
                            <a:t>Use the distributive property.</a:t>
                          </a:r>
                          <a:endParaRPr b="0" dirty="0"/>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r>
                                <a:rPr sz="1800">
                                  <a:latin typeface="Cambria Math"/>
                                </a:rPr>
                                <m:t>5</m:t>
                              </m:r>
                              <m:r>
                                <a:rPr sz="1800">
                                  <a:latin typeface="Cambria Math"/>
                                </a:rPr>
                                <m:t>𝑥</m:t>
                              </m:r>
                              <m:r>
                                <a:rPr sz="1800">
                                  <a:latin typeface="Cambria Math"/>
                                </a:rPr>
                                <m:t>+5−6</m:t>
                              </m:r>
                              <m:r>
                                <a:rPr sz="1800">
                                  <a:latin typeface="Cambria Math"/>
                                </a:rPr>
                                <m:t>𝑥</m:t>
                              </m:r>
                            </m:oMath>
                          </a14:m>
                          <a:endParaRPr dirty="0"/>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𝑥</m:t>
                              </m:r>
                              <m:r>
                                <a:rPr sz="1800">
                                  <a:latin typeface="Cambria Math"/>
                                </a:rPr>
                                <m:t>+5</m:t>
                              </m:r>
                            </m:oMath>
                          </a14:m>
                          <a:endParaRPr dirty="0"/>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m:t>
                              </m:r>
                              <m:r>
                                <a:rPr sz="1800">
                                  <a:latin typeface="Cambria Math"/>
                                </a:rPr>
                                <m:t>𝑥</m:t>
                              </m:r>
                              <m:r>
                                <a:rPr sz="1800">
                                  <a:latin typeface="Cambria Math"/>
                                </a:rPr>
                                <m:t>+5</m:t>
                              </m:r>
                            </m:oMath>
                          </a14:m>
                          <a:endParaRPr dirty="0"/>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𝑥</m:t>
                              </m:r>
                              <m:r>
                                <a:rPr sz="1800">
                                  <a:latin typeface="Cambria Math"/>
                                </a:rPr>
                                <m:t>+5</m:t>
                              </m:r>
                            </m:oMath>
                          </a14:m>
                          <a:endParaRPr dirty="0"/>
                        </a:p>
                      </a:txBody>
                      <a:tcPr/>
                    </a:tc>
                    <a:tc>
                      <a:txBody>
                        <a:bodyPr/>
                        <a:lstStyle/>
                        <a:p>
                          <a:pPr algn="l">
                            <a:defRPr sz="1100" b="1"/>
                          </a:pPr>
                          <a:r>
                            <a:rPr sz="1800" b="0" dirty="0"/>
                            <a:t>Add </a:t>
                          </a:r>
                          <a14:m>
                            <m:oMath xmlns:m="http://schemas.openxmlformats.org/officeDocument/2006/math">
                              <m:r>
                                <m:rPr>
                                  <m:sty m:val="p"/>
                                </m:rPr>
                                <a:rPr sz="1800" b="0" i="1">
                                  <a:latin typeface="Cambria Math"/>
                                </a:rPr>
                                <m:t>x</m:t>
                              </m:r>
                            </m:oMath>
                          </a14:m>
                          <a:r>
                            <a:rPr sz="1800" b="0" dirty="0"/>
                            <a:t> to both sides.</a:t>
                          </a:r>
                        </a:p>
                      </a:txBody>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5</a:t>
                          </a:r>
                        </a:p>
                      </a:txBody>
                      <a:tcPr/>
                    </a:tc>
                    <a:tc>
                      <a:txBody>
                        <a:bodyPr/>
                        <a:lstStyle/>
                        <a:p>
                          <a:pPr algn="l">
                            <a:defRPr sz="1800"/>
                          </a:pPr>
                          <a:r>
                            <a:t>​</a:t>
                          </a:r>
                          <a14:m>
                            <m:oMath xmlns:m="http://schemas.openxmlformats.org/officeDocument/2006/math">
                              <m:r>
                                <a:rPr sz="1800">
                                  <a:latin typeface="Cambria Math"/>
                                </a:rPr>
                                <m:t>=5</m:t>
                              </m:r>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E4AEDF9-5106-D5F8-4552-009F9CEBA2C4}"/>
                  </a:ext>
                </a:extLst>
              </p:cNvPr>
              <p:cNvGraphicFramePr>
                <a:graphicFrameLocks/>
              </p:cNvGraphicFramePr>
              <p:nvPr>
                <p:extLst>
                  <p:ext uri="{D42A27DB-BD31-4B8C-83A1-F6EECF244321}">
                    <p14:modId xmlns:p14="http://schemas.microsoft.com/office/powerpoint/2010/main" val="2725315763"/>
                  </p:ext>
                </p:extLst>
              </p:nvPr>
            </p:nvGraphicFramePr>
            <p:xfrm>
              <a:off x="457200" y="1143000"/>
              <a:ext cx="8229600" cy="14833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200000" b="-324590"/>
                          </a:stretch>
                        </a:blipFill>
                      </a:tcPr>
                    </a:tc>
                    <a:tc>
                      <a:txBody>
                        <a:bodyPr/>
                        <a:lstStyle/>
                        <a:p>
                          <a:endParaRPr lang="en-US"/>
                        </a:p>
                      </a:txBody>
                      <a:tcPr>
                        <a:blipFill>
                          <a:blip r:embed="rId2"/>
                          <a:stretch>
                            <a:fillRect l="-189076" t="-8197" r="-278151" b="-324590"/>
                          </a:stretch>
                        </a:blipFill>
                      </a:tcPr>
                    </a:tc>
                    <a:tc>
                      <a:txBody>
                        <a:bodyPr/>
                        <a:lstStyle/>
                        <a:p>
                          <a:pPr algn="l">
                            <a:defRPr b="1"/>
                          </a:pPr>
                          <a:r>
                            <a:rPr lang="en-US" b="0" dirty="0"/>
                            <a:t>Use the distributive property.</a:t>
                          </a:r>
                          <a:endParaRPr b="0" dirty="0"/>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200000" b="-224590"/>
                          </a:stretch>
                        </a:blipFill>
                      </a:tcPr>
                    </a:tc>
                    <a:tc>
                      <a:txBody>
                        <a:bodyPr/>
                        <a:lstStyle/>
                        <a:p>
                          <a:endParaRPr lang="en-US"/>
                        </a:p>
                      </a:txBody>
                      <a:tcPr>
                        <a:blipFill>
                          <a:blip r:embed="rId2"/>
                          <a:stretch>
                            <a:fillRect l="-189076" t="-108197" r="-278151" b="-22459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t="-208197" r="-200000" b="-124590"/>
                          </a:stretch>
                        </a:blipFill>
                      </a:tcPr>
                    </a:tc>
                    <a:tc>
                      <a:txBody>
                        <a:bodyPr/>
                        <a:lstStyle/>
                        <a:p>
                          <a:endParaRPr lang="en-US"/>
                        </a:p>
                      </a:txBody>
                      <a:tcPr>
                        <a:blipFill>
                          <a:blip r:embed="rId2"/>
                          <a:stretch>
                            <a:fillRect l="-189076" t="-208197" r="-278151" b="-124590"/>
                          </a:stretch>
                        </a:blipFill>
                      </a:tcPr>
                    </a:tc>
                    <a:tc>
                      <a:txBody>
                        <a:bodyPr/>
                        <a:lstStyle/>
                        <a:p>
                          <a:endParaRPr lang="en-US"/>
                        </a:p>
                      </a:txBody>
                      <a:tcPr>
                        <a:blipFill>
                          <a:blip r:embed="rId2"/>
                          <a:stretch>
                            <a:fillRect l="-103927" t="-208197" b="-124590"/>
                          </a:stretch>
                        </a:blipFill>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5</a:t>
                          </a:r>
                        </a:p>
                      </a:txBody>
                      <a:tcPr/>
                    </a:tc>
                    <a:tc>
                      <a:txBody>
                        <a:bodyPr/>
                        <a:lstStyle/>
                        <a:p>
                          <a:endParaRPr lang="en-US"/>
                        </a:p>
                      </a:txBody>
                      <a:tcPr>
                        <a:blipFill>
                          <a:blip r:embed="rId2"/>
                          <a:stretch>
                            <a:fillRect l="-189076" t="-308197" r="-278151" b="-2459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
        <p:nvSpPr>
          <p:cNvPr id="6" name="TextBox 5">
            <a:extLst>
              <a:ext uri="{FF2B5EF4-FFF2-40B4-BE49-F238E27FC236}">
                <a16:creationId xmlns:a16="http://schemas.microsoft.com/office/drawing/2014/main" id="{9E2EACF2-4438-C724-1BD7-ED568852E1C3}"/>
              </a:ext>
            </a:extLst>
          </p:cNvPr>
          <p:cNvSpPr txBox="1"/>
          <p:nvPr/>
        </p:nvSpPr>
        <p:spPr>
          <a:xfrm>
            <a:off x="457200" y="2649149"/>
            <a:ext cx="8229600" cy="138499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The last equation is always true. Therefore, the original equation is an identity and has an infinite number of solutions. Every real number is a solution.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Addition Property of Equality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the same algebraic expression is added to both sides of an equation, the new equation has the same solutions as the original equation. Symbolically, if </a:t>
                </a:r>
                <a14:m>
                  <m:oMath xmlns:m="http://schemas.openxmlformats.org/officeDocument/2006/math">
                    <m:r>
                      <a:rPr>
                        <a:latin typeface="Cambria Math" panose="02040503050406030204" pitchFamily="18" charset="0"/>
                      </a:rPr>
                      <m:t>𝐴</m:t>
                    </m:r>
                  </m:oMath>
                </a14:m>
                <a:r>
                  <a:rPr sz="2800" dirty="0"/>
                  <a:t>, </a:t>
                </a:r>
                <a14:m>
                  <m:oMath xmlns:m="http://schemas.openxmlformats.org/officeDocument/2006/math">
                    <m:r>
                      <a:rPr>
                        <a:latin typeface="Cambria Math" panose="02040503050406030204" pitchFamily="18" charset="0"/>
                      </a:rPr>
                      <m:t>𝐵</m:t>
                    </m:r>
                  </m:oMath>
                </a14:m>
                <a:r>
                  <a:rPr sz="2800" dirty="0"/>
                  <a:t>, and </a:t>
                </a:r>
                <a14:m>
                  <m:oMath xmlns:m="http://schemas.openxmlformats.org/officeDocument/2006/math">
                    <m:r>
                      <a:rPr>
                        <a:latin typeface="Cambria Math" panose="02040503050406030204" pitchFamily="18" charset="0"/>
                      </a:rPr>
                      <m:t>𝐶</m:t>
                    </m:r>
                  </m:oMath>
                </a14:m>
                <a:r>
                  <a:rPr sz="2800" dirty="0"/>
                  <a:t> are algebraic expressions, then the equations</a:t>
                </a:r>
              </a:p>
              <a:p>
                <a:endParaRPr lang="en-US" sz="2800" dirty="0"/>
              </a:p>
              <a:p>
                <a:endParaRPr lang="en-US" dirty="0"/>
              </a:p>
              <a:p>
                <a:endParaRPr lang="en-US" sz="2800" dirty="0"/>
              </a:p>
              <a:p>
                <a:r>
                  <a:rPr lang="en-US" dirty="0"/>
                  <a:t>have the same solutions. Equations with the same solutions are said to be </a:t>
                </a:r>
                <a:r>
                  <a:rPr lang="en-US" b="1" dirty="0"/>
                  <a:t>equivalent</a:t>
                </a:r>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981B05F-928B-BEBC-D793-CBD78745BB56}"/>
                  </a:ext>
                </a:extLst>
              </p:cNvPr>
              <p:cNvGraphicFramePr>
                <a:graphicFrameLocks/>
              </p:cNvGraphicFramePr>
              <p:nvPr>
                <p:extLst>
                  <p:ext uri="{D42A27DB-BD31-4B8C-83A1-F6EECF244321}">
                    <p14:modId xmlns:p14="http://schemas.microsoft.com/office/powerpoint/2010/main" val="2443690108"/>
                  </p:ext>
                </p:extLst>
              </p:nvPr>
            </p:nvGraphicFramePr>
            <p:xfrm>
              <a:off x="457200" y="3168376"/>
              <a:ext cx="8229600" cy="10363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rPr lang="en-US" sz="2800" dirty="0">
                              <a:solidFill>
                                <a:srgbClr val="000000"/>
                              </a:solidFill>
                            </a:rPr>
                            <a:t>                                             </a:t>
                          </a:r>
                          <a14:m>
                            <m:oMath xmlns:m="http://schemas.openxmlformats.org/officeDocument/2006/math">
                              <m:r>
                                <a:rPr lang="en-US" sz="2800" smtClean="0">
                                  <a:solidFill>
                                    <a:srgbClr val="000000"/>
                                  </a:solidFill>
                                  <a:latin typeface="Cambria Math"/>
                                </a:rPr>
                                <m:t>𝐴</m:t>
                              </m:r>
                            </m:oMath>
                          </a14:m>
                          <a:endParaRPr sz="2800" dirty="0">
                            <a:solidFill>
                              <a:srgbClr val="000000"/>
                            </a:solidFill>
                          </a:endParaRPr>
                        </a:p>
                      </a:txBody>
                      <a:tcPr/>
                    </a:tc>
                    <a:tc>
                      <a:txBody>
                        <a:bodyPr/>
                        <a:lstStyle/>
                        <a:p>
                          <a:pPr algn="l">
                            <a:defRPr sz="1800"/>
                          </a:pPr>
                          <a:r>
                            <a:rPr lang="en-US" sz="2800" dirty="0">
                              <a:solidFill>
                                <a:srgbClr val="000000"/>
                              </a:solidFill>
                            </a:rPr>
                            <a:t>​</a:t>
                          </a:r>
                          <a14:m>
                            <m:oMath xmlns:m="http://schemas.openxmlformats.org/officeDocument/2006/math">
                              <m:r>
                                <a:rPr lang="en-US" sz="2800">
                                  <a:solidFill>
                                    <a:srgbClr val="000000"/>
                                  </a:solidFill>
                                  <a:latin typeface="Cambria Math"/>
                                </a:rPr>
                                <m:t>=</m:t>
                              </m:r>
                              <m:r>
                                <a:rPr lang="en-US" sz="2800">
                                  <a:solidFill>
                                    <a:srgbClr val="000000"/>
                                  </a:solidFill>
                                  <a:latin typeface="Cambria Math"/>
                                </a:rPr>
                                <m:t>𝐵</m:t>
                              </m:r>
                            </m:oMath>
                          </a14:m>
                          <a:endParaRPr lang="en-US" sz="2800" dirty="0">
                            <a:solidFill>
                              <a:srgbClr val="000000"/>
                            </a:solidFill>
                          </a:endParaRPr>
                        </a:p>
                      </a:txBody>
                      <a:tcPr/>
                    </a:tc>
                    <a:extLst>
                      <a:ext uri="{0D108BD9-81ED-4DB2-BD59-A6C34878D82A}">
                        <a16:rowId xmlns:a16="http://schemas.microsoft.com/office/drawing/2014/main" val="10000"/>
                      </a:ext>
                    </a:extLst>
                  </a:tr>
                  <a:tr h="370840">
                    <a:tc>
                      <a:txBody>
                        <a:bodyPr/>
                        <a:lstStyle/>
                        <a:p>
                          <a:pPr algn="l">
                            <a:defRPr sz="1800"/>
                          </a:pPr>
                          <a:r>
                            <a:rPr lang="en-US" sz="2800" dirty="0">
                              <a:solidFill>
                                <a:srgbClr val="000000"/>
                              </a:solidFill>
                            </a:rPr>
                            <a:t>                             and </a:t>
                          </a:r>
                          <a14:m>
                            <m:oMath xmlns:m="http://schemas.openxmlformats.org/officeDocument/2006/math">
                              <m:r>
                                <a:rPr lang="en-US" sz="2800">
                                  <a:solidFill>
                                    <a:srgbClr val="000000"/>
                                  </a:solidFill>
                                  <a:latin typeface="Cambria Math"/>
                                </a:rPr>
                                <m:t>𝐴</m:t>
                              </m:r>
                              <m:r>
                                <a:rPr lang="en-US" sz="2800">
                                  <a:solidFill>
                                    <a:srgbClr val="000000"/>
                                  </a:solidFill>
                                  <a:latin typeface="Cambria Math"/>
                                </a:rPr>
                                <m:t>+</m:t>
                              </m:r>
                              <m:r>
                                <a:rPr lang="en-US" sz="2800">
                                  <a:solidFill>
                                    <a:srgbClr val="000000"/>
                                  </a:solidFill>
                                  <a:latin typeface="Cambria Math"/>
                                </a:rPr>
                                <m:t>𝐶</m:t>
                              </m:r>
                            </m:oMath>
                          </a14:m>
                          <a:endParaRPr lang="en-US" sz="2800" dirty="0">
                            <a:solidFill>
                              <a:srgbClr val="000000"/>
                            </a:solidFill>
                          </a:endParaRPr>
                        </a:p>
                      </a:txBody>
                      <a:tcPr/>
                    </a:tc>
                    <a:tc>
                      <a:txBody>
                        <a:bodyPr/>
                        <a:lstStyle/>
                        <a:p>
                          <a:pPr algn="l">
                            <a:defRPr sz="1800"/>
                          </a:pPr>
                          <a:r>
                            <a:rPr lang="en-US" sz="2800" dirty="0">
                              <a:solidFill>
                                <a:srgbClr val="000000"/>
                              </a:solidFill>
                            </a:rPr>
                            <a:t>​</a:t>
                          </a:r>
                          <a14:m>
                            <m:oMath xmlns:m="http://schemas.openxmlformats.org/officeDocument/2006/math">
                              <m:r>
                                <a:rPr lang="en-US" sz="2800">
                                  <a:solidFill>
                                    <a:srgbClr val="000000"/>
                                  </a:solidFill>
                                  <a:latin typeface="Cambria Math"/>
                                </a:rPr>
                                <m:t>=</m:t>
                              </m:r>
                              <m:r>
                                <a:rPr lang="en-US" sz="2800">
                                  <a:solidFill>
                                    <a:srgbClr val="000000"/>
                                  </a:solidFill>
                                  <a:latin typeface="Cambria Math"/>
                                </a:rPr>
                                <m:t>𝐵</m:t>
                              </m:r>
                              <m:r>
                                <a:rPr lang="en-US" sz="2800">
                                  <a:solidFill>
                                    <a:srgbClr val="000000"/>
                                  </a:solidFill>
                                  <a:latin typeface="Cambria Math"/>
                                </a:rPr>
                                <m:t>+</m:t>
                              </m:r>
                              <m:r>
                                <a:rPr lang="en-US" sz="2800">
                                  <a:solidFill>
                                    <a:srgbClr val="000000"/>
                                  </a:solidFill>
                                  <a:latin typeface="Cambria Math"/>
                                </a:rPr>
                                <m:t>𝐶</m:t>
                              </m:r>
                            </m:oMath>
                          </a14:m>
                          <a:endParaRPr lang="en-US" sz="28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E981B05F-928B-BEBC-D793-CBD78745BB56}"/>
                  </a:ext>
                </a:extLst>
              </p:cNvPr>
              <p:cNvGraphicFramePr>
                <a:graphicFrameLocks/>
              </p:cNvGraphicFramePr>
              <p:nvPr>
                <p:extLst>
                  <p:ext uri="{D42A27DB-BD31-4B8C-83A1-F6EECF244321}">
                    <p14:modId xmlns:p14="http://schemas.microsoft.com/office/powerpoint/2010/main" val="2443690108"/>
                  </p:ext>
                </p:extLst>
              </p:nvPr>
            </p:nvGraphicFramePr>
            <p:xfrm>
              <a:off x="457200" y="3168376"/>
              <a:ext cx="8229600" cy="10363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160">
                    <a:tc>
                      <a:txBody>
                        <a:bodyPr/>
                        <a:lstStyle/>
                        <a:p>
                          <a:endParaRPr lang="en-US"/>
                        </a:p>
                      </a:txBody>
                      <a:tcPr>
                        <a:blipFill>
                          <a:blip r:embed="rId3"/>
                          <a:stretch>
                            <a:fillRect t="-10465" r="-100000" b="-132558"/>
                          </a:stretch>
                        </a:blipFill>
                      </a:tcPr>
                    </a:tc>
                    <a:tc>
                      <a:txBody>
                        <a:bodyPr/>
                        <a:lstStyle/>
                        <a:p>
                          <a:endParaRPr lang="en-US"/>
                        </a:p>
                      </a:txBody>
                      <a:tcPr>
                        <a:blipFill>
                          <a:blip r:embed="rId3"/>
                          <a:stretch>
                            <a:fillRect l="-100000" t="-10465" b="-132558"/>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11765" r="-100000" b="-34118"/>
                          </a:stretch>
                        </a:blipFill>
                      </a:tcPr>
                    </a:tc>
                    <a:tc>
                      <a:txBody>
                        <a:bodyPr/>
                        <a:lstStyle/>
                        <a:p>
                          <a:endParaRPr lang="en-US"/>
                        </a:p>
                      </a:txBody>
                      <a:tcPr>
                        <a:blipFill>
                          <a:blip r:embed="rId3"/>
                          <a:stretch>
                            <a:fillRect l="-100000" t="-111765" b="-34118"/>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Multiplication (or Division) Property of Equality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both sides of an equation are multiplied by (or divided by) the same nonzero constant, the new equation has the same solutions as the original equation. Symbolically, if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are algebraic expressions and </a:t>
                </a:r>
                <a14:m>
                  <m:oMath xmlns:m="http://schemas.openxmlformats.org/officeDocument/2006/math">
                    <m:r>
                      <a:rPr>
                        <a:latin typeface="Cambria Math" panose="02040503050406030204" pitchFamily="18" charset="0"/>
                      </a:rPr>
                      <m:t>𝐶</m:t>
                    </m:r>
                  </m:oMath>
                </a14:m>
                <a:r>
                  <a:rPr sz="2800" dirty="0"/>
                  <a:t> is any nonzero constant, then the equations</a:t>
                </a:r>
                <a:endParaRPr lang="en-US" sz="2800" dirty="0"/>
              </a:p>
              <a:p>
                <a:pPr>
                  <a:defRPr sz="2800"/>
                </a:pPr>
                <a:endParaRPr lang="en-US" dirty="0"/>
              </a:p>
              <a:p>
                <a:pPr>
                  <a:defRPr sz="2800"/>
                </a:pPr>
                <a:endParaRPr lang="en-US" sz="2800" dirty="0"/>
              </a:p>
              <a:p>
                <a:pPr>
                  <a:defRPr sz="2800"/>
                </a:pPr>
                <a:endParaRPr lang="en-US" dirty="0"/>
              </a:p>
              <a:p>
                <a:pPr>
                  <a:defRPr sz="2800"/>
                </a:pPr>
                <a:r>
                  <a:rPr lang="en-US" sz="2800" dirty="0"/>
                  <a:t>have the same solutions and are equivalent.</a:t>
                </a:r>
              </a:p>
              <a:p>
                <a:pPr>
                  <a:defRPr sz="2800"/>
                </a:pPr>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8EF1A8B-96D3-398D-03B1-225C8CF4C58D}"/>
                  </a:ext>
                </a:extLst>
              </p:cNvPr>
              <p:cNvGraphicFramePr>
                <a:graphicFrameLocks/>
              </p:cNvGraphicFramePr>
              <p:nvPr>
                <p:extLst>
                  <p:ext uri="{D42A27DB-BD31-4B8C-83A1-F6EECF244321}">
                    <p14:modId xmlns:p14="http://schemas.microsoft.com/office/powerpoint/2010/main" val="2855826041"/>
                  </p:ext>
                </p:extLst>
              </p:nvPr>
            </p:nvGraphicFramePr>
            <p:xfrm>
              <a:off x="457200" y="3733800"/>
              <a:ext cx="8229600" cy="122434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defRPr sz="1800"/>
                          </a:pPr>
                          <a:r>
                            <a:rPr lang="en-US" sz="1800" dirty="0">
                              <a:solidFill>
                                <a:srgbClr val="000000"/>
                              </a:solidFill>
                            </a:rPr>
                            <a:t>                                              </a:t>
                          </a:r>
                          <a14:m>
                            <m:oMath xmlns:m="http://schemas.openxmlformats.org/officeDocument/2006/math">
                              <m:r>
                                <a:rPr lang="en-US" sz="1800" smtClean="0">
                                  <a:solidFill>
                                    <a:srgbClr val="000000"/>
                                  </a:solidFill>
                                  <a:latin typeface="Cambria Math"/>
                                </a:rPr>
                                <m:t>𝐴</m:t>
                              </m:r>
                            </m:oMath>
                          </a14:m>
                          <a:endParaRPr lang="en-US" dirty="0">
                            <a:solidFill>
                              <a:srgbClr val="000000"/>
                            </a:solidFill>
                          </a:endParaRPr>
                        </a:p>
                      </a:txBody>
                      <a:tcPr/>
                    </a:tc>
                    <a:tc>
                      <a:txBody>
                        <a:bodyPr/>
                        <a:lstStyle/>
                        <a:p>
                          <a:pPr algn="l">
                            <a:defRPr sz="1800"/>
                          </a:pPr>
                          <a:r>
                            <a:rPr lang="en-US" dirty="0">
                              <a:solidFill>
                                <a:srgbClr val="000000"/>
                              </a:solidFill>
                            </a:rPr>
                            <a:t>​</a:t>
                          </a:r>
                          <a14:m>
                            <m:oMath xmlns:m="http://schemas.openxmlformats.org/officeDocument/2006/math">
                              <m:r>
                                <a:rPr lang="en-US" sz="1800">
                                  <a:solidFill>
                                    <a:srgbClr val="000000"/>
                                  </a:solidFill>
                                  <a:latin typeface="Cambria Math"/>
                                </a:rPr>
                                <m:t>=</m:t>
                              </m:r>
                              <m:r>
                                <a:rPr lang="en-US" sz="1800">
                                  <a:solidFill>
                                    <a:srgbClr val="000000"/>
                                  </a:solidFill>
                                  <a:latin typeface="Cambria Math"/>
                                </a:rPr>
                                <m:t>𝐵</m:t>
                              </m:r>
                            </m:oMath>
                          </a14:m>
                          <a:endParaRPr lang="en-US" dirty="0">
                            <a:solidFill>
                              <a:srgbClr val="000000"/>
                            </a:solidFill>
                          </a:endParaRPr>
                        </a:p>
                      </a:txBody>
                      <a:tcPr/>
                    </a:tc>
                    <a:tc>
                      <a:txBody>
                        <a:bodyPr/>
                        <a:lstStyle/>
                        <a:p>
                          <a:pPr algn="l"/>
                          <a:endParaRPr>
                            <a:solidFill>
                              <a:srgbClr val="000000"/>
                            </a:solidFill>
                          </a:endParaRPr>
                        </a:p>
                      </a:txBody>
                      <a:tcPr/>
                    </a:tc>
                    <a:extLst>
                      <a:ext uri="{0D108BD9-81ED-4DB2-BD59-A6C34878D82A}">
                        <a16:rowId xmlns:a16="http://schemas.microsoft.com/office/drawing/2014/main" val="10000"/>
                      </a:ext>
                    </a:extLst>
                  </a:tr>
                  <a:tr h="370840">
                    <a:tc>
                      <a:txBody>
                        <a:bodyPr/>
                        <a:lstStyle/>
                        <a:p>
                          <a:pPr algn="r">
                            <a:defRPr sz="1800"/>
                          </a:pPr>
                          <a:r>
                            <a:rPr lang="en-US" sz="1800" dirty="0">
                              <a:solidFill>
                                <a:srgbClr val="000000"/>
                              </a:solidFill>
                            </a:rPr>
                            <a:t>                                   and </a:t>
                          </a:r>
                          <a14:m>
                            <m:oMath xmlns:m="http://schemas.openxmlformats.org/officeDocument/2006/math">
                              <m:r>
                                <a:rPr lang="en-US" sz="1800">
                                  <a:solidFill>
                                    <a:srgbClr val="000000"/>
                                  </a:solidFill>
                                  <a:latin typeface="Cambria Math"/>
                                </a:rPr>
                                <m:t>𝐴𝐶</m:t>
                              </m:r>
                            </m:oMath>
                          </a14:m>
                          <a:endParaRPr lang="en-US" sz="18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dirty="0">
                              <a:solidFill>
                                <a:srgbClr val="000000"/>
                              </a:solidFill>
                            </a:rPr>
                            <a:t>​</a:t>
                          </a:r>
                          <a14:m>
                            <m:oMath xmlns:m="http://schemas.openxmlformats.org/officeDocument/2006/math">
                              <m:r>
                                <a:rPr lang="en-US" sz="1800">
                                  <a:solidFill>
                                    <a:srgbClr val="000000"/>
                                  </a:solidFill>
                                  <a:latin typeface="Cambria Math"/>
                                </a:rPr>
                                <m:t>=</m:t>
                              </m:r>
                              <m:r>
                                <a:rPr lang="en-US" sz="1800">
                                  <a:solidFill>
                                    <a:srgbClr val="000000"/>
                                  </a:solidFill>
                                  <a:latin typeface="Cambria Math"/>
                                </a:rPr>
                                <m:t>𝐵𝐶</m:t>
                              </m:r>
                            </m:oMath>
                          </a14:m>
                          <a:r>
                            <a:rPr lang="en-US" dirty="0">
                              <a:solidFill>
                                <a:srgbClr val="000000"/>
                              </a:solidFill>
                            </a:rPr>
                            <a:t>        </a:t>
                          </a:r>
                          <a:r>
                            <a:rPr lang="en-US" sz="1800" dirty="0">
                              <a:solidFill>
                                <a:srgbClr val="000000"/>
                              </a:solidFill>
                            </a:rPr>
                            <a:t>where </a:t>
                          </a:r>
                          <a14:m>
                            <m:oMath xmlns:m="http://schemas.openxmlformats.org/officeDocument/2006/math">
                              <m:r>
                                <a:rPr lang="en-US" sz="1800">
                                  <a:solidFill>
                                    <a:srgbClr val="000000"/>
                                  </a:solidFill>
                                  <a:latin typeface="Cambria Math"/>
                                </a:rPr>
                                <m:t>𝐶</m:t>
                              </m:r>
                              <m:r>
                                <a:rPr lang="en-US" sz="1800">
                                  <a:solidFill>
                                    <a:srgbClr val="000000"/>
                                  </a:solidFill>
                                  <a:latin typeface="Cambria Math"/>
                                </a:rPr>
                                <m:t>≠0</m:t>
                              </m:r>
                            </m:oMath>
                          </a14:m>
                          <a:endParaRPr lang="en-US" dirty="0">
                            <a:solidFill>
                              <a:srgbClr val="000000"/>
                            </a:solidFill>
                          </a:endParaRPr>
                        </a:p>
                      </a:txBody>
                      <a:tcPr/>
                    </a:tc>
                    <a:tc>
                      <a:txBody>
                        <a:bodyPr/>
                        <a:lstStyle/>
                        <a:p>
                          <a:pPr algn="l">
                            <a:defRPr sz="1800"/>
                          </a:pPr>
                          <a:endParaRPr lang="en-US" sz="1800" dirty="0">
                            <a:solidFill>
                              <a:srgbClr val="000000"/>
                            </a:solidFill>
                          </a:endParaRPr>
                        </a:p>
                      </a:txBody>
                      <a:tcPr/>
                    </a:tc>
                    <a:extLst>
                      <a:ext uri="{0D108BD9-81ED-4DB2-BD59-A6C34878D82A}">
                        <a16:rowId xmlns:a16="http://schemas.microsoft.com/office/drawing/2014/main" val="10001"/>
                      </a:ext>
                    </a:extLst>
                  </a:tr>
                  <a:tr h="370840">
                    <a:tc>
                      <a:txBody>
                        <a:bodyPr/>
                        <a:lstStyle/>
                        <a:p>
                          <a:pPr algn="r">
                            <a:defRPr sz="1800"/>
                          </a:pPr>
                          <a:r>
                            <a:rPr lang="en-US" sz="1800" dirty="0">
                              <a:solidFill>
                                <a:srgbClr val="000000"/>
                              </a:solidFill>
                            </a:rPr>
                            <a:t>                                      and </a:t>
                          </a:r>
                          <a14:m>
                            <m:oMath xmlns:m="http://schemas.openxmlformats.org/officeDocument/2006/math">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𝐴</m:t>
                                  </m:r>
                                </m:num>
                                <m:den>
                                  <m:r>
                                    <a:rPr lang="ar-AE" sz="1800">
                                      <a:solidFill>
                                        <a:srgbClr val="000000"/>
                                      </a:solidFill>
                                      <a:latin typeface="Cambria Math"/>
                                    </a:rPr>
                                    <m:t>𝐶</m:t>
                                  </m:r>
                                </m:den>
                              </m:f>
                            </m:oMath>
                          </a14:m>
                          <a:endParaRPr lang="ar-AE" sz="1800" dirty="0">
                            <a:solidFill>
                              <a:srgbClr val="000000"/>
                            </a:solidFill>
                          </a:endParaRPr>
                        </a:p>
                      </a:txBody>
                      <a:tcPr/>
                    </a:tc>
                    <a:tc>
                      <a:txBody>
                        <a:bodyPr/>
                        <a:lstStyle/>
                        <a:p>
                          <a:pPr algn="l">
                            <a:defRPr sz="1800"/>
                          </a:pPr>
                          <a:r>
                            <a:rPr lang="ar-AE" dirty="0">
                              <a:solidFill>
                                <a:srgbClr val="000000"/>
                              </a:solidFill>
                            </a:rPr>
                            <a:t>​</a:t>
                          </a:r>
                          <a14:m>
                            <m:oMath xmlns:m="http://schemas.openxmlformats.org/officeDocument/2006/math">
                              <m:r>
                                <a:rPr lang="ar-AE" sz="1800">
                                  <a:solidFill>
                                    <a:srgbClr val="000000"/>
                                  </a:solidFill>
                                  <a:latin typeface="Cambria Math"/>
                                </a:rPr>
                                <m:t>=</m:t>
                              </m:r>
                              <m:f>
                                <m:fPr>
                                  <m:ctrlPr>
                                    <a:rPr lang="ar-AE" sz="1800" i="1">
                                      <a:solidFill>
                                        <a:srgbClr val="000000"/>
                                      </a:solidFill>
                                      <a:latin typeface="Cambria Math" panose="02040503050406030204" pitchFamily="18" charset="0"/>
                                    </a:rPr>
                                  </m:ctrlPr>
                                </m:fPr>
                                <m:num>
                                  <m:r>
                                    <a:rPr lang="ar-AE" sz="1800">
                                      <a:solidFill>
                                        <a:srgbClr val="000000"/>
                                      </a:solidFill>
                                      <a:latin typeface="Cambria Math"/>
                                    </a:rPr>
                                    <m:t>𝐵</m:t>
                                  </m:r>
                                </m:num>
                                <m:den>
                                  <m:r>
                                    <a:rPr lang="ar-AE" sz="1800">
                                      <a:solidFill>
                                        <a:srgbClr val="000000"/>
                                      </a:solidFill>
                                      <a:latin typeface="Cambria Math"/>
                                    </a:rPr>
                                    <m:t>𝐶</m:t>
                                  </m:r>
                                </m:den>
                              </m:f>
                            </m:oMath>
                          </a14:m>
                          <a:r>
                            <a:rPr lang="en-US" dirty="0">
                              <a:solidFill>
                                <a:srgbClr val="000000"/>
                              </a:solidFill>
                            </a:rPr>
                            <a:t>            </a:t>
                          </a:r>
                          <a:r>
                            <a:rPr lang="en-US" sz="1800" dirty="0">
                              <a:solidFill>
                                <a:srgbClr val="000000"/>
                              </a:solidFill>
                            </a:rPr>
                            <a:t>where </a:t>
                          </a:r>
                          <a14:m>
                            <m:oMath xmlns:m="http://schemas.openxmlformats.org/officeDocument/2006/math">
                              <m:r>
                                <a:rPr lang="en-US" sz="1800">
                                  <a:solidFill>
                                    <a:srgbClr val="000000"/>
                                  </a:solidFill>
                                  <a:latin typeface="Cambria Math"/>
                                </a:rPr>
                                <m:t>𝐶</m:t>
                              </m:r>
                              <m:r>
                                <a:rPr lang="en-US" sz="1800">
                                  <a:solidFill>
                                    <a:srgbClr val="000000"/>
                                  </a:solidFill>
                                  <a:latin typeface="Cambria Math"/>
                                </a:rPr>
                                <m:t>≠</m:t>
                              </m:r>
                              <m:r>
                                <a:rPr lang="en-US" sz="1800">
                                  <a:solidFill>
                                    <a:srgbClr val="000000"/>
                                  </a:solidFill>
                                  <a:latin typeface="Cambria Math"/>
                                </a:rPr>
                                <m:t>0</m:t>
                              </m:r>
                            </m:oMath>
                          </a14:m>
                          <a:r>
                            <a:rPr lang="en-US" dirty="0">
                              <a:solidFill>
                                <a:srgbClr val="000000"/>
                              </a:solidFill>
                            </a:rPr>
                            <a:t> </a:t>
                          </a:r>
                          <a:endParaRPr lang="ar-AE" dirty="0">
                            <a:solidFill>
                              <a:srgbClr val="000000"/>
                            </a:solidFill>
                          </a:endParaRPr>
                        </a:p>
                      </a:txBody>
                      <a:tcPr/>
                    </a:tc>
                    <a:tc>
                      <a:txBody>
                        <a:bodyPr/>
                        <a:lstStyle/>
                        <a:p>
                          <a:pPr algn="l">
                            <a:defRPr sz="1800"/>
                          </a:pPr>
                          <a:endParaRPr lang="en-US" sz="1800" dirty="0">
                            <a:solidFill>
                              <a:srgbClr val="000000"/>
                            </a:solidFill>
                          </a:endParaRP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A8EF1A8B-96D3-398D-03B1-225C8CF4C58D}"/>
                  </a:ext>
                </a:extLst>
              </p:cNvPr>
              <p:cNvGraphicFramePr>
                <a:graphicFrameLocks/>
              </p:cNvGraphicFramePr>
              <p:nvPr>
                <p:extLst>
                  <p:ext uri="{D42A27DB-BD31-4B8C-83A1-F6EECF244321}">
                    <p14:modId xmlns:p14="http://schemas.microsoft.com/office/powerpoint/2010/main" val="2855826041"/>
                  </p:ext>
                </p:extLst>
              </p:nvPr>
            </p:nvGraphicFramePr>
            <p:xfrm>
              <a:off x="457200" y="3733800"/>
              <a:ext cx="8229600" cy="122434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200000" b="-240984"/>
                          </a:stretch>
                        </a:blipFill>
                      </a:tcPr>
                    </a:tc>
                    <a:tc>
                      <a:txBody>
                        <a:bodyPr/>
                        <a:lstStyle/>
                        <a:p>
                          <a:endParaRPr lang="en-US"/>
                        </a:p>
                      </a:txBody>
                      <a:tcPr>
                        <a:blipFill>
                          <a:blip r:embed="rId3"/>
                          <a:stretch>
                            <a:fillRect l="-100000" t="-8197" r="-100000" b="-240984"/>
                          </a:stretch>
                        </a:blipFill>
                      </a:tcPr>
                    </a:tc>
                    <a:tc>
                      <a:txBody>
                        <a:bodyPr/>
                        <a:lstStyle/>
                        <a:p>
                          <a:pPr algn="l"/>
                          <a:endParaRPr>
                            <a:solidFill>
                              <a:srgbClr val="000000"/>
                            </a:solidFill>
                          </a:endParaRP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t="-108197" r="-200000" b="-140984"/>
                          </a:stretch>
                        </a:blipFill>
                      </a:tcPr>
                    </a:tc>
                    <a:tc>
                      <a:txBody>
                        <a:bodyPr/>
                        <a:lstStyle/>
                        <a:p>
                          <a:endParaRPr lang="en-US"/>
                        </a:p>
                      </a:txBody>
                      <a:tcPr>
                        <a:blipFill>
                          <a:blip r:embed="rId3"/>
                          <a:stretch>
                            <a:fillRect l="-100000" t="-108197" r="-100000" b="-140984"/>
                          </a:stretch>
                        </a:blipFill>
                      </a:tcPr>
                    </a:tc>
                    <a:tc>
                      <a:txBody>
                        <a:bodyPr/>
                        <a:lstStyle/>
                        <a:p>
                          <a:pPr algn="l">
                            <a:defRPr sz="1800"/>
                          </a:pPr>
                          <a:endParaRPr lang="en-US" sz="1800" dirty="0">
                            <a:solidFill>
                              <a:srgbClr val="000000"/>
                            </a:solidFill>
                          </a:endParaRPr>
                        </a:p>
                      </a:txBody>
                      <a:tcPr/>
                    </a:tc>
                    <a:extLst>
                      <a:ext uri="{0D108BD9-81ED-4DB2-BD59-A6C34878D82A}">
                        <a16:rowId xmlns:a16="http://schemas.microsoft.com/office/drawing/2014/main" val="10001"/>
                      </a:ext>
                    </a:extLst>
                  </a:tr>
                  <a:tr h="482664">
                    <a:tc>
                      <a:txBody>
                        <a:bodyPr/>
                        <a:lstStyle/>
                        <a:p>
                          <a:endParaRPr lang="en-US"/>
                        </a:p>
                      </a:txBody>
                      <a:tcPr>
                        <a:blipFill>
                          <a:blip r:embed="rId3"/>
                          <a:stretch>
                            <a:fillRect t="-158750" r="-200000" b="-7500"/>
                          </a:stretch>
                        </a:blipFill>
                      </a:tcPr>
                    </a:tc>
                    <a:tc>
                      <a:txBody>
                        <a:bodyPr/>
                        <a:lstStyle/>
                        <a:p>
                          <a:endParaRPr lang="en-US"/>
                        </a:p>
                      </a:txBody>
                      <a:tcPr>
                        <a:blipFill>
                          <a:blip r:embed="rId3"/>
                          <a:stretch>
                            <a:fillRect l="-100000" t="-158750" r="-100000" b="-7500"/>
                          </a:stretch>
                        </a:blipFill>
                      </a:tcPr>
                    </a:tc>
                    <a:tc>
                      <a:txBody>
                        <a:bodyPr/>
                        <a:lstStyle/>
                        <a:p>
                          <a:pPr algn="l">
                            <a:defRPr sz="1800"/>
                          </a:pPr>
                          <a:endParaRPr lang="en-US" sz="1800" dirty="0">
                            <a:solidFill>
                              <a:srgbClr val="000000"/>
                            </a:solidFill>
                          </a:endParaRP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Linear Equations</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rPr dirty="0"/>
              <a:t>​</a:t>
            </a:r>
            <a:r>
              <a:rPr sz="2800" dirty="0"/>
              <a:t>Simplify each side of the equation by removing any grouping symbols and combining like terms. (In some cases, you may want to multiply both sides of the equation by a constant to clear fractional or decimal coefficients.)</a:t>
            </a:r>
          </a:p>
          <a:p>
            <a:pPr marL="514350" indent="-514350">
              <a:buFont typeface="+mj-lt"/>
              <a:buAutoNum type="arabicPeriod" startAt="2"/>
              <a:defRPr sz="2800"/>
            </a:pPr>
            <a:r>
              <a:rPr dirty="0"/>
              <a:t>​</a:t>
            </a:r>
            <a:r>
              <a:rPr sz="2800" dirty="0"/>
              <a:t>Use the addition property of equality to add the opposites of constants or variable expressions so that variable expressions are on one side of the equation and constants on the other.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Linear Equations (cont.)</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startAt="3"/>
              <a:defRPr sz="2800"/>
            </a:pPr>
            <a:r>
              <a:rPr dirty="0"/>
              <a:t>​</a:t>
            </a:r>
            <a:r>
              <a:rPr sz="2800" dirty="0"/>
              <a:t>Use the multiplication property of equality to multiply both sides by the reciprocal of the coefficient of the variable (that is, divide both sides by the coefficient) so that the new coefficient is </a:t>
            </a:r>
            <a:r>
              <a:rPr sz="2800" dirty="0">
                <a:latin typeface="Cambria Math"/>
              </a:rPr>
              <a:t>1</a:t>
            </a:r>
            <a:r>
              <a:rPr sz="2800" dirty="0"/>
              <a:t>.</a:t>
            </a:r>
          </a:p>
          <a:p>
            <a:pPr marL="514350" indent="-514350">
              <a:buFont typeface="+mj-lt"/>
              <a:buAutoNum type="arabicPeriod" startAt="4"/>
              <a:defRPr sz="2800"/>
            </a:pPr>
            <a:r>
              <a:rPr dirty="0"/>
              <a:t>​</a:t>
            </a:r>
            <a:r>
              <a:rPr sz="2800" dirty="0"/>
              <a:t>Check your answer by substituting it into the </a:t>
            </a:r>
            <a:r>
              <a:rPr sz="2800" i="1" dirty="0"/>
              <a:t>original</a:t>
            </a:r>
            <a:r>
              <a:rPr sz="2800" dirty="0"/>
              <a:t> equation.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linear equation </a:t>
                </a:r>
                <a14:m>
                  <m:oMath xmlns:m="http://schemas.openxmlformats.org/officeDocument/2006/math">
                    <m:r>
                      <a:rPr>
                        <a:latin typeface="Cambria Math" panose="02040503050406030204" pitchFamily="18" charset="0"/>
                      </a:rPr>
                      <m:t>5+8</m:t>
                    </m:r>
                    <m:r>
                      <a:rPr>
                        <a:latin typeface="Cambria Math" panose="02040503050406030204" pitchFamily="18" charset="0"/>
                      </a:rPr>
                      <m:t>𝑥</m:t>
                    </m:r>
                    <m:r>
                      <a:rPr>
                        <a:latin typeface="Cambria Math" panose="02040503050406030204" pitchFamily="18" charset="0"/>
                      </a:rPr>
                      <m:t>−4−3</m:t>
                    </m:r>
                    <m:r>
                      <a:rPr>
                        <a:latin typeface="Cambria Math" panose="02040503050406030204" pitchFamily="18" charset="0"/>
                      </a:rPr>
                      <m:t>𝑥</m:t>
                    </m:r>
                    <m:r>
                      <a:rPr>
                        <a:latin typeface="Cambria Math" panose="02040503050406030204" pitchFamily="18" charset="0"/>
                      </a:rPr>
                      <m:t>+2=−8+1</m:t>
                    </m:r>
                  </m:oMath>
                </a14:m>
                <a:r>
                  <a:rPr sz="2800" dirty="0"/>
                  <a:t>.</a:t>
                </a:r>
                <a:endParaRPr lang="en-US" sz="2800" dirty="0"/>
              </a:p>
              <a:p>
                <a:pPr>
                  <a:defRPr sz="2800"/>
                </a:pPr>
                <a:r>
                  <a:rPr lang="en-US" b="1" dirty="0"/>
                  <a:t>Solution</a:t>
                </a:r>
              </a:p>
              <a:p>
                <a:pPr>
                  <a:defRPr sz="2800"/>
                </a:pPr>
                <a:endParaRPr lang="en-US"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607B609-66CE-8CB0-AE6B-27392987D0D3}"/>
                  </a:ext>
                </a:extLst>
              </p:cNvPr>
              <p:cNvGraphicFramePr>
                <a:graphicFrameLocks/>
              </p:cNvGraphicFramePr>
              <p:nvPr>
                <p:extLst>
                  <p:ext uri="{D42A27DB-BD31-4B8C-83A1-F6EECF244321}">
                    <p14:modId xmlns:p14="http://schemas.microsoft.com/office/powerpoint/2010/main" val="3749903988"/>
                  </p:ext>
                </p:extLst>
              </p:nvPr>
            </p:nvGraphicFramePr>
            <p:xfrm>
              <a:off x="457200" y="2590800"/>
              <a:ext cx="8229600" cy="233915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70840">
                    <a:tc>
                      <a:txBody>
                        <a:bodyPr/>
                        <a:lstStyle/>
                        <a:p>
                          <a:pPr algn="r">
                            <a:defRPr sz="1800"/>
                          </a:pPr>
                          <a:r>
                            <a:rPr lang="en-US" dirty="0"/>
                            <a:t>          </a:t>
                          </a:r>
                          <a:r>
                            <a:rPr dirty="0"/>
                            <a:t>​</a:t>
                          </a:r>
                          <a14:m>
                            <m:oMath xmlns:m="http://schemas.openxmlformats.org/officeDocument/2006/math">
                              <m:r>
                                <a:rPr sz="1800">
                                  <a:latin typeface="Cambria Math"/>
                                </a:rPr>
                                <m:t>5+8</m:t>
                              </m:r>
                              <m:r>
                                <a:rPr sz="1800">
                                  <a:latin typeface="Cambria Math"/>
                                </a:rPr>
                                <m:t>𝑥</m:t>
                              </m:r>
                              <m:r>
                                <a:rPr sz="1800">
                                  <a:latin typeface="Cambria Math"/>
                                </a:rPr>
                                <m:t>−4−3</m:t>
                              </m:r>
                              <m:r>
                                <a:rPr sz="1800">
                                  <a:latin typeface="Cambria Math"/>
                                </a:rPr>
                                <m:t>𝑥</m:t>
                              </m:r>
                              <m:r>
                                <a:rPr sz="1800">
                                  <a:latin typeface="Cambria Math"/>
                                </a:rPr>
                                <m:t>+2</m:t>
                              </m:r>
                            </m:oMath>
                          </a14:m>
                          <a:endParaRPr dirty="0"/>
                        </a:p>
                      </a:txBody>
                      <a:tcPr/>
                    </a:tc>
                    <a:tc>
                      <a:txBody>
                        <a:bodyPr/>
                        <a:lstStyle/>
                        <a:p>
                          <a:pPr algn="l">
                            <a:defRPr sz="1800"/>
                          </a:pPr>
                          <a:r>
                            <a:t>​</a:t>
                          </a:r>
                          <a14:m>
                            <m:oMath xmlns:m="http://schemas.openxmlformats.org/officeDocument/2006/math">
                              <m:r>
                                <a:rPr sz="1800">
                                  <a:latin typeface="Cambria Math"/>
                                </a:rPr>
                                <m:t>=−8+1</m:t>
                              </m:r>
                            </m:oMath>
                          </a14:m>
                          <a:endParaRPr/>
                        </a:p>
                      </a:txBody>
                      <a:tcPr/>
                    </a:tc>
                    <a:tc>
                      <a:txBody>
                        <a:bodyPr/>
                        <a:lstStyle/>
                        <a:p>
                          <a:pPr algn="l">
                            <a:defRPr b="1"/>
                          </a:pPr>
                          <a:r>
                            <a:t> </a:t>
                          </a:r>
                        </a:p>
                      </a:txBody>
                      <a:tcPr/>
                    </a:tc>
                    <a:extLst>
                      <a:ext uri="{0D108BD9-81ED-4DB2-BD59-A6C34878D82A}">
                        <a16:rowId xmlns:a16="http://schemas.microsoft.com/office/drawing/2014/main" val="10000"/>
                      </a:ext>
                    </a:extLst>
                  </a:tr>
                  <a:tr h="370840">
                    <a:tc>
                      <a:txBody>
                        <a:bodyPr/>
                        <a:lstStyle/>
                        <a:p>
                          <a:pPr algn="r">
                            <a:defRPr sz="1800"/>
                          </a:pPr>
                          <a:r>
                            <a:rPr dirty="0"/>
                            <a:t>​</a:t>
                          </a:r>
                          <a:r>
                            <a:rPr lang="en-US" dirty="0"/>
                            <a:t>                                    </a:t>
                          </a:r>
                          <a14:m>
                            <m:oMath xmlns:m="http://schemas.openxmlformats.org/officeDocument/2006/math">
                              <m:r>
                                <a:rPr sz="1800">
                                  <a:latin typeface="Cambria Math"/>
                                </a:rPr>
                                <m:t>5</m:t>
                              </m:r>
                              <m:r>
                                <a:rPr sz="1800">
                                  <a:latin typeface="Cambria Math"/>
                                </a:rPr>
                                <m:t>𝑥</m:t>
                              </m:r>
                              <m:r>
                                <a:rPr sz="1800">
                                  <a:latin typeface="Cambria Math"/>
                                </a:rPr>
                                <m:t>+3</m:t>
                              </m:r>
                            </m:oMath>
                          </a14:m>
                          <a:endParaRPr dirty="0"/>
                        </a:p>
                      </a:txBody>
                      <a:tcPr/>
                    </a:tc>
                    <a:tc>
                      <a:txBody>
                        <a:bodyPr/>
                        <a:lstStyle/>
                        <a:p>
                          <a:pPr algn="l">
                            <a:defRPr sz="1800"/>
                          </a:pPr>
                          <a:r>
                            <a:t>​</a:t>
                          </a:r>
                          <a14:m>
                            <m:oMath xmlns:m="http://schemas.openxmlformats.org/officeDocument/2006/math">
                              <m:r>
                                <a:rPr sz="1800">
                                  <a:latin typeface="Cambria Math"/>
                                </a:rPr>
                                <m:t>=−7</m:t>
                              </m:r>
                            </m:oMath>
                          </a14:m>
                          <a:endParaRPr/>
                        </a:p>
                      </a:txBody>
                      <a:tcPr/>
                    </a:tc>
                    <a:tc>
                      <a:txBody>
                        <a:bodyPr/>
                        <a:lstStyle/>
                        <a:p>
                          <a:pPr algn="l">
                            <a:defRPr b="1"/>
                          </a:pPr>
                          <a:r>
                            <a:t> </a:t>
                          </a:r>
                        </a:p>
                      </a:txBody>
                      <a:tcPr/>
                    </a:tc>
                    <a:extLst>
                      <a:ext uri="{0D108BD9-81ED-4DB2-BD59-A6C34878D82A}">
                        <a16:rowId xmlns:a16="http://schemas.microsoft.com/office/drawing/2014/main" val="10001"/>
                      </a:ext>
                    </a:extLst>
                  </a:tr>
                  <a:tr h="370840">
                    <a:tc>
                      <a:txBody>
                        <a:bodyPr/>
                        <a:lstStyle/>
                        <a:p>
                          <a:pPr algn="r">
                            <a:defRPr sz="1800"/>
                          </a:pPr>
                          <a:r>
                            <a:rPr lang="en-US" dirty="0"/>
                            <a:t>                            </a:t>
                          </a:r>
                          <a:r>
                            <a:rPr dirty="0"/>
                            <a:t>​</a:t>
                          </a:r>
                          <a14:m>
                            <m:oMath xmlns:m="http://schemas.openxmlformats.org/officeDocument/2006/math">
                              <m:r>
                                <a:rPr sz="1800">
                                  <a:latin typeface="Cambria Math"/>
                                </a:rPr>
                                <m:t>5</m:t>
                              </m:r>
                              <m:r>
                                <a:rPr sz="1800">
                                  <a:latin typeface="Cambria Math"/>
                                </a:rPr>
                                <m:t>𝑥</m:t>
                              </m:r>
                              <m:r>
                                <a:rPr sz="1800">
                                  <a:latin typeface="Cambria Math"/>
                                </a:rPr>
                                <m:t>+3−3</m:t>
                              </m:r>
                            </m:oMath>
                          </a14:m>
                          <a:endParaRPr dirty="0"/>
                        </a:p>
                      </a:txBody>
                      <a:tcPr/>
                    </a:tc>
                    <a:tc>
                      <a:txBody>
                        <a:bodyPr/>
                        <a:lstStyle/>
                        <a:p>
                          <a:pPr algn="l">
                            <a:defRPr sz="1800"/>
                          </a:pPr>
                          <a:r>
                            <a:rPr dirty="0"/>
                            <a:t>​</a:t>
                          </a:r>
                          <a14:m>
                            <m:oMath xmlns:m="http://schemas.openxmlformats.org/officeDocument/2006/math">
                              <m:r>
                                <a:rPr sz="1800">
                                  <a:latin typeface="Cambria Math"/>
                                </a:rPr>
                                <m:t>=−7−3</m:t>
                              </m:r>
                            </m:oMath>
                          </a14:m>
                          <a:endParaRPr dirty="0"/>
                        </a:p>
                      </a:txBody>
                      <a:tcPr/>
                    </a:tc>
                    <a:tc>
                      <a:txBody>
                        <a:bodyPr/>
                        <a:lstStyle/>
                        <a:p>
                          <a:pPr algn="l">
                            <a:defRPr sz="1100" b="1"/>
                          </a:pPr>
                          <a:r>
                            <a:rPr sz="1800" b="0" dirty="0"/>
                            <a:t>Add </a:t>
                          </a:r>
                          <a14:m>
                            <m:oMath xmlns:m="http://schemas.openxmlformats.org/officeDocument/2006/math">
                              <m:r>
                                <a:rPr sz="1800" b="0">
                                  <a:latin typeface="Cambria Math"/>
                                </a:rPr>
                                <m:t>−3</m:t>
                              </m:r>
                            </m:oMath>
                          </a14:m>
                          <a:r>
                            <a:rPr sz="1800" b="0" dirty="0"/>
                            <a:t> to both sides of the equation.</a:t>
                          </a:r>
                        </a:p>
                      </a:txBody>
                      <a:tcPr/>
                    </a:tc>
                    <a:extLst>
                      <a:ext uri="{0D108BD9-81ED-4DB2-BD59-A6C34878D82A}">
                        <a16:rowId xmlns:a16="http://schemas.microsoft.com/office/drawing/2014/main" val="10002"/>
                      </a:ext>
                    </a:extLst>
                  </a:tr>
                  <a:tr h="370840">
                    <a:tc>
                      <a:txBody>
                        <a:bodyPr/>
                        <a:lstStyle/>
                        <a:p>
                          <a:pPr algn="r">
                            <a:defRPr sz="1800"/>
                          </a:pPr>
                          <a:r>
                            <a:rPr lang="en-US" dirty="0"/>
                            <a:t>                                           </a:t>
                          </a:r>
                          <a:r>
                            <a:rPr dirty="0"/>
                            <a:t>​</a:t>
                          </a:r>
                          <a14:m>
                            <m:oMath xmlns:m="http://schemas.openxmlformats.org/officeDocument/2006/math">
                              <m:r>
                                <a:rPr sz="1800">
                                  <a:latin typeface="Cambria Math"/>
                                </a:rPr>
                                <m:t>5</m:t>
                              </m:r>
                              <m:r>
                                <a:rPr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=−10</m:t>
                              </m:r>
                            </m:oMath>
                          </a14:m>
                          <a:endParaRPr/>
                        </a:p>
                      </a:txBody>
                      <a:tcPr/>
                    </a:tc>
                    <a:tc>
                      <a:txBody>
                        <a:bodyPr/>
                        <a:lstStyle/>
                        <a:p>
                          <a:pPr algn="l">
                            <a:defRPr b="1"/>
                          </a:pPr>
                          <a:r>
                            <a:rPr dirty="0"/>
                            <a:t> </a:t>
                          </a:r>
                        </a:p>
                      </a:txBody>
                      <a:tcPr/>
                    </a:tc>
                    <a:extLst>
                      <a:ext uri="{0D108BD9-81ED-4DB2-BD59-A6C34878D82A}">
                        <a16:rowId xmlns:a16="http://schemas.microsoft.com/office/drawing/2014/main" val="10003"/>
                      </a:ext>
                    </a:extLst>
                  </a:tr>
                  <a:tr h="370840">
                    <a:tc>
                      <a:txBody>
                        <a:bodyPr/>
                        <a:lstStyle/>
                        <a:p>
                          <a:pPr algn="r">
                            <a:defRPr sz="1800"/>
                          </a:pPr>
                          <a:r>
                            <a:rPr lang="en-US" dirty="0"/>
                            <a:t>                                            </a:t>
                          </a:r>
                          <a:r>
                            <a:rPr dirty="0"/>
                            <a:t>​</a:t>
                          </a:r>
                          <a14:m>
                            <m:oMath xmlns:m="http://schemas.openxmlformats.org/officeDocument/2006/math">
                              <m:f>
                                <m:fPr>
                                  <m:ctrlPr>
                                    <a:rPr sz="1800" i="1">
                                      <a:latin typeface="Cambria Math" panose="02040503050406030204" pitchFamily="18" charset="0"/>
                                    </a:rPr>
                                  </m:ctrlPr>
                                </m:fPr>
                                <m:num>
                                  <m:r>
                                    <a:rPr sz="1800">
                                      <a:latin typeface="Cambria Math"/>
                                    </a:rPr>
                                    <m:t>5</m:t>
                                  </m:r>
                                  <m:r>
                                    <a:rPr sz="1800">
                                      <a:latin typeface="Cambria Math"/>
                                    </a:rPr>
                                    <m:t>𝑥</m:t>
                                  </m:r>
                                </m:num>
                                <m:den>
                                  <m:r>
                                    <a:rPr sz="1800">
                                      <a:latin typeface="Cambria Math"/>
                                    </a:rPr>
                                    <m:t>5</m:t>
                                  </m:r>
                                </m:den>
                              </m:f>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−10</m:t>
                                  </m:r>
                                </m:num>
                                <m:den>
                                  <m:r>
                                    <a:rPr sz="1800">
                                      <a:latin typeface="Cambria Math"/>
                                    </a:rPr>
                                    <m:t>5</m:t>
                                  </m:r>
                                </m:den>
                              </m:f>
                            </m:oMath>
                          </a14:m>
                          <a:endParaRPr/>
                        </a:p>
                      </a:txBody>
                      <a:tcPr/>
                    </a:tc>
                    <a:tc>
                      <a:txBody>
                        <a:bodyPr/>
                        <a:lstStyle/>
                        <a:p>
                          <a:pPr algn="l">
                            <a:defRPr b="1"/>
                          </a:pPr>
                          <a:r>
                            <a:rPr sz="1800" b="0" dirty="0"/>
                            <a:t>Divide both sides of the equation by </a:t>
                          </a:r>
                          <a:r>
                            <a:rPr sz="1800" b="0" dirty="0">
                              <a:latin typeface="Cambria Math"/>
                            </a:rPr>
                            <a:t>5</a:t>
                          </a:r>
                          <a:r>
                            <a:rPr sz="1800" b="0" dirty="0"/>
                            <a:t>.</a:t>
                          </a:r>
                        </a:p>
                      </a:txBody>
                      <a:tcPr/>
                    </a:tc>
                    <a:extLst>
                      <a:ext uri="{0D108BD9-81ED-4DB2-BD59-A6C34878D82A}">
                        <a16:rowId xmlns:a16="http://schemas.microsoft.com/office/drawing/2014/main" val="10004"/>
                      </a:ext>
                    </a:extLst>
                  </a:tr>
                  <a:tr h="370840">
                    <a:tc>
                      <a:txBody>
                        <a:bodyPr/>
                        <a:lstStyle/>
                        <a:p>
                          <a:pPr algn="r">
                            <a:defRPr sz="1800"/>
                          </a:pPr>
                          <a:r>
                            <a:rPr lang="en-US" sz="1800" dirty="0"/>
                            <a:t>                                             </a:t>
                          </a:r>
                          <a14:m>
                            <m:oMath xmlns:m="http://schemas.openxmlformats.org/officeDocument/2006/math">
                              <m:r>
                                <a:rPr lang="en-US" sz="1800">
                                  <a:latin typeface="Cambria Math"/>
                                </a:rPr>
                                <m:t>𝑥</m:t>
                              </m:r>
                            </m:oMath>
                          </a14:m>
                          <a:endParaRPr dirty="0"/>
                        </a:p>
                      </a:txBody>
                      <a:tcPr/>
                    </a:tc>
                    <a:tc>
                      <a:txBody>
                        <a:bodyPr/>
                        <a:lstStyle/>
                        <a:p>
                          <a:pPr algn="l">
                            <a:defRPr sz="1800"/>
                          </a:pPr>
                          <a:r>
                            <a:t>​</a:t>
                          </a:r>
                          <a14:m>
                            <m:oMath xmlns:m="http://schemas.openxmlformats.org/officeDocument/2006/math">
                              <m:r>
                                <a:rPr sz="1800">
                                  <a:latin typeface="Cambria Math"/>
                                </a:rPr>
                                <m:t>=−2</m:t>
                              </m:r>
                            </m:oMath>
                          </a14:m>
                          <a:endParaRPr/>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E607B609-66CE-8CB0-AE6B-27392987D0D3}"/>
                  </a:ext>
                </a:extLst>
              </p:cNvPr>
              <p:cNvGraphicFramePr>
                <a:graphicFrameLocks/>
              </p:cNvGraphicFramePr>
              <p:nvPr>
                <p:extLst>
                  <p:ext uri="{D42A27DB-BD31-4B8C-83A1-F6EECF244321}">
                    <p14:modId xmlns:p14="http://schemas.microsoft.com/office/powerpoint/2010/main" val="3749903988"/>
                  </p:ext>
                </p:extLst>
              </p:nvPr>
            </p:nvGraphicFramePr>
            <p:xfrm>
              <a:off x="457200" y="2590800"/>
              <a:ext cx="8229600" cy="233915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200000" b="-554098"/>
                          </a:stretch>
                        </a:blipFill>
                      </a:tcPr>
                    </a:tc>
                    <a:tc>
                      <a:txBody>
                        <a:bodyPr/>
                        <a:lstStyle/>
                        <a:p>
                          <a:endParaRPr lang="en-US"/>
                        </a:p>
                      </a:txBody>
                      <a:tcPr>
                        <a:blipFill>
                          <a:blip r:embed="rId3"/>
                          <a:stretch>
                            <a:fillRect l="-171103" t="-8197" r="-242205" b="-554098"/>
                          </a:stretch>
                        </a:blipFill>
                      </a:tcPr>
                    </a:tc>
                    <a:tc>
                      <a:txBody>
                        <a:bodyPr/>
                        <a:lstStyle/>
                        <a:p>
                          <a:pPr algn="l">
                            <a:defRPr b="1"/>
                          </a:pPr>
                          <a:r>
                            <a:t> </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t="-108197" r="-200000" b="-454098"/>
                          </a:stretch>
                        </a:blipFill>
                      </a:tcPr>
                    </a:tc>
                    <a:tc>
                      <a:txBody>
                        <a:bodyPr/>
                        <a:lstStyle/>
                        <a:p>
                          <a:endParaRPr lang="en-US"/>
                        </a:p>
                      </a:txBody>
                      <a:tcPr>
                        <a:blipFill>
                          <a:blip r:embed="rId3"/>
                          <a:stretch>
                            <a:fillRect l="-171103" t="-108197" r="-242205" b="-454098"/>
                          </a:stretch>
                        </a:blipFill>
                      </a:tcPr>
                    </a:tc>
                    <a:tc>
                      <a:txBody>
                        <a:bodyPr/>
                        <a:lstStyle/>
                        <a:p>
                          <a:pPr algn="l">
                            <a:defRPr b="1"/>
                          </a:pPr>
                          <a:r>
                            <a:t> </a:t>
                          </a:r>
                        </a:p>
                      </a:txBody>
                      <a:tcPr/>
                    </a:tc>
                    <a:extLst>
                      <a:ext uri="{0D108BD9-81ED-4DB2-BD59-A6C34878D82A}">
                        <a16:rowId xmlns:a16="http://schemas.microsoft.com/office/drawing/2014/main" val="10001"/>
                      </a:ext>
                    </a:extLst>
                  </a:tr>
                  <a:tr h="370840">
                    <a:tc>
                      <a:txBody>
                        <a:bodyPr/>
                        <a:lstStyle/>
                        <a:p>
                          <a:endParaRPr lang="en-US"/>
                        </a:p>
                      </a:txBody>
                      <a:tcPr>
                        <a:blipFill>
                          <a:blip r:embed="rId3"/>
                          <a:stretch>
                            <a:fillRect t="-208197" r="-200000" b="-354098"/>
                          </a:stretch>
                        </a:blipFill>
                      </a:tcPr>
                    </a:tc>
                    <a:tc>
                      <a:txBody>
                        <a:bodyPr/>
                        <a:lstStyle/>
                        <a:p>
                          <a:endParaRPr lang="en-US"/>
                        </a:p>
                      </a:txBody>
                      <a:tcPr>
                        <a:blipFill>
                          <a:blip r:embed="rId3"/>
                          <a:stretch>
                            <a:fillRect l="-171103" t="-208197" r="-242205" b="-354098"/>
                          </a:stretch>
                        </a:blipFill>
                      </a:tcPr>
                    </a:tc>
                    <a:tc>
                      <a:txBody>
                        <a:bodyPr/>
                        <a:lstStyle/>
                        <a:p>
                          <a:endParaRPr lang="en-US"/>
                        </a:p>
                      </a:txBody>
                      <a:tcPr>
                        <a:blipFill>
                          <a:blip r:embed="rId3"/>
                          <a:stretch>
                            <a:fillRect l="-111931" t="-208197" b="-354098"/>
                          </a:stretch>
                        </a:blipFill>
                      </a:tcPr>
                    </a:tc>
                    <a:extLst>
                      <a:ext uri="{0D108BD9-81ED-4DB2-BD59-A6C34878D82A}">
                        <a16:rowId xmlns:a16="http://schemas.microsoft.com/office/drawing/2014/main" val="10002"/>
                      </a:ext>
                    </a:extLst>
                  </a:tr>
                  <a:tr h="370840">
                    <a:tc>
                      <a:txBody>
                        <a:bodyPr/>
                        <a:lstStyle/>
                        <a:p>
                          <a:endParaRPr lang="en-US"/>
                        </a:p>
                      </a:txBody>
                      <a:tcPr>
                        <a:blipFill>
                          <a:blip r:embed="rId3"/>
                          <a:stretch>
                            <a:fillRect t="-308197" r="-200000" b="-254098"/>
                          </a:stretch>
                        </a:blipFill>
                      </a:tcPr>
                    </a:tc>
                    <a:tc>
                      <a:txBody>
                        <a:bodyPr/>
                        <a:lstStyle/>
                        <a:p>
                          <a:endParaRPr lang="en-US"/>
                        </a:p>
                      </a:txBody>
                      <a:tcPr>
                        <a:blipFill>
                          <a:blip r:embed="rId3"/>
                          <a:stretch>
                            <a:fillRect l="-171103" t="-308197" r="-242205" b="-254098"/>
                          </a:stretch>
                        </a:blipFill>
                      </a:tcPr>
                    </a:tc>
                    <a:tc>
                      <a:txBody>
                        <a:bodyPr/>
                        <a:lstStyle/>
                        <a:p>
                          <a:pPr algn="l">
                            <a:defRPr b="1"/>
                          </a:pPr>
                          <a:r>
                            <a:rPr dirty="0"/>
                            <a:t> </a:t>
                          </a:r>
                        </a:p>
                      </a:txBody>
                      <a:tcPr/>
                    </a:tc>
                    <a:extLst>
                      <a:ext uri="{0D108BD9-81ED-4DB2-BD59-A6C34878D82A}">
                        <a16:rowId xmlns:a16="http://schemas.microsoft.com/office/drawing/2014/main" val="10003"/>
                      </a:ext>
                    </a:extLst>
                  </a:tr>
                  <a:tr h="484950">
                    <a:tc>
                      <a:txBody>
                        <a:bodyPr/>
                        <a:lstStyle/>
                        <a:p>
                          <a:endParaRPr lang="en-US"/>
                        </a:p>
                      </a:txBody>
                      <a:tcPr>
                        <a:blipFill>
                          <a:blip r:embed="rId3"/>
                          <a:stretch>
                            <a:fillRect t="-315190" r="-200000" b="-96203"/>
                          </a:stretch>
                        </a:blipFill>
                      </a:tcPr>
                    </a:tc>
                    <a:tc>
                      <a:txBody>
                        <a:bodyPr/>
                        <a:lstStyle/>
                        <a:p>
                          <a:endParaRPr lang="en-US"/>
                        </a:p>
                      </a:txBody>
                      <a:tcPr>
                        <a:blipFill>
                          <a:blip r:embed="rId3"/>
                          <a:stretch>
                            <a:fillRect l="-171103" t="-315190" r="-242205" b="-96203"/>
                          </a:stretch>
                        </a:blipFill>
                      </a:tcPr>
                    </a:tc>
                    <a:tc>
                      <a:txBody>
                        <a:bodyPr/>
                        <a:lstStyle/>
                        <a:p>
                          <a:pPr algn="l">
                            <a:defRPr b="1"/>
                          </a:pPr>
                          <a:r>
                            <a:rPr sz="1800" b="0" dirty="0"/>
                            <a:t>Divide both sides of the equation by </a:t>
                          </a:r>
                          <a:r>
                            <a:rPr sz="1800" b="0" dirty="0">
                              <a:latin typeface="Cambria Math"/>
                            </a:rPr>
                            <a:t>5</a:t>
                          </a:r>
                          <a:r>
                            <a:rPr sz="1800" b="0" dirty="0"/>
                            <a:t>.</a:t>
                          </a:r>
                        </a:p>
                      </a:txBody>
                      <a:tcPr/>
                    </a:tc>
                    <a:extLst>
                      <a:ext uri="{0D108BD9-81ED-4DB2-BD59-A6C34878D82A}">
                        <a16:rowId xmlns:a16="http://schemas.microsoft.com/office/drawing/2014/main" val="10004"/>
                      </a:ext>
                    </a:extLst>
                  </a:tr>
                  <a:tr h="370840">
                    <a:tc>
                      <a:txBody>
                        <a:bodyPr/>
                        <a:lstStyle/>
                        <a:p>
                          <a:endParaRPr lang="en-US"/>
                        </a:p>
                      </a:txBody>
                      <a:tcPr>
                        <a:blipFill>
                          <a:blip r:embed="rId3"/>
                          <a:stretch>
                            <a:fillRect t="-537705" r="-200000" b="-24590"/>
                          </a:stretch>
                        </a:blipFill>
                      </a:tcPr>
                    </a:tc>
                    <a:tc>
                      <a:txBody>
                        <a:bodyPr/>
                        <a:lstStyle/>
                        <a:p>
                          <a:endParaRPr lang="en-US"/>
                        </a:p>
                      </a:txBody>
                      <a:tcPr>
                        <a:blipFill>
                          <a:blip r:embed="rId3"/>
                          <a:stretch>
                            <a:fillRect l="-171103" t="-537705" r="-242205" b="-2459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 Linear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Check</a:t>
                </a:r>
              </a:p>
              <a:p>
                <a:pPr algn="ctr"/>
                <a:r>
                  <a:rPr dirty="0"/>
                  <a:t>​</a:t>
                </a:r>
              </a:p>
              <a:p>
                <a:pPr algn="l">
                  <a:defRPr sz="2800"/>
                </a:pPr>
                <a:endParaRPr lang="en-US" sz="2800" dirty="0"/>
              </a:p>
              <a:p>
                <a:pPr algn="l">
                  <a:defRPr sz="2800"/>
                </a:pPr>
                <a:endParaRPr lang="en-US" dirty="0"/>
              </a:p>
              <a:p>
                <a:pPr algn="l">
                  <a:defRPr sz="2800"/>
                </a:pPr>
                <a:endParaRPr lang="en-US" sz="2800" dirty="0"/>
              </a:p>
              <a:p>
                <a:pPr algn="l">
                  <a:defRPr sz="2800"/>
                </a:pPr>
                <a:r>
                  <a:rPr sz="2800" dirty="0"/>
                  <a:t>The solution is </a:t>
                </a:r>
                <a14:m>
                  <m:oMath xmlns:m="http://schemas.openxmlformats.org/officeDocument/2006/math">
                    <m:r>
                      <a:rPr>
                        <a:latin typeface="Cambria Math" panose="02040503050406030204" pitchFamily="18" charset="0"/>
                      </a:rPr>
                      <m:t>−2</m:t>
                    </m:r>
                  </m:oMath>
                </a14:m>
                <a:r>
                  <a:rPr sz="2800" dirty="0"/>
                  <a:t>. We usually write just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to indicate the solution to the original equation. But, writing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m:t>
                        </m:r>
                      </m:e>
                    </m:d>
                  </m:oMath>
                </a14:m>
                <a:r>
                  <a:rPr sz="2800" dirty="0"/>
                  <a:t> as the solution set is also acceptable.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65106412"/>
                  </p:ext>
                </p:extLst>
              </p:nvPr>
            </p:nvGraphicFramePr>
            <p:xfrm>
              <a:off x="1371600" y="1635095"/>
              <a:ext cx="8153400" cy="1828800"/>
            </p:xfrm>
            <a:graphic>
              <a:graphicData uri="http://schemas.openxmlformats.org/drawingml/2006/table">
                <a:tbl>
                  <a:tblPr firstRow="1" bandRow="1">
                    <a:tableStyleId>{2D5ABB26-0587-4C30-8999-92F81FD0307C}</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609600">
                    <a:tc>
                      <a:txBody>
                        <a:bodyPr/>
                        <a:lstStyle/>
                        <a:p>
                          <a:pPr algn="r">
                            <a:defRPr sz="1600"/>
                          </a:pPr>
                          <a:r>
                            <a:rPr sz="2400" dirty="0"/>
                            <a:t>​</a:t>
                          </a:r>
                          <a14:m>
                            <m:oMath xmlns:m="http://schemas.openxmlformats.org/officeDocument/2006/math">
                              <m:r>
                                <a:rPr sz="2400">
                                  <a:latin typeface="Cambria Math"/>
                                </a:rPr>
                                <m:t>5+8</m:t>
                              </m:r>
                              <m:d>
                                <m:dPr>
                                  <m:ctrlPr>
                                    <a:rPr sz="2400" i="1">
                                      <a:latin typeface="Cambria Math" panose="02040503050406030204" pitchFamily="18" charset="0"/>
                                    </a:rPr>
                                  </m:ctrlPr>
                                </m:dPr>
                                <m:e>
                                  <m:r>
                                    <a:rPr sz="2400">
                                      <a:latin typeface="Cambria Math"/>
                                    </a:rPr>
                                    <m:t>−2</m:t>
                                  </m:r>
                                </m:e>
                              </m:d>
                              <m:r>
                                <a:rPr sz="2400">
                                  <a:latin typeface="Cambria Math"/>
                                </a:rPr>
                                <m:t>−4−3</m:t>
                              </m:r>
                              <m:d>
                                <m:dPr>
                                  <m:ctrlPr>
                                    <a:rPr sz="2400" i="1">
                                      <a:latin typeface="Cambria Math" panose="02040503050406030204" pitchFamily="18" charset="0"/>
                                    </a:rPr>
                                  </m:ctrlPr>
                                </m:dPr>
                                <m:e>
                                  <m:r>
                                    <a:rPr sz="2400">
                                      <a:latin typeface="Cambria Math"/>
                                    </a:rPr>
                                    <m:t>−2</m:t>
                                  </m:r>
                                </m:e>
                              </m:d>
                              <m:r>
                                <a:rPr sz="2400">
                                  <a:latin typeface="Cambria Math"/>
                                </a:rPr>
                                <m:t>+2</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≟−8+1</m:t>
                              </m:r>
                            </m:oMath>
                          </a14:m>
                          <a:endParaRPr sz="24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dirty="0"/>
                            <a:t>​</a:t>
                          </a:r>
                          <a14:m>
                            <m:oMath xmlns:m="http://schemas.openxmlformats.org/officeDocument/2006/math">
                              <m:r>
                                <a:rPr sz="2400">
                                  <a:latin typeface="Cambria Math"/>
                                </a:rPr>
                                <m:t>5−16−4+6+2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≟−7</m:t>
                              </m:r>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−7</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=−7</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65106412"/>
                  </p:ext>
                </p:extLst>
              </p:nvPr>
            </p:nvGraphicFramePr>
            <p:xfrm>
              <a:off x="1371600" y="1635095"/>
              <a:ext cx="8153400" cy="1828800"/>
            </p:xfrm>
            <a:graphic>
              <a:graphicData uri="http://schemas.openxmlformats.org/drawingml/2006/table">
                <a:tbl>
                  <a:tblPr firstRow="1" bandRow="1">
                    <a:tableStyleId>{2D5ABB26-0587-4C30-8999-92F81FD0307C}</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100000" b="-211000"/>
                          </a:stretch>
                        </a:blipFill>
                      </a:tcPr>
                    </a:tc>
                    <a:tc>
                      <a:txBody>
                        <a:bodyPr/>
                        <a:lstStyle/>
                        <a:p>
                          <a:endParaRPr lang="en-US"/>
                        </a:p>
                      </a:txBody>
                      <a:tcPr marL="36576" marR="36576" marT="36576" marB="36576" anchor="ctr">
                        <a:blipFill>
                          <a:blip r:embed="rId3"/>
                          <a:stretch>
                            <a:fillRect l="-100000" b="-21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99010" r="-100000" b="-108911"/>
                          </a:stretch>
                        </a:blipFill>
                      </a:tcPr>
                    </a:tc>
                    <a:tc>
                      <a:txBody>
                        <a:bodyPr/>
                        <a:lstStyle/>
                        <a:p>
                          <a:endParaRPr lang="en-US"/>
                        </a:p>
                      </a:txBody>
                      <a:tcPr marL="36576" marR="36576" marT="36576" marB="36576" anchor="ctr">
                        <a:blipFill>
                          <a:blip r:embed="rId3"/>
                          <a:stretch>
                            <a:fillRect l="-100000" t="-99010" b="-10891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1000" r="-100000" b="-10000"/>
                          </a:stretch>
                        </a:blipFill>
                      </a:tcPr>
                    </a:tc>
                    <a:tc>
                      <a:txBody>
                        <a:bodyPr/>
                        <a:lstStyle/>
                        <a:p>
                          <a:endParaRPr lang="en-US"/>
                        </a:p>
                      </a:txBody>
                      <a:tcPr marL="36576" marR="36576" marT="36576" marB="36576" anchor="ctr">
                        <a:blipFill>
                          <a:blip r:embed="rId3"/>
                          <a:stretch>
                            <a:fillRect l="-100000" t="-201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To avoid errors and to help make your work easy to read and understand, try to align the </a:t>
            </a:r>
            <a:r>
              <a:rPr sz="2800">
                <a:latin typeface="Cambria Math"/>
              </a:rPr>
              <a:t>=</a:t>
            </a:r>
            <a:r>
              <a:rPr sz="2800"/>
              <a:t> signs in a vertical format so that each new equation is directly below the previous equation.</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1489</Words>
  <Application>Microsoft Office PowerPoint</Application>
  <PresentationFormat>On-screen Show (4:3)</PresentationFormat>
  <Paragraphs>234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Cambria Math</vt:lpstr>
      <vt:lpstr>Courier New</vt:lpstr>
      <vt:lpstr>Arial</vt:lpstr>
      <vt:lpstr>Office Theme</vt:lpstr>
      <vt:lpstr>Section 0.6</vt:lpstr>
      <vt:lpstr>Linear Equations in x</vt:lpstr>
      <vt:lpstr>Addition Property of Equality</vt:lpstr>
      <vt:lpstr>Multiplication (or Division) Property of Equality</vt:lpstr>
      <vt:lpstr>Solving Linear Equations</vt:lpstr>
      <vt:lpstr>Solving Linear Equations (cont.)</vt:lpstr>
      <vt:lpstr>Example 1: Solving a Linear Equation</vt:lpstr>
      <vt:lpstr>Example 1: Solving a Linear Equation (cont.)</vt:lpstr>
      <vt:lpstr>Note:</vt:lpstr>
      <vt:lpstr>Example 2: Solving a Linear Equation</vt:lpstr>
      <vt:lpstr>Example 2: Solving a Linear Equation (cont.)</vt:lpstr>
      <vt:lpstr>Example 2: Solving a Linear Equation (cont.)</vt:lpstr>
      <vt:lpstr>Example 3: Solving a Linear Equation</vt:lpstr>
      <vt:lpstr>Example 3: Solving a Linear Equation (cont.)</vt:lpstr>
      <vt:lpstr>Example 3: Solving a Linear Equation (cont.)</vt:lpstr>
      <vt:lpstr>Example 4: Solving a Linear Equation</vt:lpstr>
      <vt:lpstr>Example 4: Solving a Linear Equation (cont.)</vt:lpstr>
      <vt:lpstr>Note:</vt:lpstr>
      <vt:lpstr>Example 5: Solutions of Equations</vt:lpstr>
      <vt:lpstr>Example 5: Solutions of Equations (cont.)</vt:lpstr>
      <vt:lpstr>Example 5: Solutions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118</cp:revision>
  <dcterms:created xsi:type="dcterms:W3CDTF">2013-04-26T14:43:13Z</dcterms:created>
  <dcterms:modified xsi:type="dcterms:W3CDTF">2022-08-18T15:28:59Z</dcterms:modified>
</cp:coreProperties>
</file>