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70" r:id="rId9"/>
    <p:sldId id="271" r:id="rId10"/>
    <p:sldId id="273" r:id="rId11"/>
    <p:sldId id="275" r:id="rId12"/>
    <p:sldId id="279" r:id="rId13"/>
    <p:sldId id="280" r:id="rId14"/>
    <p:sldId id="283" r:id="rId15"/>
    <p:sldId id="285" r:id="rId16"/>
    <p:sldId id="286" r:id="rId17"/>
    <p:sldId id="287" r:id="rId18"/>
    <p:sldId id="28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Quadratic 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0.7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"Perfect Square"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DFC001A-F6A8-95CB-C516-60F917FC4B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9113482"/>
                  </p:ext>
                </p:extLst>
              </p:nvPr>
            </p:nvGraphicFramePr>
            <p:xfrm>
              <a:off x="-533400" y="1143000"/>
              <a:ext cx="9220200" cy="2067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−7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Before taking square roots, we isolate the perfect square algebraic expression on one side, and put the constant on the other.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=6±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DFC001A-F6A8-95CB-C516-60F917FC4BE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9113482"/>
                  </p:ext>
                </p:extLst>
              </p:nvPr>
            </p:nvGraphicFramePr>
            <p:xfrm>
              <a:off x="-533400" y="1143000"/>
              <a:ext cx="9220200" cy="2067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33" r="-200198" b="-1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3333" r="-414796" b="-1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Before taking square roots, we isolate the perfect square algebraic expression on one side, and put the constant on the other.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4098" r="-200198" b="-2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254098" r="-414796" b="-2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2308" r="-200198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332308" r="-414796" b="-1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9063" r="-2001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439063" r="-41479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Method of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 b="1"/>
                </a:pPr>
                <a:r>
                  <a:rPr sz="2800" dirty="0"/>
                  <a:t>Step 1: Write the equation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b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b="0">
                        <a:latin typeface="Cambria Math" panose="02040503050406030204" pitchFamily="18" charset="0"/>
                      </a:rPr>
                      <m:t>+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b="0">
                        <a:latin typeface="Cambria Math" panose="02040503050406030204" pitchFamily="18" charset="0"/>
                      </a:rPr>
                      <m:t>+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b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in the form </a:t>
                </a:r>
                <a14:m>
                  <m:oMath xmlns:m="http://schemas.openxmlformats.org/officeDocument/2006/math">
                    <m:r>
                      <a:rPr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b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b="0">
                        <a:latin typeface="Cambria Math" panose="02040503050406030204" pitchFamily="18" charset="0"/>
                      </a:rPr>
                      <m:t>+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b="0">
                        <a:latin typeface="Cambria Math" panose="02040503050406030204" pitchFamily="18" charset="0"/>
                      </a:rPr>
                      <m:t>=−</m:t>
                    </m:r>
                    <m:r>
                      <a:rPr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  <a:endParaRPr lang="en-US" sz="2800" dirty="0"/>
              </a:p>
              <a:p>
                <a:pPr>
                  <a:defRPr sz="2800" b="1"/>
                </a:pPr>
                <a:r>
                  <a:rPr lang="en-US" sz="2800" dirty="0"/>
                  <a:t>Step 2: Divide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800" dirty="0"/>
                  <a:t>, so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 b="1"/>
                </a:pPr>
                <a:r>
                  <a:rPr lang="en-US" sz="2800" dirty="0"/>
                  <a:t>Step 3: Divide the coefficient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by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, square the result, and add this to both sides.</a:t>
                </a:r>
              </a:p>
              <a:p>
                <a:pPr>
                  <a:defRPr sz="2800" b="1"/>
                </a:pPr>
                <a:r>
                  <a:rPr lang="en-US" sz="2800" dirty="0"/>
                  <a:t>Step 4: The trinomial on the left side will now be a perfect square. That is, it can be written as the square of an algebraic expression.</a:t>
                </a:r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quadratic equations by completing the square.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7CD46AD-40C5-39CC-854D-B89B40BA942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8441899"/>
                  </p:ext>
                </p:extLst>
              </p:nvPr>
            </p:nvGraphicFramePr>
            <p:xfrm>
              <a:off x="-533400" y="1676400"/>
              <a:ext cx="9220200" cy="33338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2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247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moving the constant term to the right-hand side, we divide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r>
                            <a:rPr sz="1800" b="0" dirty="0"/>
                            <a:t> (the coefficient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)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1800" b="0" dirty="0"/>
                            <a:t>, and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to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−6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+9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=2+9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The trinomial on the left can now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Taking square roots leads to two easily solved linear equations.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=3±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11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7CD46AD-40C5-39CC-854D-B89B40BA942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78441899"/>
                  </p:ext>
                </p:extLst>
              </p:nvPr>
            </p:nvGraphicFramePr>
            <p:xfrm>
              <a:off x="-533400" y="1676400"/>
              <a:ext cx="9220200" cy="33338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20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247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200198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8197" r="-277903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846" r="-200198" b="-15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33846" r="-277903" b="-15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3908" t="-33846" b="-15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7869" r="-200198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427869" r="-277903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The trinomial on the left can now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7869" r="-20019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527869" r="-27790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4762" r="-200198" b="-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364762" r="-277903" b="-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Taking square roots leads to two easily solved linear equations.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2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2500" r="-2001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8764" t="-762500" r="-27790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EF73A5-EC1B-F3D6-514C-A35FD2E80F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9777244"/>
                  </p:ext>
                </p:extLst>
              </p:nvPr>
            </p:nvGraphicFramePr>
            <p:xfrm>
              <a:off x="914400" y="1143000"/>
              <a:ext cx="8229600" cy="4696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+5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25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Half of the coefficient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and the square of this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After simplifying the sum of the fractions on the right, we take the square root of each side.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the answer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can be simplified, we do so to obtain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EF73A5-EC1B-F3D6-514C-A35FD2E80F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89777244"/>
                  </p:ext>
                </p:extLst>
              </p:nvPr>
            </p:nvGraphicFramePr>
            <p:xfrm>
              <a:off x="914400" y="1143000"/>
              <a:ext cx="8229600" cy="4696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33" r="-413308" b="-42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3333" r="-383111" b="-42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25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6203" r="-413308" b="-7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196203" r="-383111" b="-7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69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636" r="-413308" b="-2902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163636" r="-383111" b="-2902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613" t="-163636" b="-2902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6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4286" r="-413308" b="-356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414286" r="-383111" b="-356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5714" r="-413308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445714" r="-383111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After simplifying the sum of the fractions on the right, we take the square root of each side.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25316" r="-413308" b="-17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725316" r="-383111" b="-177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54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25806" r="-413308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889" t="-525806" r="-383111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613" t="-525806" b="-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solutions of the general quadratic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quadratic equations by using the quadratic formula.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1ED999-5E75-8AF6-39F6-AAE29105E2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1080583"/>
                  </p:ext>
                </p:extLst>
              </p:nvPr>
            </p:nvGraphicFramePr>
            <p:xfrm>
              <a:off x="-1143000" y="1676400"/>
              <a:ext cx="9829800" cy="39675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−5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Before applying the quadratic formula, move all terms to one side so that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a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b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c</m:t>
                              </m:r>
                            </m:oMath>
                          </a14:m>
                          <a:r>
                            <a:rPr sz="1800" b="0" dirty="0"/>
                            <a:t> can be identified correctly.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−5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  <m:r>
                                    <a:rPr sz="18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−5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Applying the quadratic formula by making the appropriate replacements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a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b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c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25+24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5±7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,1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two solutions 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and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1ED999-5E75-8AF6-39F6-AAE29105E2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1080583"/>
                  </p:ext>
                </p:extLst>
              </p:nvPr>
            </p:nvGraphicFramePr>
            <p:xfrm>
              <a:off x="-1143000" y="1676400"/>
              <a:ext cx="9829800" cy="39675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64" r="-199814" b="-23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2564" r="-100186" b="-23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814" t="-2564" b="-23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7869" r="-199814" b="-6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327869" r="-100186" b="-6590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4000" r="-199814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174000" r="-100186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814" t="-174000" b="-1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9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2414" r="-199814" b="-1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472414" r="-100186" b="-1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3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30380" r="-199814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630380" r="-100186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0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30380" r="-199814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86" t="-730380" r="-100186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814" t="-730380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5EE8BE8-89C5-3B87-8533-68BD8C0A934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0450367"/>
                  </p:ext>
                </p:extLst>
              </p:nvPr>
            </p:nvGraphicFramePr>
            <p:xfrm>
              <a:off x="-457200" y="1143000"/>
              <a:ext cx="8229600" cy="32598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+8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𝑡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−8±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8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−12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equation is already in the proper form to apply the quadratic formula.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−8±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64+48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−8±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112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−8±4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=−4−2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,−4+2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5EE8BE8-89C5-3B87-8533-68BD8C0A934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0450367"/>
                  </p:ext>
                </p:extLst>
              </p:nvPr>
            </p:nvGraphicFramePr>
            <p:xfrm>
              <a:off x="-457200" y="1143000"/>
              <a:ext cx="8229600" cy="32598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200000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197" r="-100000" b="-8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000" r="-200000" b="-22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4000" r="-100000" b="-22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equation is already in the proper form to apply the quadratic formula.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75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8276" r="-200000" b="-2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48276" r="-100000" b="-2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4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8276" r="-200000" b="-1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48276" r="-100000" b="-1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74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8276" r="-200000" b="-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48276" r="-100000" b="-919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1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5313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745313" r="-1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quadratic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transformed into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Such equations are also called </a:t>
                </a:r>
                <a:r>
                  <a:rPr sz="2800" b="1" dirty="0"/>
                  <a:t>second-degree equations</a:t>
                </a:r>
                <a:r>
                  <a:rPr sz="2800" dirty="0"/>
                  <a:t>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appears to the second power. The name </a:t>
                </a:r>
                <a:r>
                  <a:rPr sz="2800" i="1" dirty="0"/>
                  <a:t>quadratic</a:t>
                </a:r>
                <a:r>
                  <a:rPr sz="2800" dirty="0"/>
                  <a:t> comes from the Latin word </a:t>
                </a:r>
                <a:r>
                  <a:rPr sz="2800" i="1" dirty="0" err="1"/>
                  <a:t>quadrus</a:t>
                </a:r>
                <a:r>
                  <a:rPr sz="2800" dirty="0"/>
                  <a:t>, meaning square.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Zero-Factor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represent algebraic expressions. If the product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then at least one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itself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 That is,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/>
                      <m:t>or</m:t>
                    </m:r>
                    <m:r>
                      <m:rPr>
                        <m:nor/>
                      </m:rPr>
                      <a:rPr lang="en-US" b="0" i="0" smtClean="0"/>
                      <m:t> 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quadratic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+25=10</m:t>
                    </m:r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EF4B69-3114-9942-C3EA-DE2C6C46F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23932347"/>
                  </p:ext>
                </p:extLst>
              </p:nvPr>
            </p:nvGraphicFramePr>
            <p:xfrm>
              <a:off x="452214" y="1600200"/>
              <a:ext cx="8386986" cy="257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956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52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6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To make the polynomial easier to factor, we multiply both sides by the LCD.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+11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Although we could factor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+11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, this would not do us any good. We must have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 in order to apply the Zero-Factor Property.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+11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0EF4B69-3114-9942-C3EA-DE2C6C46F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23932347"/>
                  </p:ext>
                </p:extLst>
              </p:nvPr>
            </p:nvGraphicFramePr>
            <p:xfrm>
              <a:off x="452214" y="1600200"/>
              <a:ext cx="8386986" cy="257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956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52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60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99782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521" t="-4762" r="-322581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To make the polynomial easier to factor, we multiply both sides by the LCD.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122" r="-199782" b="-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521" t="-56122" r="-322581" b="-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71" t="-56122" b="-69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1639" r="-19978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521" t="-501639" r="-32258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01639" r="-19978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521" t="-601639" r="-32258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E4F60008-8BB8-A02C-C446-59BD3F1F13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2230657"/>
                  </p:ext>
                </p:extLst>
              </p:nvPr>
            </p:nvGraphicFramePr>
            <p:xfrm>
              <a:off x="457200" y="4267200"/>
              <a:ext cx="8229600" cy="11395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7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6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45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301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factoring, we have two linear equations to solve.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=−4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solution set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E4F60008-8BB8-A02C-C446-59BD3F1F13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2230657"/>
                  </p:ext>
                </p:extLst>
              </p:nvPr>
            </p:nvGraphicFramePr>
            <p:xfrm>
              <a:off x="457200" y="4267200"/>
              <a:ext cx="8229600" cy="11395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7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56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145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04301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368750" b="-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7778" t="-4762" r="-555556" b="-8381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18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7333" t="-4762" r="-432667" b="-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333" t="-4762" r="-332667" b="-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factoring, we have two linear equations to solve.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34146" r="-368750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7778" t="-134146" r="-555556" b="-731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67333" t="-134146" r="-432667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7333" t="-134146" r="-332667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541" t="-134146" b="-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2C73B7A-A9FC-AA32-9FD4-1BFE607846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17702315"/>
                  </p:ext>
                </p:extLst>
              </p:nvPr>
            </p:nvGraphicFramePr>
            <p:xfrm>
              <a:off x="914400" y="1141047"/>
              <a:ext cx="8229600" cy="1925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+25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and 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−10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𝑠</m:t>
                              </m:r>
                              <m:r>
                                <a:rPr sz="1800">
                                  <a:latin typeface="Cambria Math"/>
                                </a:rPr>
                                <m:t>+25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 two linear factors are the same. In such cases, the single solution is called a double solution or double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2C73B7A-A9FC-AA32-9FD4-1BFE607846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17702315"/>
                  </p:ext>
                </p:extLst>
              </p:nvPr>
            </p:nvGraphicFramePr>
            <p:xfrm>
              <a:off x="914400" y="1141047"/>
              <a:ext cx="8229600" cy="1925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667" r="-200000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362" t="-6667" r="-378723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on one side, and 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3607" r="-200000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362" t="-183607" r="-378723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4570" r="-200000" b="-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362" t="-114570" r="-378723" b="-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 two linear factors are the same. In such cases, the single solution is called a double solution or double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877DC-E4EB-DDE2-A72E-53FDB708F80A}"/>
                  </a:ext>
                </a:extLst>
              </p:cNvPr>
              <p:cNvSpPr txBox="1"/>
              <p:nvPr/>
            </p:nvSpPr>
            <p:spPr>
              <a:xfrm>
                <a:off x="2286000" y="306636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=5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E877DC-E4EB-DDE2-A72E-53FDB708F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66367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C716B-BFFF-9624-1D17-3AED66C2D5F5}"/>
                  </a:ext>
                </a:extLst>
              </p:cNvPr>
              <p:cNvSpPr txBox="1"/>
              <p:nvPr/>
            </p:nvSpPr>
            <p:spPr>
              <a:xfrm>
                <a:off x="1752600" y="3066367"/>
                <a:ext cx="2438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−5=0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        or</a:t>
                </a:r>
                <a:b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</a:b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C716B-BFFF-9624-1D17-3AED66C2D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66367"/>
                <a:ext cx="2438400" cy="646331"/>
              </a:xfrm>
              <a:prstGeom prst="rect">
                <a:avLst/>
              </a:prstGeom>
              <a:blipFill>
                <a:blip r:embed="rId4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D48AE2C-CE72-5DB8-8383-694AAD11B2C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3952445"/>
                  </p:ext>
                </p:extLst>
              </p:nvPr>
            </p:nvGraphicFramePr>
            <p:xfrm>
              <a:off x="472867" y="2209800"/>
              <a:ext cx="8229601" cy="280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9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3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114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+7=0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7+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=−7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An alternative approach in this example would be to divide both sides by </a:t>
                          </a:r>
                          <a:r>
                            <a:rPr sz="2400" b="0" dirty="0">
                              <a:latin typeface="Cambria Math"/>
                            </a:rPr>
                            <a:t>4</a:t>
                          </a:r>
                          <a:r>
                            <a:rPr sz="2400" b="0" dirty="0"/>
                            <a:t> at the very beginning. This would lead to the equation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400" b="0" i="1">
                                  <a:latin typeface="Cambria Math"/>
                                </a:rPr>
                                <m:t>x</m:t>
                              </m:r>
                              <m:d>
                                <m:d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2400" b="0" i="1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sz="2400" b="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4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2400" b="0" dirty="0"/>
                            <a:t>, which gives us the same solution set of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 b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m:rPr>
                                      <m:nor/>
                                    </m:rPr>
                                    <a:rPr sz="24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400" b="0">
                                      <a:latin typeface="Cambria Math"/>
                                    </a:rPr>
                                    <m:t>−7</m:t>
                                  </m:r>
                                </m:e>
                              </m:d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D48AE2C-CE72-5DB8-8383-694AAD11B2C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3952445"/>
                  </p:ext>
                </p:extLst>
              </p:nvPr>
            </p:nvGraphicFramePr>
            <p:xfrm>
              <a:off x="472867" y="2209800"/>
              <a:ext cx="8229601" cy="2804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69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3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114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549519" b="-46823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5513" t="-10588" r="-237500" b="-46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5000" r="-549519" b="-58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5513" t="-25000" r="-237500" b="-5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321" t="-25000" b="-5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"Perfect Square"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quadratic equations by taking square roots.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"Perfect Square"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2DD40FD-D428-ADAF-2D41-99BC54531F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4047620"/>
                  </p:ext>
                </p:extLst>
              </p:nvPr>
            </p:nvGraphicFramePr>
            <p:xfrm>
              <a:off x="838200" y="1676400"/>
              <a:ext cx="7848601" cy="31476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27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61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597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12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=±2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1800" b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solve the two linear equations at once by subtracting </a:t>
                          </a:r>
                          <a:r>
                            <a:rPr sz="1800" b="0" dirty="0">
                              <a:latin typeface="Cambria Math"/>
                            </a:rPr>
                            <a:t>5</a:t>
                          </a:r>
                          <a:r>
                            <a:rPr sz="1800" b="0" dirty="0"/>
                            <a:t> from both sides and then dividing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=−5±2</m:t>
                              </m:r>
                              <m:rad>
                                <m:radPr>
                                  <m:degHide m:val="on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sz="1800" b="0" i="1">
                                    <a:latin typeface="Cambria Math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b="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−5±2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solution set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−5−2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 b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−5+2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1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1800" b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2DD40FD-D428-ADAF-2D41-99BC54531F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04047620"/>
                  </p:ext>
                </p:extLst>
              </p:nvPr>
            </p:nvGraphicFramePr>
            <p:xfrm>
              <a:off x="838200" y="1676400"/>
              <a:ext cx="7848601" cy="31476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627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611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597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33" r="-574346" b="-24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096" t="-3333" r="-337052" b="-24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12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24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8462" r="-574346" b="-47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096" t="-238462" r="-337052" b="-47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6667" r="-574346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096" t="-146667" r="-337052" b="-10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solve the two linear equations at once by subtracting </a:t>
                          </a:r>
                          <a:r>
                            <a:rPr sz="1800" b="0" dirty="0">
                              <a:latin typeface="Cambria Math"/>
                            </a:rPr>
                            <a:t>5</a:t>
                          </a:r>
                          <a:r>
                            <a:rPr sz="1800" b="0" dirty="0"/>
                            <a:t> from both sides and then dividing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8125" r="-574346" b="-1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096" t="-578125" r="-337052" b="-1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7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3182" r="-574346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096" t="-493182" r="-337052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84" t="-493182" r="118" b="-6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1295</Words>
  <Application>Microsoft Office PowerPoint</Application>
  <PresentationFormat>On-screen Show (4:3)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Courier New</vt:lpstr>
      <vt:lpstr>Arial</vt:lpstr>
      <vt:lpstr>Office Theme</vt:lpstr>
      <vt:lpstr>Section 0.7</vt:lpstr>
      <vt:lpstr>Quadratic Equations</vt:lpstr>
      <vt:lpstr>Zero-Factor Property</vt:lpstr>
      <vt:lpstr>Example 1: Solving Quadratic Equations by Factoring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2: "Perfect Square" Quadratic Equations</vt:lpstr>
      <vt:lpstr>Example 2: "Perfect Square" Quadratic Equations (cont.)</vt:lpstr>
      <vt:lpstr>Example 2: "Perfect Square" Quadratic Equations (cont.)</vt:lpstr>
      <vt:lpstr>Method of Completing the Square</vt:lpstr>
      <vt:lpstr>Example 3: Completing the Square</vt:lpstr>
      <vt:lpstr>Example 3: Completing the Square (cont.)</vt:lpstr>
      <vt:lpstr>Example 3: Completing the Square (cont.)</vt:lpstr>
      <vt:lpstr>The Quadratic Formula</vt:lpstr>
      <vt:lpstr>Example 4: The Quadratic Formula</vt:lpstr>
      <vt:lpstr>Example 4: The Quadratic Formula (cont.)</vt:lpstr>
      <vt:lpstr>Example 4: The Quadratic Formula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2022-08-18T15:29:37Z</dcterms:modified>
</cp:coreProperties>
</file>