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60" r:id="rId5"/>
    <p:sldId id="261" r:id="rId6"/>
    <p:sldId id="262" r:id="rId7"/>
    <p:sldId id="263" r:id="rId8"/>
    <p:sldId id="264" r:id="rId9"/>
    <p:sldId id="268" r:id="rId10"/>
    <p:sldId id="269" r:id="rId11"/>
    <p:sldId id="271" r:id="rId12"/>
    <p:sldId id="273" r:id="rId13"/>
    <p:sldId id="275" r:id="rId14"/>
    <p:sldId id="276" r:id="rId15"/>
    <p:sldId id="278" r:id="rId16"/>
    <p:sldId id="282" r:id="rId17"/>
    <p:sldId id="291" r:id="rId18"/>
    <p:sldId id="284" r:id="rId19"/>
    <p:sldId id="286" r:id="rId20"/>
    <p:sldId id="287" r:id="rId21"/>
    <p:sldId id="289"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Rational and Radical Equations</a:t>
            </a:r>
          </a:p>
        </p:txBody>
      </p:sp>
      <p:sp>
        <p:nvSpPr>
          <p:cNvPr id="3" name="Title 2"/>
          <p:cNvSpPr>
            <a:spLocks noGrp="1"/>
          </p:cNvSpPr>
          <p:nvPr>
            <p:ph type="title"/>
          </p:nvPr>
        </p:nvSpPr>
        <p:spPr/>
        <p:txBody>
          <a:bodyPr/>
          <a:lstStyle/>
          <a:p>
            <a:r>
              <a:t>Section 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67972171"/>
                  </p:ext>
                </p:extLst>
              </p:nvPr>
            </p:nvGraphicFramePr>
            <p:xfrm>
              <a:off x="-152400" y="1676400"/>
              <a:ext cx="8229600" cy="138176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746333">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158667">
                      <a:extLst>
                        <a:ext uri="{9D8B030D-6E8A-4147-A177-3AD203B41FA5}">
                          <a16:colId xmlns:a16="http://schemas.microsoft.com/office/drawing/2014/main" val="20003"/>
                        </a:ext>
                      </a:extLst>
                    </a:gridCol>
                    <a:gridCol w="593933">
                      <a:extLst>
                        <a:ext uri="{9D8B030D-6E8A-4147-A177-3AD203B41FA5}">
                          <a16:colId xmlns:a16="http://schemas.microsoft.com/office/drawing/2014/main" val="20004"/>
                        </a:ext>
                      </a:extLst>
                    </a:gridCol>
                    <a:gridCol w="3673267">
                      <a:extLst>
                        <a:ext uri="{9D8B030D-6E8A-4147-A177-3AD203B41FA5}">
                          <a16:colId xmlns:a16="http://schemas.microsoft.com/office/drawing/2014/main" val="20005"/>
                        </a:ext>
                      </a:extLst>
                    </a:gridCol>
                  </a:tblGrid>
                  <a:tr h="370840">
                    <a:tc>
                      <a:txBody>
                        <a:bodyPr/>
                        <a:lstStyle/>
                        <a:p>
                          <a:pPr algn="r">
                            <a:defRPr sz="1400"/>
                          </a:pPr>
                          <a:r>
                            <a:rPr sz="1800" dirty="0"/>
                            <a:t>​</a:t>
                          </a:r>
                          <a14:m>
                            <m:oMath xmlns:m="http://schemas.openxmlformats.org/officeDocument/2006/math">
                              <m:r>
                                <a:rPr sz="1800">
                                  <a:latin typeface="Cambria Math"/>
                                </a:rPr>
                                <m:t>𝑥</m:t>
                              </m:r>
                              <m:r>
                                <a:rPr sz="1800">
                                  <a:latin typeface="Cambria Math"/>
                                </a:rPr>
                                <m:t>+</m:t>
                              </m:r>
                              <m:r>
                                <a:rPr sz="1800">
                                  <a:latin typeface="Cambria Math"/>
                                </a:rPr>
                                <m:t>5</m:t>
                              </m:r>
                            </m:oMath>
                          </a14:m>
                          <a:endParaRPr sz="1800" dirty="0"/>
                        </a:p>
                      </a:txBody>
                      <a:tcPr/>
                    </a:tc>
                    <a:tc>
                      <a:txBody>
                        <a:bodyPr/>
                        <a:lstStyle/>
                        <a:p>
                          <a:pPr algn="l">
                            <a:defRPr sz="1400"/>
                          </a:pPr>
                          <a:r>
                            <a:rPr sz="1800" dirty="0"/>
                            <a:t>​</a:t>
                          </a:r>
                          <a14:m>
                            <m:oMath xmlns:m="http://schemas.openxmlformats.org/officeDocument/2006/math">
                              <m:r>
                                <a:rPr sz="1800">
                                  <a:latin typeface="Cambria Math"/>
                                </a:rPr>
                                <m:t>=</m:t>
                              </m:r>
                              <m:r>
                                <a:rPr sz="1800">
                                  <a:latin typeface="Cambria Math"/>
                                </a:rPr>
                                <m:t>0</m:t>
                              </m:r>
                            </m:oMath>
                          </a14:m>
                          <a:endParaRPr sz="1800" dirty="0"/>
                        </a:p>
                      </a:txBody>
                      <a:tcPr/>
                    </a:tc>
                    <a:tc rowSpan="3">
                      <a:txBody>
                        <a:bodyPr/>
                        <a:lstStyle/>
                        <a:p>
                          <a:pPr algn="l">
                            <a:defRPr sz="1400"/>
                          </a:pPr>
                          <a:r>
                            <a:rPr sz="1800"/>
                            <a:t>and</a:t>
                          </a:r>
                        </a:p>
                      </a:txBody>
                      <a:tcPr/>
                    </a:tc>
                    <a:tc>
                      <a:txBody>
                        <a:bodyPr/>
                        <a:lstStyle/>
                        <a:p>
                          <a:pPr algn="r">
                            <a:defRPr sz="1400"/>
                          </a:pPr>
                          <a:r>
                            <a:rPr sz="180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𝑥</m:t>
                              </m:r>
                            </m:oMath>
                          </a14:m>
                          <a:endParaRPr sz="1800"/>
                        </a:p>
                      </a:txBody>
                      <a:tcPr/>
                    </a:tc>
                    <a:tc>
                      <a:txBody>
                        <a:bodyPr/>
                        <a:lstStyle/>
                        <a:p>
                          <a:pPr algn="l">
                            <a:defRPr sz="1400"/>
                          </a:pPr>
                          <a:r>
                            <a:rPr sz="1800"/>
                            <a:t>​</a:t>
                          </a:r>
                          <a14:m>
                            <m:oMath xmlns:m="http://schemas.openxmlformats.org/officeDocument/2006/math">
                              <m:r>
                                <a:rPr sz="1800">
                                  <a:latin typeface="Cambria Math"/>
                                </a:rPr>
                                <m:t>=</m:t>
                              </m:r>
                              <m:r>
                                <a:rPr sz="1800">
                                  <a:latin typeface="Cambria Math"/>
                                </a:rPr>
                                <m:t>0</m:t>
                              </m:r>
                            </m:oMath>
                          </a14:m>
                          <a:endParaRPr sz="1800"/>
                        </a:p>
                      </a:txBody>
                      <a:tcPr/>
                    </a:tc>
                    <a:tc>
                      <a:txBody>
                        <a:bodyPr/>
                        <a:lstStyle/>
                        <a:p>
                          <a:pPr algn="l"/>
                          <a:endParaRPr sz="1800"/>
                        </a:p>
                      </a:txBody>
                      <a:tcPr/>
                    </a:tc>
                    <a:extLst>
                      <a:ext uri="{0D108BD9-81ED-4DB2-BD59-A6C34878D82A}">
                        <a16:rowId xmlns:a16="http://schemas.microsoft.com/office/drawing/2014/main" val="10000"/>
                      </a:ext>
                    </a:extLst>
                  </a:tr>
                  <a:tr h="370840">
                    <a:tc>
                      <a:txBody>
                        <a:bodyPr/>
                        <a:lstStyle/>
                        <a:p>
                          <a:pPr algn="r">
                            <a:defRPr sz="14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tc>
                    <a:tc>
                      <a:txBody>
                        <a:bodyPr/>
                        <a:lstStyle/>
                        <a:p>
                          <a:pPr algn="l">
                            <a:defRPr sz="1400"/>
                          </a:pPr>
                          <a:r>
                            <a:rPr sz="1800" dirty="0"/>
                            <a:t>​</a:t>
                          </a:r>
                          <a14:m>
                            <m:oMath xmlns:m="http://schemas.openxmlformats.org/officeDocument/2006/math">
                              <m:r>
                                <a:rPr sz="1800">
                                  <a:latin typeface="Cambria Math"/>
                                </a:rPr>
                                <m:t>=−</m:t>
                              </m:r>
                              <m:r>
                                <a:rPr sz="1800">
                                  <a:latin typeface="Cambria Math"/>
                                </a:rPr>
                                <m:t>5</m:t>
                              </m:r>
                            </m:oMath>
                          </a14:m>
                          <a:endParaRPr sz="1800" dirty="0"/>
                        </a:p>
                      </a:txBody>
                      <a:tcPr/>
                    </a:tc>
                    <a:tc vMerge="1">
                      <a:txBody>
                        <a:bodyPr/>
                        <a:lstStyle/>
                        <a:p>
                          <a:endParaRPr/>
                        </a:p>
                      </a:txBody>
                      <a:tcPr/>
                    </a:tc>
                    <a:tc>
                      <a:txBody>
                        <a:bodyPr/>
                        <a:lstStyle/>
                        <a:p>
                          <a:pPr algn="r">
                            <a:defRPr sz="1400"/>
                          </a:pPr>
                          <a:r>
                            <a:rPr sz="1800" dirty="0"/>
                            <a:t>​</a:t>
                          </a:r>
                          <a14:m>
                            <m:oMath xmlns:m="http://schemas.openxmlformats.org/officeDocument/2006/math">
                              <m:r>
                                <a:rPr sz="1800">
                                  <a:latin typeface="Cambria Math"/>
                                </a:rPr>
                                <m:t>𝑥</m:t>
                              </m:r>
                              <m:d>
                                <m:dPr>
                                  <m:ctrlPr>
                                    <a:rPr sz="1800" i="1">
                                      <a:latin typeface="Cambria Math" panose="02040503050406030204" pitchFamily="18" charset="0"/>
                                    </a:rPr>
                                  </m:ctrlPr>
                                </m:dPr>
                                <m:e>
                                  <m:r>
                                    <a:rPr sz="1800">
                                      <a:latin typeface="Cambria Math"/>
                                    </a:rPr>
                                    <m:t>𝑥</m:t>
                                  </m:r>
                                  <m:r>
                                    <a:rPr sz="1800">
                                      <a:latin typeface="Cambria Math"/>
                                    </a:rPr>
                                    <m:t>−</m:t>
                                  </m:r>
                                  <m:r>
                                    <a:rPr sz="1800">
                                      <a:latin typeface="Cambria Math"/>
                                    </a:rPr>
                                    <m:t>1</m:t>
                                  </m:r>
                                </m:e>
                              </m:d>
                            </m:oMath>
                          </a14:m>
                          <a:endParaRPr sz="1800" dirty="0"/>
                        </a:p>
                      </a:txBody>
                      <a:tcPr/>
                    </a:tc>
                    <a:tc>
                      <a:txBody>
                        <a:bodyPr/>
                        <a:lstStyle/>
                        <a:p>
                          <a:pPr algn="l">
                            <a:defRPr sz="1400"/>
                          </a:pPr>
                          <a:r>
                            <a:rPr sz="1800" dirty="0"/>
                            <a:t>​</a:t>
                          </a:r>
                          <a14:m>
                            <m:oMath xmlns:m="http://schemas.openxmlformats.org/officeDocument/2006/math">
                              <m:r>
                                <a:rPr sz="1800">
                                  <a:latin typeface="Cambria Math"/>
                                </a:rPr>
                                <m:t>=</m:t>
                              </m:r>
                              <m:r>
                                <a:rPr sz="1800">
                                  <a:latin typeface="Cambria Math"/>
                                </a:rPr>
                                <m:t>0</m:t>
                              </m:r>
                            </m:oMath>
                          </a14:m>
                          <a:endParaRPr sz="1800" dirty="0"/>
                        </a:p>
                      </a:txBody>
                      <a:tcPr/>
                    </a:tc>
                    <a:tc>
                      <a:txBody>
                        <a:bodyPr/>
                        <a:lstStyle/>
                        <a:p>
                          <a:pPr algn="l"/>
                          <a:endParaRPr sz="1800"/>
                        </a:p>
                      </a:txBody>
                      <a:tcPr/>
                    </a:tc>
                    <a:extLst>
                      <a:ext uri="{0D108BD9-81ED-4DB2-BD59-A6C34878D82A}">
                        <a16:rowId xmlns:a16="http://schemas.microsoft.com/office/drawing/2014/main" val="10001"/>
                      </a:ext>
                    </a:extLst>
                  </a:tr>
                  <a:tr h="370840">
                    <a:tc>
                      <a:txBody>
                        <a:bodyPr/>
                        <a:lstStyle/>
                        <a:p>
                          <a:pPr algn="l"/>
                          <a:endParaRPr sz="1800"/>
                        </a:p>
                      </a:txBody>
                      <a:tcPr/>
                    </a:tc>
                    <a:tc>
                      <a:txBody>
                        <a:bodyPr/>
                        <a:lstStyle/>
                        <a:p>
                          <a:pPr algn="l"/>
                          <a:endParaRPr sz="1800"/>
                        </a:p>
                      </a:txBody>
                      <a:tcPr/>
                    </a:tc>
                    <a:tc vMerge="1">
                      <a:txBody>
                        <a:bodyPr/>
                        <a:lstStyle/>
                        <a:p>
                          <a:endParaRPr/>
                        </a:p>
                      </a:txBody>
                      <a:tcPr/>
                    </a:tc>
                    <a:tc>
                      <a:txBody>
                        <a:bodyPr/>
                        <a:lstStyle/>
                        <a:p>
                          <a:pPr algn="r">
                            <a:defRPr sz="14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tc>
                    <a:tc>
                      <a:txBody>
                        <a:bodyPr/>
                        <a:lstStyle/>
                        <a:p>
                          <a:pPr algn="l">
                            <a:defRPr sz="1400"/>
                          </a:pPr>
                          <a:r>
                            <a:rPr sz="1800" dirty="0"/>
                            <a:t>​</a:t>
                          </a:r>
                          <a14:m>
                            <m:oMath xmlns:m="http://schemas.openxmlformats.org/officeDocument/2006/math">
                              <m:r>
                                <a:rPr sz="1800">
                                  <a:latin typeface="Cambria Math"/>
                                </a:rPr>
                                <m:t>=</m:t>
                              </m:r>
                              <m:r>
                                <a:rPr sz="1800">
                                  <a:latin typeface="Cambria Math"/>
                                </a:rPr>
                                <m:t>0</m:t>
                              </m:r>
                              <m:r>
                                <a:rPr sz="1800">
                                  <a:latin typeface="Cambria Math"/>
                                </a:rPr>
                                <m:t>,</m:t>
                              </m:r>
                              <m:r>
                                <a:rPr sz="1800">
                                  <a:latin typeface="Cambria Math"/>
                                </a:rPr>
                                <m:t>1</m:t>
                              </m:r>
                            </m:oMath>
                          </a14:m>
                          <a:endParaRPr sz="1800" dirty="0"/>
                        </a:p>
                      </a:txBody>
                      <a:tcPr/>
                    </a:tc>
                    <a:tc>
                      <a:txBody>
                        <a:bodyPr/>
                        <a:lstStyle/>
                        <a:p>
                          <a:pPr algn="l">
                            <a:defRPr b="1"/>
                          </a:pPr>
                          <a:r>
                            <a:rPr lang="en-US" sz="1800" b="0" dirty="0"/>
                            <a:t>By the Zero-Factor Property</a:t>
                          </a:r>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67972171"/>
                  </p:ext>
                </p:extLst>
              </p:nvPr>
            </p:nvGraphicFramePr>
            <p:xfrm>
              <a:off x="-152400" y="1676400"/>
              <a:ext cx="8229600" cy="138176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746333">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158667">
                      <a:extLst>
                        <a:ext uri="{9D8B030D-6E8A-4147-A177-3AD203B41FA5}">
                          <a16:colId xmlns:a16="http://schemas.microsoft.com/office/drawing/2014/main" val="20003"/>
                        </a:ext>
                      </a:extLst>
                    </a:gridCol>
                    <a:gridCol w="593933">
                      <a:extLst>
                        <a:ext uri="{9D8B030D-6E8A-4147-A177-3AD203B41FA5}">
                          <a16:colId xmlns:a16="http://schemas.microsoft.com/office/drawing/2014/main" val="20004"/>
                        </a:ext>
                      </a:extLst>
                    </a:gridCol>
                    <a:gridCol w="3673267">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t="-8197" r="-500000" b="-272131"/>
                          </a:stretch>
                        </a:blipFill>
                      </a:tcPr>
                    </a:tc>
                    <a:tc>
                      <a:txBody>
                        <a:bodyPr/>
                        <a:lstStyle/>
                        <a:p>
                          <a:endParaRPr lang="en-US"/>
                        </a:p>
                      </a:txBody>
                      <a:tcPr>
                        <a:blipFill>
                          <a:blip r:embed="rId2"/>
                          <a:stretch>
                            <a:fillRect l="-184426" t="-8197" r="-822131" b="-272131"/>
                          </a:stretch>
                        </a:blipFill>
                      </a:tcPr>
                    </a:tc>
                    <a:tc rowSpan="3">
                      <a:txBody>
                        <a:bodyPr/>
                        <a:lstStyle/>
                        <a:p>
                          <a:pPr algn="l">
                            <a:defRPr sz="1400"/>
                          </a:pPr>
                          <a:r>
                            <a:rPr sz="1800"/>
                            <a:t>and</a:t>
                          </a:r>
                        </a:p>
                      </a:txBody>
                      <a:tcPr/>
                    </a:tc>
                    <a:tc>
                      <a:txBody>
                        <a:bodyPr/>
                        <a:lstStyle/>
                        <a:p>
                          <a:endParaRPr lang="en-US"/>
                        </a:p>
                      </a:txBody>
                      <a:tcPr>
                        <a:blipFill>
                          <a:blip r:embed="rId2"/>
                          <a:stretch>
                            <a:fillRect l="-242105" t="-8197" r="-368421" b="-272131"/>
                          </a:stretch>
                        </a:blipFill>
                      </a:tcPr>
                    </a:tc>
                    <a:tc>
                      <a:txBody>
                        <a:bodyPr/>
                        <a:lstStyle/>
                        <a:p>
                          <a:endParaRPr lang="en-US"/>
                        </a:p>
                      </a:txBody>
                      <a:tcPr>
                        <a:blipFill>
                          <a:blip r:embed="rId2"/>
                          <a:stretch>
                            <a:fillRect l="-670103" t="-8197" r="-621649" b="-272131"/>
                          </a:stretch>
                        </a:blipFill>
                      </a:tcPr>
                    </a:tc>
                    <a:tc>
                      <a:txBody>
                        <a:bodyPr/>
                        <a:lstStyle/>
                        <a:p>
                          <a:pPr algn="l"/>
                          <a:endParaRPr sz="1800"/>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500000" b="-172131"/>
                          </a:stretch>
                        </a:blipFill>
                      </a:tcPr>
                    </a:tc>
                    <a:tc>
                      <a:txBody>
                        <a:bodyPr/>
                        <a:lstStyle/>
                        <a:p>
                          <a:endParaRPr lang="en-US"/>
                        </a:p>
                      </a:txBody>
                      <a:tcPr>
                        <a:blipFill>
                          <a:blip r:embed="rId2"/>
                          <a:stretch>
                            <a:fillRect l="-184426" t="-108197" r="-822131" b="-172131"/>
                          </a:stretch>
                        </a:blipFill>
                      </a:tcPr>
                    </a:tc>
                    <a:tc vMerge="1">
                      <a:txBody>
                        <a:bodyPr/>
                        <a:lstStyle/>
                        <a:p>
                          <a:endParaRPr/>
                        </a:p>
                      </a:txBody>
                      <a:tcPr/>
                    </a:tc>
                    <a:tc>
                      <a:txBody>
                        <a:bodyPr/>
                        <a:lstStyle/>
                        <a:p>
                          <a:endParaRPr lang="en-US"/>
                        </a:p>
                      </a:txBody>
                      <a:tcPr>
                        <a:blipFill>
                          <a:blip r:embed="rId2"/>
                          <a:stretch>
                            <a:fillRect l="-242105" t="-108197" r="-368421" b="-172131"/>
                          </a:stretch>
                        </a:blipFill>
                      </a:tcPr>
                    </a:tc>
                    <a:tc>
                      <a:txBody>
                        <a:bodyPr/>
                        <a:lstStyle/>
                        <a:p>
                          <a:endParaRPr lang="en-US"/>
                        </a:p>
                      </a:txBody>
                      <a:tcPr>
                        <a:blipFill>
                          <a:blip r:embed="rId2"/>
                          <a:stretch>
                            <a:fillRect l="-670103" t="-108197" r="-621649" b="-172131"/>
                          </a:stretch>
                        </a:blipFill>
                      </a:tcPr>
                    </a:tc>
                    <a:tc>
                      <a:txBody>
                        <a:bodyPr/>
                        <a:lstStyle/>
                        <a:p>
                          <a:pPr algn="l"/>
                          <a:endParaRPr sz="1800"/>
                        </a:p>
                      </a:txBody>
                      <a:tcPr/>
                    </a:tc>
                    <a:extLst>
                      <a:ext uri="{0D108BD9-81ED-4DB2-BD59-A6C34878D82A}">
                        <a16:rowId xmlns:a16="http://schemas.microsoft.com/office/drawing/2014/main" val="10001"/>
                      </a:ext>
                    </a:extLst>
                  </a:tr>
                  <a:tr h="640080">
                    <a:tc>
                      <a:txBody>
                        <a:bodyPr/>
                        <a:lstStyle/>
                        <a:p>
                          <a:pPr algn="l"/>
                          <a:endParaRPr sz="1800"/>
                        </a:p>
                      </a:txBody>
                      <a:tcPr/>
                    </a:tc>
                    <a:tc>
                      <a:txBody>
                        <a:bodyPr/>
                        <a:lstStyle/>
                        <a:p>
                          <a:pPr algn="l"/>
                          <a:endParaRPr sz="1800"/>
                        </a:p>
                      </a:txBody>
                      <a:tcPr/>
                    </a:tc>
                    <a:tc vMerge="1">
                      <a:txBody>
                        <a:bodyPr/>
                        <a:lstStyle/>
                        <a:p>
                          <a:endParaRPr/>
                        </a:p>
                      </a:txBody>
                      <a:tcPr/>
                    </a:tc>
                    <a:tc>
                      <a:txBody>
                        <a:bodyPr/>
                        <a:lstStyle/>
                        <a:p>
                          <a:endParaRPr lang="en-US"/>
                        </a:p>
                      </a:txBody>
                      <a:tcPr>
                        <a:blipFill>
                          <a:blip r:embed="rId2"/>
                          <a:stretch>
                            <a:fillRect l="-242105" t="-120952" r="-368421"/>
                          </a:stretch>
                        </a:blipFill>
                      </a:tcPr>
                    </a:tc>
                    <a:tc>
                      <a:txBody>
                        <a:bodyPr/>
                        <a:lstStyle/>
                        <a:p>
                          <a:endParaRPr lang="en-US"/>
                        </a:p>
                      </a:txBody>
                      <a:tcPr>
                        <a:blipFill>
                          <a:blip r:embed="rId2"/>
                          <a:stretch>
                            <a:fillRect l="-670103" t="-120952" r="-621649"/>
                          </a:stretch>
                        </a:blipFill>
                      </a:tcPr>
                    </a:tc>
                    <a:tc>
                      <a:txBody>
                        <a:bodyPr/>
                        <a:lstStyle/>
                        <a:p>
                          <a:pPr algn="l">
                            <a:defRPr b="1"/>
                          </a:pPr>
                          <a:r>
                            <a:rPr lang="en-US" sz="1800" b="0" dirty="0"/>
                            <a:t>By the Zero-Factor Property</a:t>
                          </a:r>
                          <a:endParaRPr sz="1800" b="0" dirty="0"/>
                        </a:p>
                      </a:txBody>
                      <a:tcPr/>
                    </a:tc>
                    <a:extLst>
                      <a:ext uri="{0D108BD9-81ED-4DB2-BD59-A6C34878D82A}">
                        <a16:rowId xmlns:a16="http://schemas.microsoft.com/office/drawing/2014/main" val="10002"/>
                      </a:ext>
                    </a:extLst>
                  </a:tr>
                </a:tbl>
              </a:graphicData>
            </a:graphic>
          </p:graphicFrame>
        </mc:Fallback>
      </mc:AlternateContent>
      <p:sp>
        <p:nvSpPr>
          <p:cNvPr id="5" name="TextBox 4">
            <a:extLst>
              <a:ext uri="{FF2B5EF4-FFF2-40B4-BE49-F238E27FC236}">
                <a16:creationId xmlns:a16="http://schemas.microsoft.com/office/drawing/2014/main" id="{B019E5D1-DC28-72D5-13CC-F0A8457C8174}"/>
              </a:ext>
            </a:extLst>
          </p:cNvPr>
          <p:cNvSpPr txBox="1"/>
          <p:nvPr/>
        </p:nvSpPr>
        <p:spPr>
          <a:xfrm>
            <a:off x="457200" y="1029287"/>
            <a:ext cx="76962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Setting each denominator equal to zero, we have</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5995DD-24DB-4E08-F435-32AB1150CB79}"/>
                  </a:ext>
                </a:extLst>
              </p:cNvPr>
              <p:cNvSpPr txBox="1"/>
              <p:nvPr/>
            </p:nvSpPr>
            <p:spPr>
              <a:xfrm>
                <a:off x="457200" y="3058160"/>
                <a:ext cx="8229600" cy="33990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​Next, find the LCM of the denominators and then multiply each term on both sides of the equation by the LCM.</a:t>
                </a:r>
              </a:p>
              <a:p>
                <a:pPr lvl="0" algn="ctr">
                  <a:spcBef>
                    <a:spcPct val="20000"/>
                  </a:spcBef>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d>
                      <m:dPr>
                        <m:begChr m:val=""/>
                        <m:endChr m:val="}"/>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eqArr>
                          <m:eqArrPr>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eqArrPr>
                          <m:e>
                            <m:r>
                              <a:rPr lang="ar-AE" sz="2800">
                                <a:solidFill>
                                  <a:srgbClr val="366092"/>
                                </a:solidFill>
                                <a:latin typeface="Cambria Math" panose="02040503050406030204" pitchFamily="18" charset="0"/>
                              </a:rPr>
                              <m:t>𝑥</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5</m:t>
                            </m:r>
                          </m:e>
                          <m:e>
                            <m:sSup>
                              <m:sSupPr>
                                <m:ctrlPr>
                                  <a:rPr lang="ar-AE" sz="2800" i="1">
                                    <a:solidFill>
                                      <a:srgbClr val="366092"/>
                                    </a:solidFill>
                                    <a:latin typeface="Cambria Math" panose="02040503050406030204" pitchFamily="18" charset="0"/>
                                  </a:rPr>
                                </m:ctrlPr>
                              </m:sSupPr>
                              <m:e>
                                <m:r>
                                  <a:rPr lang="ar-AE" sz="2800">
                                    <a:solidFill>
                                      <a:srgbClr val="366092"/>
                                    </a:solidFill>
                                    <a:latin typeface="Cambria Math" panose="02040503050406030204" pitchFamily="18" charset="0"/>
                                  </a:rPr>
                                  <m:t>𝑥</m:t>
                                </m:r>
                              </m:e>
                              <m:sup>
                                <m:r>
                                  <a:rPr lang="ar-AE" sz="2800">
                                    <a:solidFill>
                                      <a:srgbClr val="366092"/>
                                    </a:solidFill>
                                    <a:latin typeface="Cambria Math" panose="02040503050406030204" pitchFamily="18" charset="0"/>
                                  </a:rPr>
                                  <m:t>2</m:t>
                                </m:r>
                              </m:sup>
                            </m:sSup>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𝑥</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𝑥</m:t>
                            </m:r>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𝑥</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e>
                            </m:d>
                          </m:e>
                        </m:eqArr>
                      </m:e>
                    </m:d>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LCM</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e>
                    </m:d>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e>
                    </m:d>
                  </m:oMath>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7" name="TextBox 6">
                <a:extLst>
                  <a:ext uri="{FF2B5EF4-FFF2-40B4-BE49-F238E27FC236}">
                    <a16:creationId xmlns:a16="http://schemas.microsoft.com/office/drawing/2014/main" id="{5D5995DD-24DB-4E08-F435-32AB1150CB79}"/>
                  </a:ext>
                </a:extLst>
              </p:cNvPr>
              <p:cNvSpPr txBox="1">
                <a:spLocks noRot="1" noChangeAspect="1" noMove="1" noResize="1" noEditPoints="1" noAdjustHandles="1" noChangeArrowheads="1" noChangeShapeType="1" noTextEdit="1"/>
              </p:cNvSpPr>
              <p:nvPr/>
            </p:nvSpPr>
            <p:spPr>
              <a:xfrm>
                <a:off x="457200" y="3058160"/>
                <a:ext cx="8229600" cy="3399007"/>
              </a:xfrm>
              <a:prstGeom prst="rect">
                <a:avLst/>
              </a:prstGeom>
              <a:blipFill>
                <a:blip r:embed="rId3"/>
                <a:stretch>
                  <a:fillRect l="-1481" t="-1795"/>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5592646"/>
                  </p:ext>
                </p:extLst>
              </p:nvPr>
            </p:nvGraphicFramePr>
            <p:xfrm>
              <a:off x="76200" y="1629733"/>
              <a:ext cx="54864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lgn="r">
                            <a:defRPr sz="1800"/>
                          </a:pPr>
                          <a:r>
                            <a:t>​</a:t>
                          </a:r>
                          <a14:m>
                            <m:oMath xmlns:m="http://schemas.openxmlformats.org/officeDocument/2006/math">
                              <m:r>
                                <a:rPr sz="1800">
                                  <a:latin typeface="Cambria Math"/>
                                </a:rPr>
                                <m:t>𝑥</m:t>
                              </m:r>
                              <m:d>
                                <m:dPr>
                                  <m:ctrlPr>
                                    <a:rPr sz="1800" i="1">
                                      <a:latin typeface="Cambria Math" panose="02040503050406030204" pitchFamily="18" charset="0"/>
                                    </a:rPr>
                                  </m:ctrlPr>
                                </m:dPr>
                                <m:e>
                                  <m:r>
                                    <a:rPr sz="1800">
                                      <a:latin typeface="Cambria Math"/>
                                    </a:rPr>
                                    <m:t>𝑥</m:t>
                                  </m:r>
                                  <m:r>
                                    <a:rPr sz="1800">
                                      <a:latin typeface="Cambria Math"/>
                                    </a:rPr>
                                    <m:t>−1</m:t>
                                  </m:r>
                                </m:e>
                              </m:d>
                            </m:oMath>
                          </a14:m>
                          <a:endParaRPr/>
                        </a:p>
                      </a:txBody>
                      <a:tcPr/>
                    </a:tc>
                    <a:tc>
                      <a:txBody>
                        <a:bodyPr/>
                        <a:lstStyle/>
                        <a:p>
                          <a:pPr algn="l">
                            <a:defRPr sz="1800"/>
                          </a:pPr>
                          <a:r>
                            <a:rPr dirty="0"/>
                            <a:t>​</a:t>
                          </a:r>
                          <a14:m>
                            <m:oMath xmlns:m="http://schemas.openxmlformats.org/officeDocument/2006/math">
                              <m:r>
                                <a:rPr sz="1800">
                                  <a:latin typeface="Cambria Math"/>
                                </a:rPr>
                                <m:t>=2</m:t>
                              </m:r>
                              <m:d>
                                <m:dPr>
                                  <m:ctrlPr>
                                    <a:rPr sz="1800" i="1">
                                      <a:latin typeface="Cambria Math" panose="02040503050406030204" pitchFamily="18" charset="0"/>
                                    </a:rPr>
                                  </m:ctrlPr>
                                </m:dPr>
                                <m:e>
                                  <m:r>
                                    <a:rPr sz="1800">
                                      <a:latin typeface="Cambria Math"/>
                                    </a:rPr>
                                    <m:t>𝑥</m:t>
                                  </m:r>
                                  <m:r>
                                    <a:rPr sz="1800">
                                      <a:latin typeface="Cambria Math"/>
                                    </a:rPr>
                                    <m:t>+5</m:t>
                                  </m:r>
                                </m:e>
                              </m:d>
                            </m:oMath>
                          </a14:m>
                          <a:endParaRPr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=2</m:t>
                              </m:r>
                              <m:r>
                                <a:rPr sz="1800">
                                  <a:latin typeface="Cambria Math"/>
                                </a:rPr>
                                <m:t>𝑥</m:t>
                              </m:r>
                              <m:r>
                                <a:rPr sz="1800">
                                  <a:latin typeface="Cambria Math"/>
                                </a:rPr>
                                <m:t>+10</m:t>
                              </m:r>
                            </m:oMath>
                          </a14:m>
                          <a:endParaRPr/>
                        </a:p>
                      </a:txBody>
                      <a:tcPr/>
                    </a:tc>
                    <a:extLst>
                      <a:ext uri="{0D108BD9-81ED-4DB2-BD59-A6C34878D82A}">
                        <a16:rowId xmlns:a16="http://schemas.microsoft.com/office/drawing/2014/main" val="10002"/>
                      </a:ext>
                    </a:extLst>
                  </a:tr>
                  <a:tr h="370840">
                    <a:tc>
                      <a:txBody>
                        <a:bodyPr/>
                        <a:lstStyle/>
                        <a:p>
                          <a:pPr algn="r">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𝑥</m:t>
                              </m:r>
                              <m:r>
                                <a:rPr sz="1800">
                                  <a:latin typeface="Cambria Math"/>
                                </a:rPr>
                                <m:t>−10</m:t>
                              </m:r>
                            </m:oMath>
                          </a14:m>
                          <a:endParaRPr/>
                        </a:p>
                      </a:txBody>
                      <a:tcPr/>
                    </a:tc>
                    <a:tc>
                      <a:txBody>
                        <a:bodyPr/>
                        <a:lstStyle/>
                        <a:p>
                          <a:pPr algn="l">
                            <a:defRPr sz="1800"/>
                          </a:pPr>
                          <a:r>
                            <a:rPr dirty="0"/>
                            <a:t>​</a:t>
                          </a:r>
                          <a14:m>
                            <m:oMath xmlns:m="http://schemas.openxmlformats.org/officeDocument/2006/math">
                              <m:r>
                                <a:rPr sz="1800">
                                  <a:latin typeface="Cambria Math"/>
                                </a:rPr>
                                <m:t>=0</m:t>
                              </m:r>
                            </m:oMath>
                          </a14:m>
                          <a:endParaRPr dirty="0"/>
                        </a:p>
                      </a:txBody>
                      <a:tcPr/>
                    </a:tc>
                    <a:extLst>
                      <a:ext uri="{0D108BD9-81ED-4DB2-BD59-A6C34878D82A}">
                        <a16:rowId xmlns:a16="http://schemas.microsoft.com/office/drawing/2014/main" val="10003"/>
                      </a:ext>
                    </a:extLst>
                  </a:tr>
                  <a:tr h="370840">
                    <a:tc>
                      <a:txBody>
                        <a:bodyPr/>
                        <a:lstStyle/>
                        <a:p>
                          <a:pPr algn="r">
                            <a:defRPr sz="1800"/>
                          </a:pPr>
                          <a:r>
                            <a:rPr dirty="0"/>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−5</m:t>
                                  </m:r>
                                </m:e>
                              </m:d>
                              <m:d>
                                <m:dPr>
                                  <m:ctrlPr>
                                    <a:rPr sz="1800" i="1">
                                      <a:latin typeface="Cambria Math" panose="02040503050406030204" pitchFamily="18" charset="0"/>
                                    </a:rPr>
                                  </m:ctrlPr>
                                </m:dPr>
                                <m:e>
                                  <m:r>
                                    <a:rPr sz="1800">
                                      <a:latin typeface="Cambria Math"/>
                                    </a:rPr>
                                    <m:t>𝑥</m:t>
                                  </m:r>
                                  <m:r>
                                    <a:rPr sz="1800">
                                      <a:latin typeface="Cambria Math"/>
                                    </a:rPr>
                                    <m:t>+2</m:t>
                                  </m:r>
                                </m:e>
                              </m:d>
                            </m:oMath>
                          </a14:m>
                          <a:endParaRPr dirty="0"/>
                        </a:p>
                      </a:txBody>
                      <a:tcPr/>
                    </a:tc>
                    <a:tc>
                      <a:txBody>
                        <a:bodyPr/>
                        <a:lstStyle/>
                        <a:p>
                          <a:pPr algn="l">
                            <a:defRPr sz="1800"/>
                          </a:pPr>
                          <a:r>
                            <a:rPr dirty="0"/>
                            <a:t>​</a:t>
                          </a:r>
                          <a14:m>
                            <m:oMath xmlns:m="http://schemas.openxmlformats.org/officeDocument/2006/math">
                              <m:r>
                                <a:rPr sz="1800">
                                  <a:latin typeface="Cambria Math"/>
                                </a:rPr>
                                <m:t>=0</m:t>
                              </m:r>
                            </m:oMath>
                          </a14:m>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5592646"/>
                  </p:ext>
                </p:extLst>
              </p:nvPr>
            </p:nvGraphicFramePr>
            <p:xfrm>
              <a:off x="76200" y="1629733"/>
              <a:ext cx="54864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197" r="-99778" b="-324590"/>
                          </a:stretch>
                        </a:blipFill>
                      </a:tcPr>
                    </a:tc>
                    <a:tc>
                      <a:txBody>
                        <a:bodyPr/>
                        <a:lstStyle/>
                        <a:p>
                          <a:endParaRPr lang="en-US"/>
                        </a:p>
                      </a:txBody>
                      <a:tcPr>
                        <a:blipFill>
                          <a:blip r:embed="rId2"/>
                          <a:stretch>
                            <a:fillRect l="-100222" t="-8197" b="-324590"/>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t="-108197" r="-99778" b="-224590"/>
                          </a:stretch>
                        </a:blipFill>
                      </a:tcPr>
                    </a:tc>
                    <a:tc>
                      <a:txBody>
                        <a:bodyPr/>
                        <a:lstStyle/>
                        <a:p>
                          <a:endParaRPr lang="en-US"/>
                        </a:p>
                      </a:txBody>
                      <a:tcPr>
                        <a:blipFill>
                          <a:blip r:embed="rId2"/>
                          <a:stretch>
                            <a:fillRect l="-100222" t="-108197" b="-224590"/>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t="-208197" r="-99778" b="-124590"/>
                          </a:stretch>
                        </a:blipFill>
                      </a:tcPr>
                    </a:tc>
                    <a:tc>
                      <a:txBody>
                        <a:bodyPr/>
                        <a:lstStyle/>
                        <a:p>
                          <a:endParaRPr lang="en-US"/>
                        </a:p>
                      </a:txBody>
                      <a:tcPr>
                        <a:blipFill>
                          <a:blip r:embed="rId2"/>
                          <a:stretch>
                            <a:fillRect l="-100222" t="-208197" b="-124590"/>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t="-308197" r="-99778" b="-24590"/>
                          </a:stretch>
                        </a:blipFill>
                      </a:tcPr>
                    </a:tc>
                    <a:tc>
                      <a:txBody>
                        <a:bodyPr/>
                        <a:lstStyle/>
                        <a:p>
                          <a:endParaRPr lang="en-US"/>
                        </a:p>
                      </a:txBody>
                      <a:tcPr>
                        <a:blipFill>
                          <a:blip r:embed="rId2"/>
                          <a:stretch>
                            <a:fillRect l="-100222" t="-308197" b="-24590"/>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457200" y="1029287"/>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r>
                                <a:rPr>
                                  <a:latin typeface="Cambria Math" panose="02040503050406030204" pitchFamily="18" charset="0"/>
                                </a:rPr>
                                <m:t>+5</m:t>
                              </m:r>
                            </m:e>
                          </m:borderBox>
                        </m:den>
                      </m:f>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1029287"/>
                <a:ext cx="914400" cy="914400"/>
              </a:xfrm>
              <a:prstGeom prst="rect">
                <a:avLst/>
              </a:prstGeom>
              <a:blipFill>
                <a:blip r:embed="rId3"/>
                <a:stretch>
                  <a:fillRect r="-15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819400" y="1029287"/>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e>
                      </m:borderBox>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borderBox>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e>
                          </m:borderBox>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borderBox>
                        </m:den>
                      </m:f>
                    </m:oMath>
                  </m:oMathPara>
                </a14:m>
                <a:endParaRPr dirty="0"/>
              </a:p>
            </p:txBody>
          </p:sp>
        </mc:Choice>
        <mc:Fallback xmlns="">
          <p:sp>
            <p:nvSpPr>
              <p:cNvPr id="5" name="TextBox 4"/>
              <p:cNvSpPr txBox="1">
                <a:spLocks noRot="1" noChangeAspect="1" noMove="1" noResize="1" noEditPoints="1" noAdjustHandles="1" noChangeArrowheads="1" noChangeShapeType="1" noTextEdit="1"/>
              </p:cNvSpPr>
              <p:nvPr/>
            </p:nvSpPr>
            <p:spPr>
              <a:xfrm>
                <a:off x="2819400" y="1029287"/>
                <a:ext cx="914400" cy="914400"/>
              </a:xfrm>
              <a:prstGeom prst="rect">
                <a:avLst/>
              </a:prstGeom>
              <a:blipFill>
                <a:blip r:embed="rId4"/>
                <a:stretch>
                  <a:fillRect r="-2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2AA755-0896-CBAE-9EDF-84109E0D84AA}"/>
                  </a:ext>
                </a:extLst>
              </p:cNvPr>
              <p:cNvSpPr txBox="1"/>
              <p:nvPr/>
            </p:nvSpPr>
            <p:spPr>
              <a:xfrm>
                <a:off x="4800600" y="1260401"/>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b="0" i="0" u="none" strike="noStrike" kern="1200" cap="none" spc="0" normalizeH="0" baseline="0" noProof="0" smtClean="0">
                          <a:ln>
                            <a:noFill/>
                          </a:ln>
                          <a:solidFill>
                            <a:srgbClr val="366092"/>
                          </a:solidFill>
                          <a:effectLst/>
                          <a:uLnTx/>
                          <a:uFillTx/>
                          <a:latin typeface="Cambria Math"/>
                        </a:rPr>
                        <m:t>𝑥</m:t>
                      </m:r>
                      <m:r>
                        <a:rPr kumimoji="0" lang="en-US" b="0" i="0" u="none" strike="noStrike" kern="1200" cap="none" spc="0" normalizeH="0" baseline="0" noProof="0" smtClean="0">
                          <a:ln>
                            <a:noFill/>
                          </a:ln>
                          <a:solidFill>
                            <a:srgbClr val="366092"/>
                          </a:solidFill>
                          <a:effectLst/>
                          <a:uLnTx/>
                          <a:uFillTx/>
                          <a:latin typeface="Cambria Math"/>
                        </a:rPr>
                        <m:t>≠−5,0,1</m:t>
                      </m:r>
                    </m:oMath>
                  </m:oMathPara>
                </a14:m>
                <a:endParaRPr lang="en-US" dirty="0"/>
              </a:p>
            </p:txBody>
          </p:sp>
        </mc:Choice>
        <mc:Fallback xmlns="">
          <p:sp>
            <p:nvSpPr>
              <p:cNvPr id="7" name="TextBox 6">
                <a:extLst>
                  <a:ext uri="{FF2B5EF4-FFF2-40B4-BE49-F238E27FC236}">
                    <a16:creationId xmlns:a16="http://schemas.microsoft.com/office/drawing/2014/main" id="{F02AA755-0896-CBAE-9EDF-84109E0D84AA}"/>
                  </a:ext>
                </a:extLst>
              </p:cNvPr>
              <p:cNvSpPr txBox="1">
                <a:spLocks noRot="1" noChangeAspect="1" noMove="1" noResize="1" noEditPoints="1" noAdjustHandles="1" noChangeArrowheads="1" noChangeShapeType="1" noTextEdit="1"/>
              </p:cNvSpPr>
              <p:nvPr/>
            </p:nvSpPr>
            <p:spPr>
              <a:xfrm>
                <a:off x="4800600" y="1260401"/>
                <a:ext cx="45720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E96C587-DD98-789D-A9D6-8F563E017BB4}"/>
                  </a:ext>
                </a:extLst>
              </p:cNvPr>
              <p:cNvGraphicFramePr>
                <a:graphicFrameLocks noGrp="1"/>
              </p:cNvGraphicFramePr>
              <p:nvPr>
                <p:extLst>
                  <p:ext uri="{D42A27DB-BD31-4B8C-83A1-F6EECF244321}">
                    <p14:modId xmlns:p14="http://schemas.microsoft.com/office/powerpoint/2010/main" val="1746370432"/>
                  </p:ext>
                </p:extLst>
              </p:nvPr>
            </p:nvGraphicFramePr>
            <p:xfrm>
              <a:off x="4038600" y="3066705"/>
              <a:ext cx="3657600" cy="95347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76739">
                    <a:tc>
                      <a:txBody>
                        <a:bodyPr/>
                        <a:lstStyle/>
                        <a:p>
                          <a:pPr algn="r">
                            <a:defRPr sz="1600"/>
                          </a:pPr>
                          <a:r>
                            <a:rPr sz="1800" dirty="0"/>
                            <a:t>​</a:t>
                          </a:r>
                          <a14:m>
                            <m:oMath xmlns:m="http://schemas.openxmlformats.org/officeDocument/2006/math">
                              <m:r>
                                <a:rPr sz="1800">
                                  <a:latin typeface="Cambria Math"/>
                                </a:rPr>
                                <m:t>𝑥</m:t>
                              </m:r>
                              <m:r>
                                <a:rPr sz="1800">
                                  <a:latin typeface="Cambria Math"/>
                                </a:rPr>
                                <m:t>+2</m:t>
                              </m:r>
                            </m:oMath>
                          </a14:m>
                          <a:endParaRPr sz="1800" dirty="0"/>
                        </a:p>
                      </a:txBody>
                      <a:tcPr marL="36576" marR="36576" marT="36576" marB="36576" anchor="ctr"/>
                    </a:tc>
                    <a:tc>
                      <a:txBody>
                        <a:bodyPr/>
                        <a:lstStyle/>
                        <a:p>
                          <a:pPr algn="l">
                            <a:defRPr sz="1600"/>
                          </a:pPr>
                          <a:r>
                            <a:rPr sz="1800"/>
                            <a:t>​</a:t>
                          </a:r>
                          <a14:m>
                            <m:oMath xmlns:m="http://schemas.openxmlformats.org/officeDocument/2006/math">
                              <m:r>
                                <a:rPr sz="1800">
                                  <a:latin typeface="Cambria Math"/>
                                </a:rPr>
                                <m:t>=0</m:t>
                              </m:r>
                            </m:oMath>
                          </a14:m>
                          <a:endParaRPr sz="1800"/>
                        </a:p>
                      </a:txBody>
                      <a:tcPr marL="36576" marR="36576" marT="36576" marB="36576" anchor="ctr"/>
                    </a:tc>
                    <a:extLst>
                      <a:ext uri="{0D108BD9-81ED-4DB2-BD59-A6C34878D82A}">
                        <a16:rowId xmlns:a16="http://schemas.microsoft.com/office/drawing/2014/main" val="10000"/>
                      </a:ext>
                    </a:extLst>
                  </a:tr>
                  <a:tr h="476739">
                    <a:tc>
                      <a:txBody>
                        <a:bodyPr/>
                        <a:lstStyle/>
                        <a:p>
                          <a:pPr algn="r">
                            <a:defRPr sz="1600"/>
                          </a:pPr>
                          <a:r>
                            <a:rPr sz="1800" dirty="0"/>
                            <a:t>​</a:t>
                          </a:r>
                          <a14:m>
                            <m:oMath xmlns:m="http://schemas.openxmlformats.org/officeDocument/2006/math">
                              <m:r>
                                <a:rPr sz="1800">
                                  <a:latin typeface="Cambria Math"/>
                                </a:rPr>
                                <m:t>𝑥</m:t>
                              </m:r>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=−2</m:t>
                              </m:r>
                            </m:oMath>
                          </a14:m>
                          <a:endParaRPr sz="1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8" name="Table 7">
                <a:extLst>
                  <a:ext uri="{FF2B5EF4-FFF2-40B4-BE49-F238E27FC236}">
                    <a16:creationId xmlns:a16="http://schemas.microsoft.com/office/drawing/2014/main" id="{AE96C587-DD98-789D-A9D6-8F563E017BB4}"/>
                  </a:ext>
                </a:extLst>
              </p:cNvPr>
              <p:cNvGraphicFramePr>
                <a:graphicFrameLocks noGrp="1"/>
              </p:cNvGraphicFramePr>
              <p:nvPr>
                <p:extLst>
                  <p:ext uri="{D42A27DB-BD31-4B8C-83A1-F6EECF244321}">
                    <p14:modId xmlns:p14="http://schemas.microsoft.com/office/powerpoint/2010/main" val="1746370432"/>
                  </p:ext>
                </p:extLst>
              </p:nvPr>
            </p:nvGraphicFramePr>
            <p:xfrm>
              <a:off x="4038600" y="3066705"/>
              <a:ext cx="3657600" cy="95347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76739">
                    <a:tc>
                      <a:txBody>
                        <a:bodyPr/>
                        <a:lstStyle/>
                        <a:p>
                          <a:endParaRPr lang="en-US"/>
                        </a:p>
                      </a:txBody>
                      <a:tcPr marL="36576" marR="36576" marT="36576" marB="36576" anchor="ctr">
                        <a:blipFill>
                          <a:blip r:embed="rId6"/>
                          <a:stretch>
                            <a:fillRect r="-99668" b="-106329"/>
                          </a:stretch>
                        </a:blipFill>
                      </a:tcPr>
                    </a:tc>
                    <a:tc>
                      <a:txBody>
                        <a:bodyPr/>
                        <a:lstStyle/>
                        <a:p>
                          <a:endParaRPr lang="en-US"/>
                        </a:p>
                      </a:txBody>
                      <a:tcPr marL="36576" marR="36576" marT="36576" marB="36576" anchor="ctr">
                        <a:blipFill>
                          <a:blip r:embed="rId6"/>
                          <a:stretch>
                            <a:fillRect l="-100333" b="-106329"/>
                          </a:stretch>
                        </a:blipFill>
                      </a:tcPr>
                    </a:tc>
                    <a:extLst>
                      <a:ext uri="{0D108BD9-81ED-4DB2-BD59-A6C34878D82A}">
                        <a16:rowId xmlns:a16="http://schemas.microsoft.com/office/drawing/2014/main" val="10000"/>
                      </a:ext>
                    </a:extLst>
                  </a:tr>
                  <a:tr h="476739">
                    <a:tc>
                      <a:txBody>
                        <a:bodyPr/>
                        <a:lstStyle/>
                        <a:p>
                          <a:endParaRPr lang="en-US"/>
                        </a:p>
                      </a:txBody>
                      <a:tcPr marL="36576" marR="36576" marT="36576" marB="36576" anchor="ctr">
                        <a:blipFill>
                          <a:blip r:embed="rId6"/>
                          <a:stretch>
                            <a:fillRect t="-101282" r="-99668" b="-7692"/>
                          </a:stretch>
                        </a:blipFill>
                      </a:tcPr>
                    </a:tc>
                    <a:tc>
                      <a:txBody>
                        <a:bodyPr/>
                        <a:lstStyle/>
                        <a:p>
                          <a:endParaRPr lang="en-US"/>
                        </a:p>
                      </a:txBody>
                      <a:tcPr marL="36576" marR="36576" marT="36576" marB="36576" anchor="ctr">
                        <a:blipFill>
                          <a:blip r:embed="rId6"/>
                          <a:stretch>
                            <a:fillRect l="-100333" t="-101282" b="-7692"/>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6124152A-A7B0-B854-5379-3C76E24DB5D7}"/>
                  </a:ext>
                </a:extLst>
              </p:cNvPr>
              <p:cNvGraphicFramePr>
                <a:graphicFrameLocks noGrp="1"/>
              </p:cNvGraphicFramePr>
              <p:nvPr>
                <p:extLst>
                  <p:ext uri="{D42A27DB-BD31-4B8C-83A1-F6EECF244321}">
                    <p14:modId xmlns:p14="http://schemas.microsoft.com/office/powerpoint/2010/main" val="3404048921"/>
                  </p:ext>
                </p:extLst>
              </p:nvPr>
            </p:nvGraphicFramePr>
            <p:xfrm>
              <a:off x="1981200" y="3113093"/>
              <a:ext cx="3657600" cy="84930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24654">
                    <a:tc>
                      <a:txBody>
                        <a:bodyPr/>
                        <a:lstStyle/>
                        <a:p>
                          <a:pPr algn="r">
                            <a:defRPr sz="1600"/>
                          </a:pPr>
                          <a:r>
                            <a:rPr sz="1800" dirty="0"/>
                            <a:t>​</a:t>
                          </a:r>
                          <a14:m>
                            <m:oMath xmlns:m="http://schemas.openxmlformats.org/officeDocument/2006/math">
                              <m:r>
                                <a:rPr sz="1800">
                                  <a:latin typeface="Cambria Math"/>
                                </a:rPr>
                                <m:t>𝑥</m:t>
                              </m:r>
                              <m:r>
                                <a:rPr sz="1800">
                                  <a:latin typeface="Cambria Math"/>
                                </a:rPr>
                                <m:t>−5</m:t>
                              </m:r>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=0</m:t>
                              </m:r>
                            </m:oMath>
                          </a14:m>
                          <a:r>
                            <a:rPr lang="en-US" sz="1800" dirty="0"/>
                            <a:t>         or</a:t>
                          </a:r>
                          <a:endParaRPr sz="1800" dirty="0"/>
                        </a:p>
                      </a:txBody>
                      <a:tcPr marL="36576" marR="36576" marT="36576" marB="36576" anchor="ctr"/>
                    </a:tc>
                    <a:extLst>
                      <a:ext uri="{0D108BD9-81ED-4DB2-BD59-A6C34878D82A}">
                        <a16:rowId xmlns:a16="http://schemas.microsoft.com/office/drawing/2014/main" val="10000"/>
                      </a:ext>
                    </a:extLst>
                  </a:tr>
                  <a:tr h="424654">
                    <a:tc>
                      <a:txBody>
                        <a:bodyPr/>
                        <a:lstStyle/>
                        <a:p>
                          <a:pPr algn="r">
                            <a:defRPr sz="1600"/>
                          </a:pPr>
                          <a:r>
                            <a:rPr sz="1800" dirty="0"/>
                            <a:t>​</a:t>
                          </a:r>
                          <a14:m>
                            <m:oMath xmlns:m="http://schemas.openxmlformats.org/officeDocument/2006/math">
                              <m:r>
                                <a:rPr sz="1800">
                                  <a:latin typeface="Cambria Math"/>
                                </a:rPr>
                                <m:t>𝑥</m:t>
                              </m:r>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=5</m:t>
                              </m:r>
                            </m:oMath>
                          </a14:m>
                          <a:endParaRPr sz="1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9" name="Table 8">
                <a:extLst>
                  <a:ext uri="{FF2B5EF4-FFF2-40B4-BE49-F238E27FC236}">
                    <a16:creationId xmlns:a16="http://schemas.microsoft.com/office/drawing/2014/main" id="{6124152A-A7B0-B854-5379-3C76E24DB5D7}"/>
                  </a:ext>
                </a:extLst>
              </p:cNvPr>
              <p:cNvGraphicFramePr>
                <a:graphicFrameLocks noGrp="1"/>
              </p:cNvGraphicFramePr>
              <p:nvPr>
                <p:extLst>
                  <p:ext uri="{D42A27DB-BD31-4B8C-83A1-F6EECF244321}">
                    <p14:modId xmlns:p14="http://schemas.microsoft.com/office/powerpoint/2010/main" val="3404048921"/>
                  </p:ext>
                </p:extLst>
              </p:nvPr>
            </p:nvGraphicFramePr>
            <p:xfrm>
              <a:off x="1981200" y="3113093"/>
              <a:ext cx="3657600" cy="84930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24654">
                    <a:tc>
                      <a:txBody>
                        <a:bodyPr/>
                        <a:lstStyle/>
                        <a:p>
                          <a:endParaRPr lang="en-US"/>
                        </a:p>
                      </a:txBody>
                      <a:tcPr marL="36576" marR="36576" marT="36576" marB="36576" anchor="ctr">
                        <a:blipFill>
                          <a:blip r:embed="rId7"/>
                          <a:stretch>
                            <a:fillRect r="-100000" b="-112676"/>
                          </a:stretch>
                        </a:blipFill>
                      </a:tcPr>
                    </a:tc>
                    <a:tc>
                      <a:txBody>
                        <a:bodyPr/>
                        <a:lstStyle/>
                        <a:p>
                          <a:endParaRPr lang="en-US"/>
                        </a:p>
                      </a:txBody>
                      <a:tcPr marL="36576" marR="36576" marT="36576" marB="36576" anchor="ctr">
                        <a:blipFill>
                          <a:blip r:embed="rId7"/>
                          <a:stretch>
                            <a:fillRect l="-100000" b="-112676"/>
                          </a:stretch>
                        </a:blipFill>
                      </a:tcPr>
                    </a:tc>
                    <a:extLst>
                      <a:ext uri="{0D108BD9-81ED-4DB2-BD59-A6C34878D82A}">
                        <a16:rowId xmlns:a16="http://schemas.microsoft.com/office/drawing/2014/main" val="10000"/>
                      </a:ext>
                    </a:extLst>
                  </a:tr>
                  <a:tr h="424654">
                    <a:tc>
                      <a:txBody>
                        <a:bodyPr/>
                        <a:lstStyle/>
                        <a:p>
                          <a:endParaRPr lang="en-US"/>
                        </a:p>
                      </a:txBody>
                      <a:tcPr marL="36576" marR="36576" marT="36576" marB="36576" anchor="ctr">
                        <a:blipFill>
                          <a:blip r:embed="rId7"/>
                          <a:stretch>
                            <a:fillRect t="-101429" r="-100000" b="-14286"/>
                          </a:stretch>
                        </a:blipFill>
                      </a:tcPr>
                    </a:tc>
                    <a:tc>
                      <a:txBody>
                        <a:bodyPr/>
                        <a:lstStyle/>
                        <a:p>
                          <a:endParaRPr lang="en-US"/>
                        </a:p>
                      </a:txBody>
                      <a:tcPr marL="36576" marR="36576" marT="36576" marB="36576" anchor="ctr">
                        <a:blipFill>
                          <a:blip r:embed="rId7"/>
                          <a:stretch>
                            <a:fillRect l="-100000" t="-101429" b="-14286"/>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16F8131-DF10-61F7-8672-2F42C1214508}"/>
                  </a:ext>
                </a:extLst>
              </p:cNvPr>
              <p:cNvSpPr txBox="1"/>
              <p:nvPr/>
            </p:nvSpPr>
            <p:spPr>
              <a:xfrm>
                <a:off x="457200" y="4296743"/>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Since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5</a:t>
                </a:r>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are not restrictions, there are two solutions,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US" dirty="0"/>
              </a:p>
            </p:txBody>
          </p:sp>
        </mc:Choice>
        <mc:Fallback xmlns="">
          <p:sp>
            <p:nvSpPr>
              <p:cNvPr id="11" name="TextBox 10">
                <a:extLst>
                  <a:ext uri="{FF2B5EF4-FFF2-40B4-BE49-F238E27FC236}">
                    <a16:creationId xmlns:a16="http://schemas.microsoft.com/office/drawing/2014/main" id="{716F8131-DF10-61F7-8672-2F42C1214508}"/>
                  </a:ext>
                </a:extLst>
              </p:cNvPr>
              <p:cNvSpPr txBox="1">
                <a:spLocks noRot="1" noChangeAspect="1" noMove="1" noResize="1" noEditPoints="1" noAdjustHandles="1" noChangeArrowheads="1" noChangeShapeType="1" noTextEdit="1"/>
              </p:cNvSpPr>
              <p:nvPr/>
            </p:nvSpPr>
            <p:spPr>
              <a:xfrm>
                <a:off x="457200" y="4296743"/>
                <a:ext cx="8229600" cy="954107"/>
              </a:xfrm>
              <a:prstGeom prst="rect">
                <a:avLst/>
              </a:prstGeom>
              <a:blipFill>
                <a:blip r:embed="rId8"/>
                <a:stretch>
                  <a:fillRect l="-1481" t="-8333" b="-17949"/>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r>
                          <a:rPr>
                            <a:latin typeface="Cambria Math" panose="02040503050406030204" pitchFamily="18" charset="0"/>
                          </a:rPr>
                          <m:t>−4</m:t>
                        </m:r>
                      </m:den>
                    </m:f>
                  </m:oMath>
                </a14:m>
                <a:endParaRPr dirty="0"/>
              </a:p>
              <a:p>
                <a:r>
                  <a:rPr dirty="0"/>
                  <a:t>​</a:t>
                </a:r>
                <a:r>
                  <a:rPr sz="2800" b="1" dirty="0"/>
                  <a:t>Solution</a:t>
                </a:r>
              </a:p>
              <a:p>
                <a:r>
                  <a:rPr dirty="0"/>
                  <a:t>​</a:t>
                </a:r>
                <a:r>
                  <a:rPr sz="2800" dirty="0"/>
                  <a:t>The restrictions on the variable occur for values of the variable that will make the rational expressions undefined.</a:t>
                </a:r>
              </a:p>
              <a:p>
                <a:r>
                  <a:rPr dirty="0"/>
                  <a:t>​</a:t>
                </a:r>
                <a:r>
                  <a:rPr lang="en-US" sz="2800" dirty="0"/>
                  <a:t>Setting each denominator equal to zero, we have</a:t>
                </a:r>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9A41A92-C929-E705-D9C0-33C6A0CDDCE8}"/>
                  </a:ext>
                </a:extLst>
              </p:cNvPr>
              <p:cNvGraphicFramePr>
                <a:graphicFrameLocks/>
              </p:cNvGraphicFramePr>
              <p:nvPr>
                <p:extLst>
                  <p:ext uri="{D42A27DB-BD31-4B8C-83A1-F6EECF244321}">
                    <p14:modId xmlns:p14="http://schemas.microsoft.com/office/powerpoint/2010/main" val="3441077781"/>
                  </p:ext>
                </p:extLst>
              </p:nvPr>
            </p:nvGraphicFramePr>
            <p:xfrm>
              <a:off x="533400" y="4267200"/>
              <a:ext cx="8229600" cy="111252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2514600">
                      <a:extLst>
                        <a:ext uri="{9D8B030D-6E8A-4147-A177-3AD203B41FA5}">
                          <a16:colId xmlns:a16="http://schemas.microsoft.com/office/drawing/2014/main" val="20006"/>
                        </a:ext>
                      </a:extLst>
                    </a:gridCol>
                  </a:tblGrid>
                  <a:tr h="370840">
                    <a:tc>
                      <a:txBody>
                        <a:bodyPr/>
                        <a:lstStyle/>
                        <a:p>
                          <a:pPr algn="l">
                            <a:defRPr sz="1400"/>
                          </a:pPr>
                          <a:r>
                            <a:rPr sz="1800" dirty="0"/>
                            <a:t>​</a:t>
                          </a:r>
                          <a14:m>
                            <m:oMath xmlns:m="http://schemas.openxmlformats.org/officeDocument/2006/math">
                              <m:r>
                                <a:rPr sz="1800">
                                  <a:latin typeface="Cambria Math"/>
                                </a:rPr>
                                <m:t>𝑥</m:t>
                              </m:r>
                              <m:r>
                                <a:rPr sz="1800">
                                  <a:latin typeface="Cambria Math"/>
                                </a:rPr>
                                <m:t>=0</m:t>
                              </m:r>
                            </m:oMath>
                          </a14:m>
                          <a:endParaRPr sz="1800" dirty="0"/>
                        </a:p>
                      </a:txBody>
                      <a:tcPr/>
                    </a:tc>
                    <a:tc rowSpan="3">
                      <a:txBody>
                        <a:bodyPr/>
                        <a:lstStyle/>
                        <a:p>
                          <a:pPr algn="l">
                            <a:defRPr sz="1400"/>
                          </a:pPr>
                          <a:r>
                            <a:rPr sz="1800"/>
                            <a:t>and</a:t>
                          </a:r>
                        </a:p>
                      </a:txBody>
                      <a:tcPr/>
                    </a:tc>
                    <a:tc>
                      <a:txBody>
                        <a:bodyPr/>
                        <a:lstStyle/>
                        <a:p>
                          <a:pPr algn="r">
                            <a:defRPr sz="1400"/>
                          </a:pPr>
                          <a:r>
                            <a:rPr sz="1800"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−16</m:t>
                              </m:r>
                            </m:oMath>
                          </a14:m>
                          <a:endParaRPr sz="1800" dirty="0"/>
                        </a:p>
                      </a:txBody>
                      <a:tcPr/>
                    </a:tc>
                    <a:tc>
                      <a:txBody>
                        <a:bodyPr/>
                        <a:lstStyle/>
                        <a:p>
                          <a:pPr algn="l">
                            <a:defRPr sz="1400"/>
                          </a:pPr>
                          <a:r>
                            <a:rPr sz="1800" dirty="0"/>
                            <a:t>​</a:t>
                          </a:r>
                          <a14:m>
                            <m:oMath xmlns:m="http://schemas.openxmlformats.org/officeDocument/2006/math">
                              <m:r>
                                <a:rPr sz="1800">
                                  <a:latin typeface="Cambria Math"/>
                                </a:rPr>
                                <m:t>=0</m:t>
                              </m:r>
                            </m:oMath>
                          </a14:m>
                          <a:endParaRPr sz="1800" dirty="0"/>
                        </a:p>
                      </a:txBody>
                      <a:tcPr/>
                    </a:tc>
                    <a:tc rowSpan="3">
                      <a:txBody>
                        <a:bodyPr/>
                        <a:lstStyle/>
                        <a:p>
                          <a:pPr algn="l">
                            <a:defRPr sz="1400"/>
                          </a:pPr>
                          <a:r>
                            <a:rPr sz="1800" dirty="0"/>
                            <a:t>and</a:t>
                          </a:r>
                        </a:p>
                      </a:txBody>
                      <a:tcPr/>
                    </a:tc>
                    <a:tc>
                      <a:txBody>
                        <a:bodyPr/>
                        <a:lstStyle/>
                        <a:p>
                          <a:pPr algn="r">
                            <a:defRPr sz="1400"/>
                          </a:pPr>
                          <a:r>
                            <a:rPr sz="1800"/>
                            <a:t>​</a:t>
                          </a:r>
                          <a14:m>
                            <m:oMath xmlns:m="http://schemas.openxmlformats.org/officeDocument/2006/math">
                              <m:r>
                                <a:rPr sz="1800">
                                  <a:latin typeface="Cambria Math"/>
                                </a:rPr>
                                <m:t>𝑥</m:t>
                              </m:r>
                              <m:r>
                                <a:rPr sz="1800">
                                  <a:latin typeface="Cambria Math"/>
                                </a:rPr>
                                <m:t>−4</m:t>
                              </m:r>
                            </m:oMath>
                          </a14:m>
                          <a:endParaRPr sz="1800"/>
                        </a:p>
                      </a:txBody>
                      <a:tcPr/>
                    </a:tc>
                    <a:tc>
                      <a:txBody>
                        <a:bodyPr/>
                        <a:lstStyle/>
                        <a:p>
                          <a:pPr algn="l">
                            <a:defRPr sz="1400"/>
                          </a:pPr>
                          <a:r>
                            <a:rPr sz="1800"/>
                            <a:t>​</a:t>
                          </a:r>
                          <a14:m>
                            <m:oMath xmlns:m="http://schemas.openxmlformats.org/officeDocument/2006/math">
                              <m:r>
                                <a:rPr sz="1800">
                                  <a:latin typeface="Cambria Math"/>
                                </a:rPr>
                                <m:t>=0</m:t>
                              </m:r>
                            </m:oMath>
                          </a14:m>
                          <a:endParaRPr sz="1800"/>
                        </a:p>
                      </a:txBody>
                      <a:tcPr/>
                    </a:tc>
                    <a:extLst>
                      <a:ext uri="{0D108BD9-81ED-4DB2-BD59-A6C34878D82A}">
                        <a16:rowId xmlns:a16="http://schemas.microsoft.com/office/drawing/2014/main" val="10000"/>
                      </a:ext>
                    </a:extLst>
                  </a:tr>
                  <a:tr h="370840">
                    <a:tc>
                      <a:txBody>
                        <a:bodyPr/>
                        <a:lstStyle/>
                        <a:p>
                          <a:pPr algn="l"/>
                          <a:endParaRPr sz="1800" dirty="0"/>
                        </a:p>
                      </a:txBody>
                      <a:tcPr/>
                    </a:tc>
                    <a:tc vMerge="1">
                      <a:txBody>
                        <a:bodyPr/>
                        <a:lstStyle/>
                        <a:p>
                          <a:endParaRPr/>
                        </a:p>
                      </a:txBody>
                      <a:tcPr/>
                    </a:tc>
                    <a:tc>
                      <a:txBody>
                        <a:bodyPr/>
                        <a:lstStyle/>
                        <a:p>
                          <a:pPr algn="r">
                            <a:defRPr sz="1400"/>
                          </a:pPr>
                          <a:r>
                            <a:rPr sz="1800" dirty="0"/>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+4</m:t>
                                  </m:r>
                                </m:e>
                              </m:d>
                              <m:d>
                                <m:dPr>
                                  <m:ctrlPr>
                                    <a:rPr sz="1800" i="1">
                                      <a:latin typeface="Cambria Math" panose="02040503050406030204" pitchFamily="18" charset="0"/>
                                    </a:rPr>
                                  </m:ctrlPr>
                                </m:dPr>
                                <m:e>
                                  <m:r>
                                    <a:rPr sz="1800">
                                      <a:latin typeface="Cambria Math"/>
                                    </a:rPr>
                                    <m:t>𝑥</m:t>
                                  </m:r>
                                  <m:r>
                                    <a:rPr sz="1800">
                                      <a:latin typeface="Cambria Math"/>
                                    </a:rPr>
                                    <m:t>−4</m:t>
                                  </m:r>
                                </m:e>
                              </m:d>
                            </m:oMath>
                          </a14:m>
                          <a:endParaRPr sz="1800" dirty="0"/>
                        </a:p>
                      </a:txBody>
                      <a:tcPr/>
                    </a:tc>
                    <a:tc>
                      <a:txBody>
                        <a:bodyPr/>
                        <a:lstStyle/>
                        <a:p>
                          <a:pPr algn="l">
                            <a:defRPr sz="1400"/>
                          </a:pPr>
                          <a:r>
                            <a:rPr sz="1800" dirty="0"/>
                            <a:t>​</a:t>
                          </a:r>
                          <a14:m>
                            <m:oMath xmlns:m="http://schemas.openxmlformats.org/officeDocument/2006/math">
                              <m:r>
                                <a:rPr sz="1800">
                                  <a:latin typeface="Cambria Math"/>
                                </a:rPr>
                                <m:t>=0</m:t>
                              </m:r>
                            </m:oMath>
                          </a14:m>
                          <a:endParaRPr sz="1800" dirty="0"/>
                        </a:p>
                      </a:txBody>
                      <a:tcPr/>
                    </a:tc>
                    <a:tc vMerge="1">
                      <a:txBody>
                        <a:bodyPr/>
                        <a:lstStyle/>
                        <a:p>
                          <a:endParaRPr/>
                        </a:p>
                      </a:txBody>
                      <a:tcPr/>
                    </a:tc>
                    <a:tc>
                      <a:txBody>
                        <a:bodyPr/>
                        <a:lstStyle/>
                        <a:p>
                          <a:pPr algn="r">
                            <a:defRPr sz="14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tc>
                    <a:tc>
                      <a:txBody>
                        <a:bodyPr/>
                        <a:lstStyle/>
                        <a:p>
                          <a:pPr algn="l">
                            <a:defRPr sz="1400"/>
                          </a:pPr>
                          <a:r>
                            <a:rPr sz="1800"/>
                            <a:t>​</a:t>
                          </a:r>
                          <a14:m>
                            <m:oMath xmlns:m="http://schemas.openxmlformats.org/officeDocument/2006/math">
                              <m:r>
                                <a:rPr sz="1800">
                                  <a:latin typeface="Cambria Math"/>
                                </a:rPr>
                                <m:t>=4</m:t>
                              </m:r>
                            </m:oMath>
                          </a14:m>
                          <a:endParaRPr sz="1800"/>
                        </a:p>
                      </a:txBody>
                      <a:tcPr/>
                    </a:tc>
                    <a:extLst>
                      <a:ext uri="{0D108BD9-81ED-4DB2-BD59-A6C34878D82A}">
                        <a16:rowId xmlns:a16="http://schemas.microsoft.com/office/drawing/2014/main" val="10001"/>
                      </a:ext>
                    </a:extLst>
                  </a:tr>
                  <a:tr h="370840">
                    <a:tc>
                      <a:txBody>
                        <a:bodyPr/>
                        <a:lstStyle/>
                        <a:p>
                          <a:pPr algn="l"/>
                          <a:endParaRPr sz="1800" dirty="0"/>
                        </a:p>
                      </a:txBody>
                      <a:tcPr/>
                    </a:tc>
                    <a:tc vMerge="1">
                      <a:txBody>
                        <a:bodyPr/>
                        <a:lstStyle/>
                        <a:p>
                          <a:endParaRPr/>
                        </a:p>
                      </a:txBody>
                      <a:tcPr/>
                    </a:tc>
                    <a:tc>
                      <a:txBody>
                        <a:bodyPr/>
                        <a:lstStyle/>
                        <a:p>
                          <a:pPr algn="r">
                            <a:defRPr sz="14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tc>
                    <a:tc>
                      <a:txBody>
                        <a:bodyPr/>
                        <a:lstStyle/>
                        <a:p>
                          <a:pPr algn="l">
                            <a:defRPr sz="1400"/>
                          </a:pPr>
                          <a:r>
                            <a:rPr sz="1800" dirty="0"/>
                            <a:t>​</a:t>
                          </a:r>
                          <a14:m>
                            <m:oMath xmlns:m="http://schemas.openxmlformats.org/officeDocument/2006/math">
                              <m:r>
                                <a:rPr sz="1800">
                                  <a:latin typeface="Cambria Math"/>
                                </a:rPr>
                                <m:t>=−4,4</m:t>
                              </m:r>
                            </m:oMath>
                          </a14:m>
                          <a:endParaRPr sz="1800" dirty="0"/>
                        </a:p>
                      </a:txBody>
                      <a:tcPr/>
                    </a:tc>
                    <a:tc vMerge="1">
                      <a:txBody>
                        <a:bodyPr/>
                        <a:lstStyle/>
                        <a:p>
                          <a:endParaRPr/>
                        </a:p>
                      </a:txBody>
                      <a:tcPr/>
                    </a:tc>
                    <a:tc>
                      <a:txBody>
                        <a:bodyPr/>
                        <a:lstStyle/>
                        <a:p>
                          <a:pPr algn="r"/>
                          <a:endParaRPr sz="1800" dirty="0"/>
                        </a:p>
                      </a:txBody>
                      <a:tcPr/>
                    </a:tc>
                    <a:tc>
                      <a:txBody>
                        <a:bodyPr/>
                        <a:lstStyle/>
                        <a:p>
                          <a:pPr algn="l"/>
                          <a:endParaRPr sz="18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49A41A92-C929-E705-D9C0-33C6A0CDDCE8}"/>
                  </a:ext>
                </a:extLst>
              </p:cNvPr>
              <p:cNvGraphicFramePr>
                <a:graphicFrameLocks/>
              </p:cNvGraphicFramePr>
              <p:nvPr>
                <p:extLst>
                  <p:ext uri="{D42A27DB-BD31-4B8C-83A1-F6EECF244321}">
                    <p14:modId xmlns:p14="http://schemas.microsoft.com/office/powerpoint/2010/main" val="3441077781"/>
                  </p:ext>
                </p:extLst>
              </p:nvPr>
            </p:nvGraphicFramePr>
            <p:xfrm>
              <a:off x="533400" y="4267200"/>
              <a:ext cx="8229600" cy="111252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2514600">
                      <a:extLst>
                        <a:ext uri="{9D8B030D-6E8A-4147-A177-3AD203B41FA5}">
                          <a16:colId xmlns:a16="http://schemas.microsoft.com/office/drawing/2014/main" val="20006"/>
                        </a:ext>
                      </a:extLst>
                    </a:gridCol>
                  </a:tblGrid>
                  <a:tr h="370840">
                    <a:tc>
                      <a:txBody>
                        <a:bodyPr/>
                        <a:lstStyle/>
                        <a:p>
                          <a:endParaRPr lang="en-US"/>
                        </a:p>
                      </a:txBody>
                      <a:tcPr>
                        <a:blipFill>
                          <a:blip r:embed="rId3"/>
                          <a:stretch>
                            <a:fillRect t="-8197" r="-800667" b="-224590"/>
                          </a:stretch>
                        </a:blipFill>
                      </a:tcPr>
                    </a:tc>
                    <a:tc rowSpan="3">
                      <a:txBody>
                        <a:bodyPr/>
                        <a:lstStyle/>
                        <a:p>
                          <a:pPr algn="l">
                            <a:defRPr sz="1400"/>
                          </a:pPr>
                          <a:r>
                            <a:rPr sz="1800"/>
                            <a:t>and</a:t>
                          </a:r>
                        </a:p>
                      </a:txBody>
                      <a:tcPr/>
                    </a:tc>
                    <a:tc>
                      <a:txBody>
                        <a:bodyPr/>
                        <a:lstStyle/>
                        <a:p>
                          <a:endParaRPr lang="en-US"/>
                        </a:p>
                      </a:txBody>
                      <a:tcPr>
                        <a:blipFill>
                          <a:blip r:embed="rId3"/>
                          <a:stretch>
                            <a:fillRect l="-90909" t="-8197" r="-300364" b="-224590"/>
                          </a:stretch>
                        </a:blipFill>
                      </a:tcPr>
                    </a:tc>
                    <a:tc>
                      <a:txBody>
                        <a:bodyPr/>
                        <a:lstStyle/>
                        <a:p>
                          <a:endParaRPr lang="en-US"/>
                        </a:p>
                      </a:txBody>
                      <a:tcPr>
                        <a:blipFill>
                          <a:blip r:embed="rId3"/>
                          <a:stretch>
                            <a:fillRect l="-347682" t="-8197" r="-447020" b="-224590"/>
                          </a:stretch>
                        </a:blipFill>
                      </a:tcPr>
                    </a:tc>
                    <a:tc rowSpan="3">
                      <a:txBody>
                        <a:bodyPr/>
                        <a:lstStyle/>
                        <a:p>
                          <a:pPr algn="l">
                            <a:defRPr sz="1400"/>
                          </a:pPr>
                          <a:r>
                            <a:rPr sz="1800" dirty="0"/>
                            <a:t>and</a:t>
                          </a:r>
                        </a:p>
                      </a:txBody>
                      <a:tcPr/>
                    </a:tc>
                    <a:tc>
                      <a:txBody>
                        <a:bodyPr/>
                        <a:lstStyle/>
                        <a:p>
                          <a:endParaRPr lang="en-US"/>
                        </a:p>
                      </a:txBody>
                      <a:tcPr>
                        <a:blipFill>
                          <a:blip r:embed="rId3"/>
                          <a:stretch>
                            <a:fillRect l="-650400" t="-8197" r="-330400" b="-224590"/>
                          </a:stretch>
                        </a:blipFill>
                      </a:tcPr>
                    </a:tc>
                    <a:tc>
                      <a:txBody>
                        <a:bodyPr/>
                        <a:lstStyle/>
                        <a:p>
                          <a:endParaRPr lang="en-US"/>
                        </a:p>
                      </a:txBody>
                      <a:tcPr>
                        <a:blipFill>
                          <a:blip r:embed="rId3"/>
                          <a:stretch>
                            <a:fillRect l="-227119" t="-8197" b="-224590"/>
                          </a:stretch>
                        </a:blipFill>
                      </a:tcPr>
                    </a:tc>
                    <a:extLst>
                      <a:ext uri="{0D108BD9-81ED-4DB2-BD59-A6C34878D82A}">
                        <a16:rowId xmlns:a16="http://schemas.microsoft.com/office/drawing/2014/main" val="10000"/>
                      </a:ext>
                    </a:extLst>
                  </a:tr>
                  <a:tr h="370840">
                    <a:tc>
                      <a:txBody>
                        <a:bodyPr/>
                        <a:lstStyle/>
                        <a:p>
                          <a:pPr algn="l"/>
                          <a:endParaRPr sz="1800" dirty="0"/>
                        </a:p>
                      </a:txBody>
                      <a:tcPr/>
                    </a:tc>
                    <a:tc vMerge="1">
                      <a:txBody>
                        <a:bodyPr/>
                        <a:lstStyle/>
                        <a:p>
                          <a:endParaRPr/>
                        </a:p>
                      </a:txBody>
                      <a:tcPr/>
                    </a:tc>
                    <a:tc>
                      <a:txBody>
                        <a:bodyPr/>
                        <a:lstStyle/>
                        <a:p>
                          <a:endParaRPr lang="en-US"/>
                        </a:p>
                      </a:txBody>
                      <a:tcPr>
                        <a:blipFill>
                          <a:blip r:embed="rId3"/>
                          <a:stretch>
                            <a:fillRect l="-90909" t="-108197" r="-300364" b="-124590"/>
                          </a:stretch>
                        </a:blipFill>
                      </a:tcPr>
                    </a:tc>
                    <a:tc>
                      <a:txBody>
                        <a:bodyPr/>
                        <a:lstStyle/>
                        <a:p>
                          <a:endParaRPr lang="en-US"/>
                        </a:p>
                      </a:txBody>
                      <a:tcPr>
                        <a:blipFill>
                          <a:blip r:embed="rId3"/>
                          <a:stretch>
                            <a:fillRect l="-347682" t="-108197" r="-447020" b="-124590"/>
                          </a:stretch>
                        </a:blipFill>
                      </a:tcPr>
                    </a:tc>
                    <a:tc vMerge="1">
                      <a:txBody>
                        <a:bodyPr/>
                        <a:lstStyle/>
                        <a:p>
                          <a:endParaRPr/>
                        </a:p>
                      </a:txBody>
                      <a:tcPr/>
                    </a:tc>
                    <a:tc>
                      <a:txBody>
                        <a:bodyPr/>
                        <a:lstStyle/>
                        <a:p>
                          <a:endParaRPr lang="en-US"/>
                        </a:p>
                      </a:txBody>
                      <a:tcPr>
                        <a:blipFill>
                          <a:blip r:embed="rId3"/>
                          <a:stretch>
                            <a:fillRect l="-650400" t="-108197" r="-330400" b="-124590"/>
                          </a:stretch>
                        </a:blipFill>
                      </a:tcPr>
                    </a:tc>
                    <a:tc>
                      <a:txBody>
                        <a:bodyPr/>
                        <a:lstStyle/>
                        <a:p>
                          <a:endParaRPr lang="en-US"/>
                        </a:p>
                      </a:txBody>
                      <a:tcPr>
                        <a:blipFill>
                          <a:blip r:embed="rId3"/>
                          <a:stretch>
                            <a:fillRect l="-227119" t="-108197" b="-124590"/>
                          </a:stretch>
                        </a:blipFill>
                      </a:tcPr>
                    </a:tc>
                    <a:extLst>
                      <a:ext uri="{0D108BD9-81ED-4DB2-BD59-A6C34878D82A}">
                        <a16:rowId xmlns:a16="http://schemas.microsoft.com/office/drawing/2014/main" val="10001"/>
                      </a:ext>
                    </a:extLst>
                  </a:tr>
                  <a:tr h="370840">
                    <a:tc>
                      <a:txBody>
                        <a:bodyPr/>
                        <a:lstStyle/>
                        <a:p>
                          <a:pPr algn="l"/>
                          <a:endParaRPr sz="1800" dirty="0"/>
                        </a:p>
                      </a:txBody>
                      <a:tcPr/>
                    </a:tc>
                    <a:tc vMerge="1">
                      <a:txBody>
                        <a:bodyPr/>
                        <a:lstStyle/>
                        <a:p>
                          <a:endParaRPr/>
                        </a:p>
                      </a:txBody>
                      <a:tcPr/>
                    </a:tc>
                    <a:tc>
                      <a:txBody>
                        <a:bodyPr/>
                        <a:lstStyle/>
                        <a:p>
                          <a:endParaRPr lang="en-US"/>
                        </a:p>
                      </a:txBody>
                      <a:tcPr>
                        <a:blipFill>
                          <a:blip r:embed="rId3"/>
                          <a:stretch>
                            <a:fillRect l="-90909" t="-208197" r="-300364" b="-24590"/>
                          </a:stretch>
                        </a:blipFill>
                      </a:tcPr>
                    </a:tc>
                    <a:tc>
                      <a:txBody>
                        <a:bodyPr/>
                        <a:lstStyle/>
                        <a:p>
                          <a:endParaRPr lang="en-US"/>
                        </a:p>
                      </a:txBody>
                      <a:tcPr>
                        <a:blipFill>
                          <a:blip r:embed="rId3"/>
                          <a:stretch>
                            <a:fillRect l="-347682" t="-208197" r="-447020" b="-24590"/>
                          </a:stretch>
                        </a:blipFill>
                      </a:tcPr>
                    </a:tc>
                    <a:tc vMerge="1">
                      <a:txBody>
                        <a:bodyPr/>
                        <a:lstStyle/>
                        <a:p>
                          <a:endParaRPr/>
                        </a:p>
                      </a:txBody>
                      <a:tcPr/>
                    </a:tc>
                    <a:tc>
                      <a:txBody>
                        <a:bodyPr/>
                        <a:lstStyle/>
                        <a:p>
                          <a:pPr algn="r"/>
                          <a:endParaRPr sz="1800" dirty="0"/>
                        </a:p>
                      </a:txBody>
                      <a:tcPr/>
                    </a:tc>
                    <a:tc>
                      <a:txBody>
                        <a:bodyPr/>
                        <a:lstStyle/>
                        <a:p>
                          <a:pPr algn="l"/>
                          <a:endParaRPr sz="180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Thus,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4</m:t>
                    </m:r>
                  </m:oMath>
                </a14:m>
                <a:r>
                  <a:rPr lang="en-US" sz="2800" dirty="0"/>
                  <a:t>.</a:t>
                </a:r>
              </a:p>
              <a:p>
                <a:r>
                  <a:rPr lang="en-US" dirty="0"/>
                  <a:t>​</a:t>
                </a:r>
                <a:r>
                  <a:rPr lang="en-US" sz="2800" dirty="0"/>
                  <a:t>Next, find the LCM of the denominators and then multiply each term on both sides of the equation by the LCM.</a:t>
                </a:r>
              </a:p>
              <a:p>
                <a:pPr algn="ctr">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smtClean="0">
                                <a:latin typeface="Cambria Math" panose="02040503050406030204" pitchFamily="18" charset="0"/>
                              </a:rPr>
                            </m:ctrlPr>
                          </m:eqArrPr>
                          <m:e>
                            <m:r>
                              <a:rPr lang="ar-AE">
                                <a:solidFill>
                                  <a:srgbClr val="366092"/>
                                </a:solidFill>
                                <a:latin typeface="Cambria Math" panose="02040503050406030204" pitchFamily="18" charset="0"/>
                              </a:rPr>
                              <m:t>𝑥</m:t>
                            </m:r>
                            <m:r>
                              <a:rPr lang="en-US" b="0" i="0" smtClean="0">
                                <a:solidFill>
                                  <a:srgbClr val="366092"/>
                                </a:solidFill>
                                <a:latin typeface="Cambria Math" panose="02040503050406030204" pitchFamily="18" charset="0"/>
                              </a:rPr>
                              <m:t>                                               </m:t>
                            </m:r>
                          </m:e>
                          <m:e>
                            <m:sSup>
                              <m:sSupPr>
                                <m:ctrlPr>
                                  <a:rPr lang="ar-AE" i="1">
                                    <a:solidFill>
                                      <a:srgbClr val="366092"/>
                                    </a:solidFill>
                                    <a:latin typeface="Cambria Math" panose="02040503050406030204" pitchFamily="18" charset="0"/>
                                  </a:rPr>
                                </m:ctrlPr>
                              </m:sSupPr>
                              <m:e>
                                <m:r>
                                  <a:rPr lang="ar-AE">
                                    <a:solidFill>
                                      <a:srgbClr val="366092"/>
                                    </a:solidFill>
                                    <a:latin typeface="Cambria Math" panose="02040503050406030204" pitchFamily="18" charset="0"/>
                                  </a:rPr>
                                  <m:t>𝑥</m:t>
                                </m:r>
                              </m:e>
                              <m:sup>
                                <m:r>
                                  <a:rPr lang="ar-AE">
                                    <a:solidFill>
                                      <a:srgbClr val="366092"/>
                                    </a:solidFill>
                                    <a:latin typeface="Cambria Math" panose="02040503050406030204" pitchFamily="18" charset="0"/>
                                  </a:rPr>
                                  <m:t>2</m:t>
                                </m:r>
                              </m:sup>
                            </m:sSup>
                            <m:r>
                              <a:rPr lang="ar-AE">
                                <a:solidFill>
                                  <a:srgbClr val="366092"/>
                                </a:solidFill>
                                <a:latin typeface="Cambria Math" panose="02040503050406030204" pitchFamily="18" charset="0"/>
                              </a:rPr>
                              <m:t>−</m:t>
                            </m:r>
                            <m:r>
                              <a:rPr lang="ar-AE">
                                <a:solidFill>
                                  <a:srgbClr val="366092"/>
                                </a:solidFill>
                                <a:latin typeface="Cambria Math" panose="02040503050406030204" pitchFamily="18" charset="0"/>
                              </a:rPr>
                              <m:t>16</m:t>
                            </m:r>
                            <m:r>
                              <a:rPr lang="ar-AE">
                                <a:solidFill>
                                  <a:srgbClr val="366092"/>
                                </a:solidFill>
                                <a:latin typeface="Cambria Math" panose="02040503050406030204" pitchFamily="18" charset="0"/>
                              </a:rPr>
                              <m:t>=</m:t>
                            </m:r>
                            <m:d>
                              <m:dPr>
                                <m:ctrlPr>
                                  <a:rPr lang="ar-AE" i="1">
                                    <a:solidFill>
                                      <a:srgbClr val="366092"/>
                                    </a:solidFill>
                                    <a:latin typeface="Cambria Math" panose="02040503050406030204" pitchFamily="18" charset="0"/>
                                  </a:rPr>
                                </m:ctrlPr>
                              </m:dPr>
                              <m:e>
                                <m:r>
                                  <a:rPr lang="ar-AE">
                                    <a:solidFill>
                                      <a:srgbClr val="366092"/>
                                    </a:solidFill>
                                    <a:latin typeface="Cambria Math" panose="02040503050406030204" pitchFamily="18" charset="0"/>
                                  </a:rPr>
                                  <m:t>𝑥</m:t>
                                </m:r>
                                <m:r>
                                  <a:rPr lang="ar-AE">
                                    <a:solidFill>
                                      <a:srgbClr val="366092"/>
                                    </a:solidFill>
                                    <a:latin typeface="Cambria Math" panose="02040503050406030204" pitchFamily="18" charset="0"/>
                                  </a:rPr>
                                  <m:t>+</m:t>
                                </m:r>
                                <m:r>
                                  <a:rPr lang="ar-AE">
                                    <a:solidFill>
                                      <a:srgbClr val="366092"/>
                                    </a:solidFill>
                                    <a:latin typeface="Cambria Math" panose="02040503050406030204" pitchFamily="18" charset="0"/>
                                  </a:rPr>
                                  <m:t>4</m:t>
                                </m:r>
                              </m:e>
                            </m:d>
                            <m:d>
                              <m:dPr>
                                <m:ctrlPr>
                                  <a:rPr lang="ar-AE" i="1">
                                    <a:solidFill>
                                      <a:srgbClr val="366092"/>
                                    </a:solidFill>
                                    <a:latin typeface="Cambria Math" panose="02040503050406030204" pitchFamily="18" charset="0"/>
                                  </a:rPr>
                                </m:ctrlPr>
                              </m:dPr>
                              <m:e>
                                <m:r>
                                  <a:rPr lang="ar-AE">
                                    <a:solidFill>
                                      <a:srgbClr val="366092"/>
                                    </a:solidFill>
                                    <a:latin typeface="Cambria Math" panose="02040503050406030204" pitchFamily="18" charset="0"/>
                                  </a:rPr>
                                  <m:t>𝑥</m:t>
                                </m:r>
                                <m:r>
                                  <a:rPr lang="ar-AE">
                                    <a:solidFill>
                                      <a:srgbClr val="366092"/>
                                    </a:solidFill>
                                    <a:latin typeface="Cambria Math" panose="02040503050406030204" pitchFamily="18" charset="0"/>
                                  </a:rPr>
                                  <m:t>−</m:t>
                                </m:r>
                                <m:r>
                                  <a:rPr lang="ar-AE">
                                    <a:solidFill>
                                      <a:srgbClr val="366092"/>
                                    </a:solidFill>
                                    <a:latin typeface="Cambria Math" panose="02040503050406030204" pitchFamily="18" charset="0"/>
                                  </a:rPr>
                                  <m:t>4</m:t>
                                </m:r>
                              </m:e>
                            </m:d>
                          </m:e>
                          <m:e>
                            <m:r>
                              <a:rPr lang="ar-AE">
                                <a:solidFill>
                                  <a:srgbClr val="366092"/>
                                </a:solidFill>
                                <a:latin typeface="Cambria Math" panose="02040503050406030204" pitchFamily="18" charset="0"/>
                              </a:rPr>
                              <m:t>𝑥</m:t>
                            </m:r>
                            <m:r>
                              <a:rPr lang="ar-AE">
                                <a:solidFill>
                                  <a:srgbClr val="366092"/>
                                </a:solidFill>
                                <a:latin typeface="Cambria Math" panose="02040503050406030204" pitchFamily="18" charset="0"/>
                              </a:rPr>
                              <m:t>−</m:t>
                            </m:r>
                            <m:r>
                              <a:rPr lang="ar-AE">
                                <a:solidFill>
                                  <a:srgbClr val="366092"/>
                                </a:solidFill>
                                <a:latin typeface="Cambria Math" panose="02040503050406030204" pitchFamily="18" charset="0"/>
                              </a:rPr>
                              <m:t>4</m:t>
                            </m:r>
                            <m:r>
                              <a:rPr lang="en-US" b="0" i="0" smtClean="0">
                                <a:solidFill>
                                  <a:srgbClr val="366092"/>
                                </a:solidFill>
                                <a:latin typeface="Cambria Math" panose="02040503050406030204" pitchFamily="18" charset="0"/>
                              </a:rPr>
                              <m:t>                                       </m:t>
                            </m:r>
                          </m:e>
                        </m:eqArr>
                      </m:e>
                    </m:d>
                    <m:r>
                      <a:rPr lang="ar-AE" i="1" smtClean="0">
                        <a:latin typeface="Cambria Math" panose="02040503050406030204" pitchFamily="18" charset="0"/>
                      </a:rPr>
                      <m:t> </m:t>
                    </m:r>
                    <m:r>
                      <m:rPr>
                        <m:sty m:val="p"/>
                      </m:rPr>
                      <a:rPr lang="en-US">
                        <a:latin typeface="Cambria Math" panose="02040503050406030204" pitchFamily="18" charset="0"/>
                      </a:rPr>
                      <m:t>LCM</m:t>
                    </m:r>
                    <m:r>
                      <a:rPr lang="en-US">
                        <a:latin typeface="Cambria Math" panose="02040503050406030204" pitchFamily="18" charset="0"/>
                      </a:rPr>
                      <m:t>=</m:t>
                    </m:r>
                    <m:r>
                      <a:rPr lang="en-US">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oMath>
                </a14:m>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34478749"/>
                  </p:ext>
                </p:extLst>
              </p:nvPr>
            </p:nvGraphicFramePr>
            <p:xfrm>
              <a:off x="-304800" y="2316480"/>
              <a:ext cx="8229600" cy="18542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+4</m:t>
                                  </m:r>
                                </m:e>
                              </m:d>
                              <m:d>
                                <m:dPr>
                                  <m:ctrlPr>
                                    <a:rPr sz="1800" i="1">
                                      <a:latin typeface="Cambria Math" panose="02040503050406030204" pitchFamily="18" charset="0"/>
                                    </a:rPr>
                                  </m:ctrlPr>
                                </m:dPr>
                                <m:e>
                                  <m:r>
                                    <a:rPr sz="1800">
                                      <a:latin typeface="Cambria Math"/>
                                    </a:rPr>
                                    <m:t>𝑥</m:t>
                                  </m:r>
                                  <m:r>
                                    <a:rPr sz="1800">
                                      <a:latin typeface="Cambria Math"/>
                                    </a:rPr>
                                    <m:t>−4</m:t>
                                  </m:r>
                                </m:e>
                              </m:d>
                            </m:oMath>
                          </a14:m>
                          <a:endParaRPr dirty="0"/>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𝑥</m:t>
                              </m:r>
                              <m:r>
                                <a:rPr sz="1800">
                                  <a:latin typeface="Cambria Math"/>
                                </a:rPr>
                                <m:t>·2</m:t>
                              </m:r>
                              <m:r>
                                <a:rPr sz="1800">
                                  <a:latin typeface="Cambria Math"/>
                                </a:rPr>
                                <m:t>𝑥</m:t>
                              </m:r>
                              <m:r>
                                <a:rPr sz="1800">
                                  <a:latin typeface="Cambria Math"/>
                                </a:rPr>
                                <m:t>−</m:t>
                              </m:r>
                              <m:r>
                                <a:rPr sz="1800">
                                  <a:latin typeface="Cambria Math"/>
                                </a:rPr>
                                <m:t>𝑥</m:t>
                              </m:r>
                              <m:d>
                                <m:dPr>
                                  <m:ctrlPr>
                                    <a:rPr sz="1800" i="1">
                                      <a:latin typeface="Cambria Math" panose="02040503050406030204" pitchFamily="18" charset="0"/>
                                    </a:rPr>
                                  </m:ctrlPr>
                                </m:dPr>
                                <m:e>
                                  <m:r>
                                    <a:rPr sz="1800">
                                      <a:latin typeface="Cambria Math"/>
                                    </a:rPr>
                                    <m:t>𝑥</m:t>
                                  </m:r>
                                  <m:r>
                                    <a:rPr sz="1800">
                                      <a:latin typeface="Cambria Math"/>
                                    </a:rPr>
                                    <m:t>+4</m:t>
                                  </m:r>
                                </m:e>
                              </m:d>
                            </m:oMath>
                          </a14:m>
                          <a:endParaRPr dirty="0"/>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−16</m:t>
                              </m:r>
                            </m:oMath>
                          </a14:m>
                          <a:endParaRPr dirty="0"/>
                        </a:p>
                      </a:txBody>
                      <a:tcPr/>
                    </a:tc>
                    <a:tc>
                      <a:txBody>
                        <a:bodyPr/>
                        <a:lstStyle/>
                        <a:p>
                          <a:pPr algn="l">
                            <a:defRPr sz="1800"/>
                          </a:pPr>
                          <a:r>
                            <a:t>​</a:t>
                          </a:r>
                          <a14:m>
                            <m:oMath xmlns:m="http://schemas.openxmlformats.org/officeDocument/2006/math">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m:t>
                              </m:r>
                              <m:r>
                                <a:rPr sz="1800">
                                  <a:latin typeface="Cambria Math"/>
                                </a:rPr>
                                <m:t>𝑥</m:t>
                              </m:r>
                            </m:oMath>
                          </a14:m>
                          <a:endParaRPr/>
                        </a:p>
                      </a:txBody>
                      <a:tcPr/>
                    </a:tc>
                    <a:tc>
                      <a:txBody>
                        <a:bodyPr/>
                        <a:lstStyle/>
                        <a:p>
                          <a:pPr algn="l"/>
                          <a:endParaRPr/>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r>
                                <a:rPr sz="1800">
                                  <a:latin typeface="Cambria Math"/>
                                </a:rPr>
                                <m:t>4</m:t>
                              </m:r>
                              <m:r>
                                <a:rPr sz="1800">
                                  <a:latin typeface="Cambria Math"/>
                                </a:rPr>
                                <m:t>𝑥</m:t>
                              </m:r>
                              <m:r>
                                <a:rPr sz="1800">
                                  <a:latin typeface="Cambria Math"/>
                                </a:rPr>
                                <m:t>−16</m:t>
                              </m:r>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dirty="0"/>
                        </a:p>
                      </a:txBody>
                      <a:tcPr/>
                    </a:tc>
                    <a:extLst>
                      <a:ext uri="{0D108BD9-81ED-4DB2-BD59-A6C34878D82A}">
                        <a16:rowId xmlns:a16="http://schemas.microsoft.com/office/drawing/2014/main" val="10003"/>
                      </a:ext>
                    </a:extLst>
                  </a:tr>
                  <a:tr h="370840">
                    <a:tc>
                      <a:txBody>
                        <a:bodyPr/>
                        <a:lstStyle/>
                        <a:p>
                          <a:pPr algn="r">
                            <a:defRPr sz="1800"/>
                          </a:pPr>
                          <a:r>
                            <a:rPr dirty="0"/>
                            <a:t>​</a:t>
                          </a:r>
                          <a14:m>
                            <m:oMath xmlns:m="http://schemas.openxmlformats.org/officeDocument/2006/math">
                              <m:r>
                                <a:rPr sz="1800">
                                  <a:latin typeface="Cambria Math"/>
                                </a:rPr>
                                <m:t>4</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=16</m:t>
                              </m:r>
                            </m:oMath>
                          </a14:m>
                          <a:endParaRPr/>
                        </a:p>
                      </a:txBody>
                      <a:tcPr/>
                    </a:tc>
                    <a:tc>
                      <a:txBody>
                        <a:bodyPr/>
                        <a:lstStyle/>
                        <a:p>
                          <a:pPr algn="l"/>
                          <a:endParaRPr/>
                        </a:p>
                      </a:txBody>
                      <a:tcPr/>
                    </a:tc>
                    <a:extLst>
                      <a:ext uri="{0D108BD9-81ED-4DB2-BD59-A6C34878D82A}">
                        <a16:rowId xmlns:a16="http://schemas.microsoft.com/office/drawing/2014/main" val="10004"/>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r>
                            <a:rPr dirty="0"/>
                            <a:t>​</a:t>
                          </a:r>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34478749"/>
                  </p:ext>
                </p:extLst>
              </p:nvPr>
            </p:nvGraphicFramePr>
            <p:xfrm>
              <a:off x="-304800" y="2316480"/>
              <a:ext cx="8229600" cy="18542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000" b="-422951"/>
                          </a:stretch>
                        </a:blipFill>
                      </a:tcPr>
                    </a:tc>
                    <a:tc>
                      <a:txBody>
                        <a:bodyPr/>
                        <a:lstStyle/>
                        <a:p>
                          <a:endParaRPr lang="en-US"/>
                        </a:p>
                      </a:txBody>
                      <a:tcPr>
                        <a:blipFill>
                          <a:blip r:embed="rId2"/>
                          <a:stretch>
                            <a:fillRect l="-100000" t="-8197" r="-100000" b="-422951"/>
                          </a:stretch>
                        </a:blipFill>
                      </a:tcPr>
                    </a:tc>
                    <a:tc>
                      <a:txBody>
                        <a:bodyPr/>
                        <a:lstStyle/>
                        <a:p>
                          <a:pPr algn="l"/>
                          <a:endParaRPr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108197" r="-200000" b="-322951"/>
                          </a:stretch>
                        </a:blipFill>
                      </a:tcPr>
                    </a:tc>
                    <a:tc>
                      <a:txBody>
                        <a:bodyPr/>
                        <a:lstStyle/>
                        <a:p>
                          <a:endParaRPr lang="en-US"/>
                        </a:p>
                      </a:txBody>
                      <a:tcPr>
                        <a:blipFill>
                          <a:blip r:embed="rId2"/>
                          <a:stretch>
                            <a:fillRect l="-100000" t="-108197" r="-100000" b="-322951"/>
                          </a:stretch>
                        </a:blipFill>
                      </a:tcPr>
                    </a:tc>
                    <a:tc>
                      <a:txBody>
                        <a:bodyPr/>
                        <a:lstStyle/>
                        <a:p>
                          <a:pPr algn="l"/>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208197" r="-200000" b="-222951"/>
                          </a:stretch>
                        </a:blipFill>
                      </a:tcPr>
                    </a:tc>
                    <a:tc>
                      <a:txBody>
                        <a:bodyPr/>
                        <a:lstStyle/>
                        <a:p>
                          <a:endParaRPr lang="en-US"/>
                        </a:p>
                      </a:txBody>
                      <a:tcPr>
                        <a:blipFill>
                          <a:blip r:embed="rId2"/>
                          <a:stretch>
                            <a:fillRect l="-100000" t="-208197" r="-100000" b="-222951"/>
                          </a:stretch>
                        </a:blipFill>
                      </a:tcPr>
                    </a:tc>
                    <a:tc>
                      <a:txBody>
                        <a:bodyPr/>
                        <a:lstStyle/>
                        <a:p>
                          <a:pPr algn="l"/>
                          <a:endParaRPr dirty="0"/>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t="-308197" r="-200000" b="-122951"/>
                          </a:stretch>
                        </a:blipFill>
                      </a:tcPr>
                    </a:tc>
                    <a:tc>
                      <a:txBody>
                        <a:bodyPr/>
                        <a:lstStyle/>
                        <a:p>
                          <a:endParaRPr lang="en-US"/>
                        </a:p>
                      </a:txBody>
                      <a:tcPr>
                        <a:blipFill>
                          <a:blip r:embed="rId2"/>
                          <a:stretch>
                            <a:fillRect l="-100000" t="-308197" r="-100000" b="-122951"/>
                          </a:stretch>
                        </a:blipFill>
                      </a:tcPr>
                    </a:tc>
                    <a:tc>
                      <a:txBody>
                        <a:bodyPr/>
                        <a:lstStyle/>
                        <a:p>
                          <a:pPr algn="l"/>
                          <a:endParaRP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t="-408197" r="-200000" b="-22951"/>
                          </a:stretch>
                        </a:blipFill>
                      </a:tcPr>
                    </a:tc>
                    <a:tc>
                      <a:txBody>
                        <a:bodyPr/>
                        <a:lstStyle/>
                        <a:p>
                          <a:pPr algn="l"/>
                          <a:r>
                            <a:rPr dirty="0"/>
                            <a:t>​</a:t>
                          </a:r>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457200" y="135636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e>
                      </m:borderBox>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e>
                          </m:borderBox>
                        </m:den>
                      </m:f>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1356360"/>
                <a:ext cx="914400" cy="914400"/>
              </a:xfrm>
              <a:prstGeom prst="rect">
                <a:avLst/>
              </a:prstGeom>
              <a:blipFill>
                <a:blip r:embed="rId3"/>
                <a:stretch>
                  <a:fillRect r="-1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38400" y="135636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r>
                        <a:rPr>
                          <a:latin typeface="Cambria Math" panose="02040503050406030204" pitchFamily="18" charset="0"/>
                        </a:rPr>
                        <m:t>𝑥</m:t>
                      </m:r>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e>
                      </m:borderBox>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num>
                        <m:den>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e>
                          </m:borderBox>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e>
                          </m:borderBox>
                        </m:den>
                      </m:f>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r>
                                <a:rPr>
                                  <a:latin typeface="Cambria Math" panose="02040503050406030204" pitchFamily="18" charset="0"/>
                                </a:rPr>
                                <m:t>−4</m:t>
                              </m:r>
                            </m:e>
                          </m:borderBox>
                        </m:den>
                      </m:f>
                    </m:oMath>
                  </m:oMathPara>
                </a14:m>
                <a:endParaRPr dirty="0"/>
              </a:p>
            </p:txBody>
          </p:sp>
        </mc:Choice>
        <mc:Fallback xmlns="">
          <p:sp>
            <p:nvSpPr>
              <p:cNvPr id="5" name="TextBox 4"/>
              <p:cNvSpPr txBox="1">
                <a:spLocks noRot="1" noChangeAspect="1" noMove="1" noResize="1" noEditPoints="1" noAdjustHandles="1" noChangeArrowheads="1" noChangeShapeType="1" noTextEdit="1"/>
              </p:cNvSpPr>
              <p:nvPr/>
            </p:nvSpPr>
            <p:spPr>
              <a:xfrm>
                <a:off x="2438400" y="1356360"/>
                <a:ext cx="914400" cy="914400"/>
              </a:xfrm>
              <a:prstGeom prst="rect">
                <a:avLst/>
              </a:prstGeom>
              <a:blipFill>
                <a:blip r:embed="rId4"/>
                <a:stretch>
                  <a:fillRect r="-5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0" y="3804123"/>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borderBox>
                        <m:borderBoxPr>
                          <m:hideTop m:val="on"/>
                          <m:hideBot m:val="on"/>
                          <m:hideLeft m:val="on"/>
                          <m:hideRight m:val="on"/>
                          <m:strikeTLBR m:val="on"/>
                          <m:strikeBLTR m:val="on"/>
                          <m:ctrlPr>
                            <a:rPr i="1">
                              <a:latin typeface="Cambria Math" panose="02040503050406030204" pitchFamily="18" charset="0"/>
                            </a:rPr>
                          </m:ctrlPr>
                        </m:borderBoxPr>
                        <m:e>
                          <m:r>
                            <a:rPr>
                              <a:latin typeface="Cambria Math" panose="02040503050406030204" pitchFamily="18" charset="0"/>
                            </a:rPr>
                            <m:t>4</m:t>
                          </m:r>
                        </m:e>
                      </m:borderBox>
                    </m:oMath>
                  </m:oMathPara>
                </a14:m>
                <a:endParaRPr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0" y="3804123"/>
                <a:ext cx="914400" cy="9144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5F085C-385C-9D17-026D-9DF2D0EB5161}"/>
                  </a:ext>
                </a:extLst>
              </p:cNvPr>
              <p:cNvSpPr txBox="1"/>
              <p:nvPr/>
            </p:nvSpPr>
            <p:spPr>
              <a:xfrm>
                <a:off x="5105400" y="2086094"/>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b="0" i="0" u="none" strike="noStrike" kern="1200" cap="none" spc="0" normalizeH="0" baseline="0" noProof="0" smtClean="0">
                          <a:ln>
                            <a:noFill/>
                          </a:ln>
                          <a:solidFill>
                            <a:srgbClr val="366092"/>
                          </a:solidFill>
                          <a:effectLst/>
                          <a:uLnTx/>
                          <a:uFillTx/>
                          <a:latin typeface="Cambria Math"/>
                        </a:rPr>
                        <m:t>𝑥</m:t>
                      </m:r>
                      <m:r>
                        <a:rPr kumimoji="0" lang="en-US" b="0" i="0" u="none" strike="noStrike" kern="1200" cap="none" spc="0" normalizeH="0" baseline="0" noProof="0" smtClean="0">
                          <a:ln>
                            <a:noFill/>
                          </a:ln>
                          <a:solidFill>
                            <a:srgbClr val="366092"/>
                          </a:solidFill>
                          <a:effectLst/>
                          <a:uLnTx/>
                          <a:uFillTx/>
                          <a:latin typeface="Cambria Math"/>
                        </a:rPr>
                        <m:t>≠−4,0,4</m:t>
                      </m:r>
                    </m:oMath>
                  </m:oMathPara>
                </a14:m>
                <a:endParaRPr lang="en-US" dirty="0"/>
              </a:p>
            </p:txBody>
          </p:sp>
        </mc:Choice>
        <mc:Fallback xmlns="">
          <p:sp>
            <p:nvSpPr>
              <p:cNvPr id="8" name="TextBox 7">
                <a:extLst>
                  <a:ext uri="{FF2B5EF4-FFF2-40B4-BE49-F238E27FC236}">
                    <a16:creationId xmlns:a16="http://schemas.microsoft.com/office/drawing/2014/main" id="{425F085C-385C-9D17-026D-9DF2D0EB5161}"/>
                  </a:ext>
                </a:extLst>
              </p:cNvPr>
              <p:cNvSpPr txBox="1">
                <a:spLocks noRot="1" noChangeAspect="1" noMove="1" noResize="1" noEditPoints="1" noAdjustHandles="1" noChangeArrowheads="1" noChangeShapeType="1" noTextEdit="1"/>
              </p:cNvSpPr>
              <p:nvPr/>
            </p:nvSpPr>
            <p:spPr>
              <a:xfrm>
                <a:off x="5105400" y="2086094"/>
                <a:ext cx="4572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5922D9-33BA-3862-8AE7-6F99E1FE0E3E}"/>
                  </a:ext>
                </a:extLst>
              </p:cNvPr>
              <p:cNvSpPr txBox="1"/>
              <p:nvPr/>
            </p:nvSpPr>
            <p:spPr>
              <a:xfrm>
                <a:off x="400228" y="4402575"/>
                <a:ext cx="8286572"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Note that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4</a:t>
                </a:r>
                <a:r>
                  <a:rPr kumimoji="0" lang="en-US" sz="2800" b="0" i="0" u="none" strike="noStrike" kern="1200" cap="none" spc="0" normalizeH="0" baseline="0" noProof="0" dirty="0">
                    <a:ln>
                      <a:noFill/>
                    </a:ln>
                    <a:solidFill>
                      <a:srgbClr val="366092"/>
                    </a:solidFill>
                    <a:effectLst/>
                    <a:uLnTx/>
                    <a:uFillTx/>
                    <a:latin typeface="Calibri"/>
                    <a:ea typeface="+mn-ea"/>
                    <a:cs typeface="+mn-cs"/>
                  </a:rPr>
                  <a:t> is one of the restrictions, so there is no solution. The solution set is the empty set,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Ø</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The original equation is a contradiction.</a:t>
                </a:r>
                <a:endParaRPr lang="en-US" dirty="0"/>
              </a:p>
            </p:txBody>
          </p:sp>
        </mc:Choice>
        <mc:Fallback xmlns="">
          <p:sp>
            <p:nvSpPr>
              <p:cNvPr id="10" name="TextBox 9">
                <a:extLst>
                  <a:ext uri="{FF2B5EF4-FFF2-40B4-BE49-F238E27FC236}">
                    <a16:creationId xmlns:a16="http://schemas.microsoft.com/office/drawing/2014/main" id="{D85922D9-33BA-3862-8AE7-6F99E1FE0E3E}"/>
                  </a:ext>
                </a:extLst>
              </p:cNvPr>
              <p:cNvSpPr txBox="1">
                <a:spLocks noRot="1" noChangeAspect="1" noMove="1" noResize="1" noEditPoints="1" noAdjustHandles="1" noChangeArrowheads="1" noChangeShapeType="1" noTextEdit="1"/>
              </p:cNvSpPr>
              <p:nvPr/>
            </p:nvSpPr>
            <p:spPr>
              <a:xfrm>
                <a:off x="400228" y="4402575"/>
                <a:ext cx="8286572" cy="1384995"/>
              </a:xfrm>
              <a:prstGeom prst="rect">
                <a:avLst/>
              </a:prstGeom>
              <a:blipFill>
                <a:blip r:embed="rId7"/>
                <a:stretch>
                  <a:fillRect l="-1545" t="-5286" b="-1189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Radical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Step 1: Begin by isolating the radical expression on one side of the equation. If there is more than one radical expression, choose one to isolate on one side.</a:t>
                </a:r>
                <a:endParaRPr lang="en-US" sz="2800" dirty="0"/>
              </a:p>
              <a:p>
                <a:pPr>
                  <a:defRPr b="1"/>
                </a:pPr>
                <a:r>
                  <a:rPr lang="en-US" sz="2800" dirty="0"/>
                  <a:t>Step 2: Raise both sides of the equation by the power necessary to "undo" the isolated radical. That is, if the radical is an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root, raise both sides to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a:t>
                </a:r>
              </a:p>
              <a:p>
                <a:pPr>
                  <a:defRPr b="1"/>
                </a:pPr>
                <a:r>
                  <a:rPr lang="en-US" sz="2800" dirty="0"/>
                  <a:t>Step 3: If any radical expressions remain, simplify the equation if possible and then repeat steps 1 and 2 until the result is a polynomial equation. When a polynomial equation has been obtained, solve the equation using polynomial methods.</a:t>
                </a:r>
              </a:p>
              <a:p>
                <a:pPr>
                  <a:defRPr b="1"/>
                </a:pPr>
                <a:r>
                  <a:rPr lang="en-US" sz="2800" dirty="0"/>
                  <a:t>Step 4: Check your solutions in the original equation! Any extraneous solutions must be discarded.</a:t>
                </a:r>
              </a:p>
              <a:p>
                <a:pPr>
                  <a:defRPr b="1"/>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Radical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following radical equations.</a:t>
                </a:r>
              </a:p>
              <a:p>
                <a:pPr marL="514350" indent="-514350">
                  <a:buFont typeface="+mj-lt"/>
                  <a:buAutoNum type="alphaLcPeriod"/>
                  <a:defRPr sz="2800"/>
                </a:pPr>
                <a:r>
                  <a:rPr dirty="0"/>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4−</m:t>
                        </m:r>
                        <m:r>
                          <a:rPr>
                            <a:latin typeface="Cambria Math" panose="02040503050406030204" pitchFamily="18" charset="0"/>
                          </a:rPr>
                          <m:t>𝑥</m:t>
                        </m:r>
                      </m:e>
                    </m:rad>
                    <m:r>
                      <a:rPr>
                        <a:latin typeface="Cambria Math" panose="02040503050406030204" pitchFamily="18" charset="0"/>
                      </a:rPr>
                      <m:t>−2=</m:t>
                    </m:r>
                    <m:r>
                      <a:rPr>
                        <a:latin typeface="Cambria Math" panose="02040503050406030204" pitchFamily="18" charset="0"/>
                      </a:rPr>
                      <m:t>𝑥</m:t>
                    </m:r>
                  </m:oMath>
                </a14:m>
                <a:endParaRPr dirty="0"/>
              </a:p>
              <a:p>
                <a:r>
                  <a:rPr dirty="0"/>
                  <a:t>​</a:t>
                </a:r>
                <a:endParaRPr sz="2800" b="1"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7B1A-9CA2-10C6-5FE5-818009B4FADB}"/>
              </a:ext>
            </a:extLst>
          </p:cNvPr>
          <p:cNvSpPr>
            <a:spLocks noGrp="1"/>
          </p:cNvSpPr>
          <p:nvPr>
            <p:ph type="title"/>
          </p:nvPr>
        </p:nvSpPr>
        <p:spPr/>
        <p:txBody>
          <a:bodyPr/>
          <a:lstStyle/>
          <a:p>
            <a:r>
              <a:rPr lang="en-US" dirty="0"/>
              <a:t>Example 3: Radical Equations (cont.)</a:t>
            </a:r>
          </a:p>
        </p:txBody>
      </p:sp>
      <p:sp>
        <p:nvSpPr>
          <p:cNvPr id="3" name="Text Placeholder 2">
            <a:extLst>
              <a:ext uri="{FF2B5EF4-FFF2-40B4-BE49-F238E27FC236}">
                <a16:creationId xmlns:a16="http://schemas.microsoft.com/office/drawing/2014/main" id="{9EEF05F0-45A1-AEB1-079E-91B098C37DA8}"/>
              </a:ext>
            </a:extLst>
          </p:cNvPr>
          <p:cNvSpPr>
            <a:spLocks noGrp="1"/>
          </p:cNvSpPr>
          <p:nvPr>
            <p:ph type="body" sz="quarter" idx="10"/>
          </p:nvPr>
        </p:nvSpPr>
        <p:spPr/>
        <p:txBody>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US"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5342E81-AB01-EB4B-B53F-E63BA85FA684}"/>
                  </a:ext>
                </a:extLst>
              </p:cNvPr>
              <p:cNvGraphicFramePr>
                <a:graphicFrameLocks/>
              </p:cNvGraphicFramePr>
              <p:nvPr>
                <p:extLst>
                  <p:ext uri="{D42A27DB-BD31-4B8C-83A1-F6EECF244321}">
                    <p14:modId xmlns:p14="http://schemas.microsoft.com/office/powerpoint/2010/main" val="2827692607"/>
                  </p:ext>
                </p:extLst>
              </p:nvPr>
            </p:nvGraphicFramePr>
            <p:xfrm>
              <a:off x="457200" y="1538319"/>
              <a:ext cx="8229600" cy="3949003"/>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5257800">
                      <a:extLst>
                        <a:ext uri="{9D8B030D-6E8A-4147-A177-3AD203B41FA5}">
                          <a16:colId xmlns:a16="http://schemas.microsoft.com/office/drawing/2014/main" val="20002"/>
                        </a:ext>
                      </a:extLst>
                    </a:gridCol>
                  </a:tblGrid>
                  <a:tr h="370840">
                    <a:tc>
                      <a:txBody>
                        <a:bodyPr/>
                        <a:lstStyle/>
                        <a:p>
                          <a:pPr algn="r">
                            <a:defRPr sz="1800"/>
                          </a:pPr>
                          <a:r>
                            <a:rPr sz="1800" dirty="0"/>
                            <a:t>​</a:t>
                          </a:r>
                          <a14:m>
                            <m:oMath xmlns:m="http://schemas.openxmlformats.org/officeDocument/2006/math">
                              <m:rad>
                                <m:radPr>
                                  <m:degHide m:val="on"/>
                                  <m:ctrlPr>
                                    <a:rPr sz="1800" i="1">
                                      <a:latin typeface="Cambria Math" panose="02040503050406030204" pitchFamily="18" charset="0"/>
                                    </a:rPr>
                                  </m:ctrlPr>
                                </m:radPr>
                                <m:deg/>
                                <m:e>
                                  <m:r>
                                    <a:rPr sz="1800">
                                      <a:latin typeface="Cambria Math"/>
                                    </a:rPr>
                                    <m:t>4−</m:t>
                                  </m:r>
                                  <m:r>
                                    <a:rPr sz="1800">
                                      <a:latin typeface="Cambria Math"/>
                                    </a:rPr>
                                    <m:t>𝑥</m:t>
                                  </m:r>
                                </m:e>
                              </m:rad>
                              <m:r>
                                <a:rPr sz="1800">
                                  <a:latin typeface="Cambria Math"/>
                                </a:rPr>
                                <m:t>−2</m:t>
                              </m:r>
                            </m:oMath>
                          </a14:m>
                          <a:endParaRPr sz="1800" dirty="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𝑥</m:t>
                              </m:r>
                            </m:oMath>
                          </a14:m>
                          <a:endParaRPr sz="1800"/>
                        </a:p>
                      </a:txBody>
                      <a:tcPr/>
                    </a:tc>
                    <a:tc>
                      <a:txBody>
                        <a:bodyPr/>
                        <a:lstStyle/>
                        <a:p>
                          <a:pPr algn="l">
                            <a:defRPr b="1"/>
                          </a:pPr>
                          <a:r>
                            <a:rPr lang="en-US" sz="1800" b="0" dirty="0"/>
                            <a:t>There is only one radical expression, so we isolate it and proceed to square both sides</a:t>
                          </a:r>
                          <a:r>
                            <a:rPr sz="1800" dirty="0"/>
                            <a:t> </a:t>
                          </a:r>
                        </a:p>
                      </a:txBody>
                      <a:tcPr/>
                    </a:tc>
                    <a:extLst>
                      <a:ext uri="{0D108BD9-81ED-4DB2-BD59-A6C34878D82A}">
                        <a16:rowId xmlns:a16="http://schemas.microsoft.com/office/drawing/2014/main" val="10000"/>
                      </a:ext>
                    </a:extLst>
                  </a:tr>
                  <a:tr h="370840">
                    <a:tc>
                      <a:txBody>
                        <a:bodyPr/>
                        <a:lstStyle/>
                        <a:p>
                          <a:pPr algn="r">
                            <a:defRPr sz="1800"/>
                          </a:pPr>
                          <a:r>
                            <a:rPr sz="1800"/>
                            <a:t>​</a:t>
                          </a:r>
                          <a14:m>
                            <m:oMath xmlns:m="http://schemas.openxmlformats.org/officeDocument/2006/math">
                              <m:rad>
                                <m:radPr>
                                  <m:degHide m:val="on"/>
                                  <m:ctrlPr>
                                    <a:rPr sz="1800" i="1">
                                      <a:latin typeface="Cambria Math" panose="02040503050406030204" pitchFamily="18" charset="0"/>
                                    </a:rPr>
                                  </m:ctrlPr>
                                </m:radPr>
                                <m:deg/>
                                <m:e>
                                  <m:r>
                                    <a:rPr sz="1800">
                                      <a:latin typeface="Cambria Math"/>
                                    </a:rPr>
                                    <m:t>4−</m:t>
                                  </m:r>
                                  <m:r>
                                    <a:rPr sz="1800">
                                      <a:latin typeface="Cambria Math"/>
                                    </a:rPr>
                                    <m:t>𝑥</m:t>
                                  </m:r>
                                </m:e>
                              </m:rad>
                            </m:oMath>
                          </a14:m>
                          <a:endParaRPr sz="180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𝑥</m:t>
                              </m:r>
                              <m:r>
                                <a:rPr sz="1800">
                                  <a:latin typeface="Cambria Math"/>
                                </a:rPr>
                                <m:t>+2</m:t>
                              </m:r>
                            </m:oMath>
                          </a14:m>
                          <a:endParaRPr sz="1800"/>
                        </a:p>
                      </a:txBody>
                      <a:tcPr/>
                    </a:tc>
                    <a:tc>
                      <a:txBody>
                        <a:bodyPr/>
                        <a:lstStyle/>
                        <a:p>
                          <a:pPr algn="l"/>
                          <a:endParaRPr sz="1800" dirty="0"/>
                        </a:p>
                      </a:txBody>
                      <a:tcPr/>
                    </a:tc>
                    <a:extLst>
                      <a:ext uri="{0D108BD9-81ED-4DB2-BD59-A6C34878D82A}">
                        <a16:rowId xmlns:a16="http://schemas.microsoft.com/office/drawing/2014/main" val="10001"/>
                      </a:ext>
                    </a:extLst>
                  </a:tr>
                  <a:tr h="370840">
                    <a:tc>
                      <a:txBody>
                        <a:bodyPr/>
                        <a:lstStyle/>
                        <a:p>
                          <a:pPr algn="r">
                            <a:defRPr sz="1800"/>
                          </a:pPr>
                          <a:r>
                            <a:rPr sz="180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ad>
                                        <m:radPr>
                                          <m:degHide m:val="on"/>
                                          <m:ctrlPr>
                                            <a:rPr sz="1800" i="1">
                                              <a:latin typeface="Cambria Math" panose="02040503050406030204" pitchFamily="18" charset="0"/>
                                            </a:rPr>
                                          </m:ctrlPr>
                                        </m:radPr>
                                        <m:deg/>
                                        <m:e>
                                          <m:r>
                                            <a:rPr sz="1800">
                                              <a:latin typeface="Cambria Math"/>
                                            </a:rPr>
                                            <m:t>4−</m:t>
                                          </m:r>
                                          <m:r>
                                            <a:rPr sz="1800">
                                              <a:latin typeface="Cambria Math"/>
                                            </a:rPr>
                                            <m:t>𝑥</m:t>
                                          </m:r>
                                        </m:e>
                                      </m:rad>
                                    </m:e>
                                  </m:d>
                                </m:e>
                                <m:sup>
                                  <m:r>
                                    <a:rPr sz="1800">
                                      <a:latin typeface="Cambria Math"/>
                                    </a:rPr>
                                    <m:t>2</m:t>
                                  </m:r>
                                </m:sup>
                              </m:sSup>
                            </m:oMath>
                          </a14:m>
                          <a:endParaRPr sz="1800"/>
                        </a:p>
                      </a:txBody>
                      <a:tcPr/>
                    </a:tc>
                    <a:tc>
                      <a:txBody>
                        <a:bodyPr/>
                        <a:lstStyle/>
                        <a:p>
                          <a:pPr algn="l">
                            <a:defRPr sz="18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+2</m:t>
                                      </m:r>
                                    </m:e>
                                  </m:d>
                                </m:e>
                                <m:sup>
                                  <m:r>
                                    <a:rPr sz="1800">
                                      <a:latin typeface="Cambria Math"/>
                                    </a:rPr>
                                    <m:t>2</m:t>
                                  </m:r>
                                </m:sup>
                              </m:sSup>
                            </m:oMath>
                          </a14:m>
                          <a:endParaRPr sz="1800"/>
                        </a:p>
                      </a:txBody>
                      <a:tcPr/>
                    </a:tc>
                    <a:tc>
                      <a:txBody>
                        <a:bodyPr/>
                        <a:lstStyle/>
                        <a:p>
                          <a:pPr algn="l"/>
                          <a:endParaRPr sz="1800" dirty="0"/>
                        </a:p>
                      </a:txBody>
                      <a:tcPr/>
                    </a:tc>
                    <a:extLst>
                      <a:ext uri="{0D108BD9-81ED-4DB2-BD59-A6C34878D82A}">
                        <a16:rowId xmlns:a16="http://schemas.microsoft.com/office/drawing/2014/main" val="10002"/>
                      </a:ext>
                    </a:extLst>
                  </a:tr>
                  <a:tr h="370840">
                    <a:tc>
                      <a:txBody>
                        <a:bodyPr/>
                        <a:lstStyle/>
                        <a:p>
                          <a:pPr algn="r">
                            <a:defRPr sz="1800"/>
                          </a:pPr>
                          <a:r>
                            <a:rPr sz="1800" dirty="0"/>
                            <a:t>​</a:t>
                          </a:r>
                          <a14:m>
                            <m:oMath xmlns:m="http://schemas.openxmlformats.org/officeDocument/2006/math">
                              <m:r>
                                <a:rPr sz="1800">
                                  <a:latin typeface="Cambria Math"/>
                                </a:rPr>
                                <m:t>4−</m:t>
                              </m:r>
                              <m:r>
                                <a:rPr sz="1800">
                                  <a:latin typeface="Cambria Math"/>
                                </a:rPr>
                                <m:t>𝑥</m:t>
                              </m:r>
                            </m:oMath>
                          </a14:m>
                          <a:endParaRPr sz="1800" dirty="0"/>
                        </a:p>
                      </a:txBody>
                      <a:tcPr anchor="ctr"/>
                    </a:tc>
                    <a:tc>
                      <a:txBody>
                        <a:bodyPr/>
                        <a:lstStyle/>
                        <a:p>
                          <a:pPr algn="l">
                            <a:defRPr sz="1800"/>
                          </a:pPr>
                          <a:r>
                            <a:rPr sz="1800" dirty="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m:t>
                              </m:r>
                              <m:r>
                                <a:rPr sz="1800">
                                  <a:latin typeface="Cambria Math"/>
                                </a:rPr>
                                <m:t>𝑥</m:t>
                              </m:r>
                              <m:r>
                                <a:rPr sz="1800">
                                  <a:latin typeface="Cambria Math"/>
                                </a:rPr>
                                <m:t>+4</m:t>
                              </m:r>
                            </m:oMath>
                          </a14:m>
                          <a:endParaRPr sz="1800" dirty="0"/>
                        </a:p>
                      </a:txBody>
                      <a:tcPr anchor="ctr"/>
                    </a:tc>
                    <a:tc>
                      <a:txBody>
                        <a:bodyPr/>
                        <a:lstStyle/>
                        <a:p>
                          <a:pPr algn="l">
                            <a:defRPr b="1"/>
                          </a:pPr>
                          <a:r>
                            <a:rPr lang="en-US" sz="1800" b="0" dirty="0"/>
                            <a:t>The result is a second-degree polynomial equation that can be easily solved by factoring.</a:t>
                          </a:r>
                          <a:endParaRPr sz="1800" dirty="0"/>
                        </a:p>
                      </a:txBody>
                      <a:tcPr/>
                    </a:tc>
                    <a:extLst>
                      <a:ext uri="{0D108BD9-81ED-4DB2-BD59-A6C34878D82A}">
                        <a16:rowId xmlns:a16="http://schemas.microsoft.com/office/drawing/2014/main" val="10003"/>
                      </a:ext>
                    </a:extLst>
                  </a:tr>
                  <a:tr h="370840">
                    <a:tc>
                      <a:txBody>
                        <a:bodyPr/>
                        <a:lstStyle/>
                        <a:p>
                          <a:pPr algn="r"/>
                          <a:r>
                            <a:rPr sz="1800"/>
                            <a:t>​</a:t>
                          </a:r>
                          <a:r>
                            <a:rPr sz="1800">
                              <a:latin typeface="Cambria Math"/>
                            </a:rPr>
                            <a:t>0</a:t>
                          </a:r>
                        </a:p>
                      </a:txBody>
                      <a:tcPr/>
                    </a:tc>
                    <a:tc>
                      <a:txBody>
                        <a:bodyPr/>
                        <a:lstStyle/>
                        <a:p>
                          <a:pPr algn="l">
                            <a:defRPr sz="18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m:t>
                              </m:r>
                              <m:r>
                                <a:rPr sz="1800">
                                  <a:latin typeface="Cambria Math"/>
                                </a:rPr>
                                <m:t>𝑥</m:t>
                              </m:r>
                            </m:oMath>
                          </a14:m>
                          <a:endParaRPr sz="1800"/>
                        </a:p>
                      </a:txBody>
                      <a:tcPr/>
                    </a:tc>
                    <a:tc>
                      <a:txBody>
                        <a:bodyPr/>
                        <a:lstStyle/>
                        <a:p>
                          <a:pPr algn="l"/>
                          <a:endParaRPr sz="1800"/>
                        </a:p>
                      </a:txBody>
                      <a:tcPr/>
                    </a:tc>
                    <a:extLst>
                      <a:ext uri="{0D108BD9-81ED-4DB2-BD59-A6C34878D82A}">
                        <a16:rowId xmlns:a16="http://schemas.microsoft.com/office/drawing/2014/main" val="10004"/>
                      </a:ext>
                    </a:extLst>
                  </a:tr>
                  <a:tr h="370840">
                    <a:tc>
                      <a:txBody>
                        <a:bodyPr/>
                        <a:lstStyle/>
                        <a:p>
                          <a:pPr algn="r"/>
                          <a:r>
                            <a:rPr sz="1800"/>
                            <a:t>​</a:t>
                          </a:r>
                          <a:r>
                            <a:rPr sz="1800">
                              <a:latin typeface="Cambria Math"/>
                            </a:rPr>
                            <a:t>0</a:t>
                          </a:r>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𝑥</m:t>
                              </m:r>
                              <m:d>
                                <m:dPr>
                                  <m:ctrlPr>
                                    <a:rPr sz="1800" i="1">
                                      <a:latin typeface="Cambria Math" panose="02040503050406030204" pitchFamily="18" charset="0"/>
                                    </a:rPr>
                                  </m:ctrlPr>
                                </m:dPr>
                                <m:e>
                                  <m:r>
                                    <a:rPr sz="1800">
                                      <a:latin typeface="Cambria Math"/>
                                    </a:rPr>
                                    <m:t>𝑥</m:t>
                                  </m:r>
                                  <m:r>
                                    <a:rPr sz="1800">
                                      <a:latin typeface="Cambria Math"/>
                                    </a:rPr>
                                    <m:t>+5</m:t>
                                  </m:r>
                                </m:e>
                              </m:d>
                            </m:oMath>
                          </a14:m>
                          <a:endParaRPr sz="1800"/>
                        </a:p>
                      </a:txBody>
                      <a:tcPr/>
                    </a:tc>
                    <a:tc>
                      <a:txBody>
                        <a:bodyPr/>
                        <a:lstStyle/>
                        <a:p>
                          <a:pPr algn="l"/>
                          <a:endParaRPr sz="1800"/>
                        </a:p>
                      </a:txBody>
                      <a:tcPr/>
                    </a:tc>
                    <a:extLst>
                      <a:ext uri="{0D108BD9-81ED-4DB2-BD59-A6C34878D82A}">
                        <a16:rowId xmlns:a16="http://schemas.microsoft.com/office/drawing/2014/main" val="10005"/>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nchor="ctr"/>
                    </a:tc>
                    <a:tc>
                      <a:txBody>
                        <a:bodyPr/>
                        <a:lstStyle/>
                        <a:p>
                          <a:pPr algn="l"/>
                          <a:r>
                            <a:rPr sz="1800" dirty="0"/>
                            <a:t>​</a:t>
                          </a:r>
                        </a:p>
                      </a:txBody>
                      <a:tcPr/>
                    </a:tc>
                    <a:tc>
                      <a:txBody>
                        <a:bodyPr/>
                        <a:lstStyle/>
                        <a:p>
                          <a:pPr algn="l">
                            <a:defRPr sz="1100" b="1"/>
                          </a:pPr>
                          <a:r>
                            <a:rPr sz="1800" b="0" dirty="0"/>
                            <a:t>Note, though, that </a:t>
                          </a:r>
                          <a14:m>
                            <m:oMath xmlns:m="http://schemas.openxmlformats.org/officeDocument/2006/math">
                              <m:rad>
                                <m:radPr>
                                  <m:degHide m:val="on"/>
                                  <m:ctrlPr>
                                    <a:rPr sz="1800" b="0" i="1">
                                      <a:latin typeface="Cambria Math" panose="02040503050406030204" pitchFamily="18" charset="0"/>
                                    </a:rPr>
                                  </m:ctrlPr>
                                </m:radPr>
                                <m:deg/>
                                <m:e>
                                  <m:r>
                                    <a:rPr lang="en-US" sz="1800" b="0" i="1" smtClean="0">
                                      <a:latin typeface="Cambria Math"/>
                                    </a:rPr>
                                    <m:t>4</m:t>
                                  </m:r>
                                  <m:r>
                                    <a:rPr lang="en-US" sz="1800" b="0" smtClean="0">
                                      <a:latin typeface="Cambria Math"/>
                                    </a:rPr>
                                    <m:t>−</m:t>
                                  </m:r>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5</m:t>
                                      </m:r>
                                    </m:e>
                                  </m:d>
                                </m:e>
                              </m:rad>
                              <m:r>
                                <a:rPr lang="en-US" sz="1800" b="0" smtClean="0">
                                  <a:latin typeface="Cambria Math"/>
                                </a:rPr>
                                <m:t>≠−</m:t>
                              </m:r>
                              <m:r>
                                <a:rPr lang="en-US" sz="1800" b="0" i="1" smtClean="0">
                                  <a:latin typeface="Cambria Math"/>
                                </a:rPr>
                                <m:t>5</m:t>
                              </m:r>
                              <m:r>
                                <a:rPr lang="en-US" sz="1800" b="0" smtClean="0">
                                  <a:latin typeface="Cambria Math"/>
                                </a:rPr>
                                <m:t>+</m:t>
                              </m:r>
                              <m:r>
                                <a:rPr lang="en-US" sz="1800" b="0" i="1" smtClean="0">
                                  <a:latin typeface="Cambria Math"/>
                                </a:rPr>
                                <m:t>2</m:t>
                              </m:r>
                            </m:oMath>
                          </a14:m>
                          <a:r>
                            <a:rPr sz="1800" b="0" dirty="0"/>
                            <a:t>. So </a:t>
                          </a:r>
                          <a14:m>
                            <m:oMath xmlns:m="http://schemas.openxmlformats.org/officeDocument/2006/math">
                              <m:r>
                                <a:rPr lang="en-US" sz="1800" b="0" smtClean="0">
                                  <a:latin typeface="Cambria Math"/>
                                </a:rPr>
                                <m:t>−</m:t>
                              </m:r>
                              <m:r>
                                <a:rPr lang="en-US" sz="1800" b="0" i="1" smtClean="0">
                                  <a:latin typeface="Cambria Math"/>
                                </a:rPr>
                                <m:t>5</m:t>
                              </m:r>
                            </m:oMath>
                          </a14:m>
                          <a:r>
                            <a:rPr sz="1800" b="0" dirty="0"/>
                            <a:t> must be discarded. The solution is the single number </a:t>
                          </a:r>
                          <a:r>
                            <a:rPr sz="1800" b="0" dirty="0">
                              <a:latin typeface="Cambria Math"/>
                            </a:rPr>
                            <a:t>0</a:t>
                          </a:r>
                          <a:r>
                            <a:rPr sz="1800" b="0" dirty="0"/>
                            <a:t>.</a:t>
                          </a:r>
                        </a:p>
                      </a:txBody>
                      <a:tcPr/>
                    </a:tc>
                    <a:extLst>
                      <a:ext uri="{0D108BD9-81ED-4DB2-BD59-A6C34878D82A}">
                        <a16:rowId xmlns:a16="http://schemas.microsoft.com/office/drawing/2014/main" val="10006"/>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tc>
                    <a:tc>
                      <a:txBody>
                        <a:bodyPr/>
                        <a:lstStyle/>
                        <a:p>
                          <a:pPr algn="l">
                            <a:defRPr sz="1800"/>
                          </a:pPr>
                          <a:r>
                            <a:rPr sz="1800"/>
                            <a:t>​</a:t>
                          </a:r>
                          <a14:m>
                            <m:oMath xmlns:m="http://schemas.openxmlformats.org/officeDocument/2006/math">
                              <m:r>
                                <a:rPr sz="1800">
                                  <a:latin typeface="Cambria Math"/>
                                </a:rPr>
                                <m:t>=0</m:t>
                              </m:r>
                            </m:oMath>
                          </a14:m>
                          <a:endParaRPr sz="1800"/>
                        </a:p>
                      </a:txBody>
                      <a:tcPr/>
                    </a:tc>
                    <a:tc>
                      <a:txBody>
                        <a:bodyPr/>
                        <a:lstStyle/>
                        <a:p>
                          <a:pPr algn="l"/>
                          <a:endParaRPr sz="1800" b="0"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F5342E81-AB01-EB4B-B53F-E63BA85FA684}"/>
                  </a:ext>
                </a:extLst>
              </p:cNvPr>
              <p:cNvGraphicFramePr>
                <a:graphicFrameLocks/>
              </p:cNvGraphicFramePr>
              <p:nvPr>
                <p:extLst>
                  <p:ext uri="{D42A27DB-BD31-4B8C-83A1-F6EECF244321}">
                    <p14:modId xmlns:p14="http://schemas.microsoft.com/office/powerpoint/2010/main" val="2827692607"/>
                  </p:ext>
                </p:extLst>
              </p:nvPr>
            </p:nvGraphicFramePr>
            <p:xfrm>
              <a:off x="457200" y="1538319"/>
              <a:ext cx="8229600" cy="3949003"/>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5257800">
                      <a:extLst>
                        <a:ext uri="{9D8B030D-6E8A-4147-A177-3AD203B41FA5}">
                          <a16:colId xmlns:a16="http://schemas.microsoft.com/office/drawing/2014/main" val="20002"/>
                        </a:ext>
                      </a:extLst>
                    </a:gridCol>
                  </a:tblGrid>
                  <a:tr h="640080">
                    <a:tc>
                      <a:txBody>
                        <a:bodyPr/>
                        <a:lstStyle/>
                        <a:p>
                          <a:endParaRPr lang="en-US"/>
                        </a:p>
                      </a:txBody>
                      <a:tcPr>
                        <a:blipFill>
                          <a:blip r:embed="rId2"/>
                          <a:stretch>
                            <a:fillRect t="-4762" r="-533803" b="-531429"/>
                          </a:stretch>
                        </a:blipFill>
                      </a:tcPr>
                    </a:tc>
                    <a:tc>
                      <a:txBody>
                        <a:bodyPr/>
                        <a:lstStyle/>
                        <a:p>
                          <a:endParaRPr lang="en-US"/>
                        </a:p>
                      </a:txBody>
                      <a:tcPr>
                        <a:blipFill>
                          <a:blip r:embed="rId2"/>
                          <a:stretch>
                            <a:fillRect l="-77455" t="-4762" r="-313455" b="-531429"/>
                          </a:stretch>
                        </a:blipFill>
                      </a:tcPr>
                    </a:tc>
                    <a:tc>
                      <a:txBody>
                        <a:bodyPr/>
                        <a:lstStyle/>
                        <a:p>
                          <a:pPr algn="l">
                            <a:defRPr b="1"/>
                          </a:pPr>
                          <a:r>
                            <a:rPr lang="en-US" sz="1800" b="0" dirty="0"/>
                            <a:t>There is only one radical expression, so we isolate it and proceed to square both sides</a:t>
                          </a:r>
                          <a:r>
                            <a:rPr sz="1800" dirty="0"/>
                            <a:t> </a:t>
                          </a:r>
                        </a:p>
                      </a:txBody>
                      <a:tcPr/>
                    </a:tc>
                    <a:extLst>
                      <a:ext uri="{0D108BD9-81ED-4DB2-BD59-A6C34878D82A}">
                        <a16:rowId xmlns:a16="http://schemas.microsoft.com/office/drawing/2014/main" val="10000"/>
                      </a:ext>
                    </a:extLst>
                  </a:tr>
                  <a:tr h="391097">
                    <a:tc>
                      <a:txBody>
                        <a:bodyPr/>
                        <a:lstStyle/>
                        <a:p>
                          <a:endParaRPr lang="en-US"/>
                        </a:p>
                      </a:txBody>
                      <a:tcPr>
                        <a:blipFill>
                          <a:blip r:embed="rId2"/>
                          <a:stretch>
                            <a:fillRect t="-171875" r="-533803" b="-771875"/>
                          </a:stretch>
                        </a:blipFill>
                      </a:tcPr>
                    </a:tc>
                    <a:tc>
                      <a:txBody>
                        <a:bodyPr/>
                        <a:lstStyle/>
                        <a:p>
                          <a:endParaRPr lang="en-US"/>
                        </a:p>
                      </a:txBody>
                      <a:tcPr>
                        <a:blipFill>
                          <a:blip r:embed="rId2"/>
                          <a:stretch>
                            <a:fillRect l="-77455" t="-171875" r="-313455" b="-771875"/>
                          </a:stretch>
                        </a:blipFill>
                      </a:tcPr>
                    </a:tc>
                    <a:tc>
                      <a:txBody>
                        <a:bodyPr/>
                        <a:lstStyle/>
                        <a:p>
                          <a:pPr algn="l"/>
                          <a:endParaRPr sz="1800" dirty="0"/>
                        </a:p>
                      </a:txBody>
                      <a:tcPr/>
                    </a:tc>
                    <a:extLst>
                      <a:ext uri="{0D108BD9-81ED-4DB2-BD59-A6C34878D82A}">
                        <a16:rowId xmlns:a16="http://schemas.microsoft.com/office/drawing/2014/main" val="10001"/>
                      </a:ext>
                    </a:extLst>
                  </a:tr>
                  <a:tr h="467297">
                    <a:tc>
                      <a:txBody>
                        <a:bodyPr/>
                        <a:lstStyle/>
                        <a:p>
                          <a:endParaRPr lang="en-US"/>
                        </a:p>
                      </a:txBody>
                      <a:tcPr>
                        <a:blipFill>
                          <a:blip r:embed="rId2"/>
                          <a:stretch>
                            <a:fillRect t="-225974" r="-533803" b="-541558"/>
                          </a:stretch>
                        </a:blipFill>
                      </a:tcPr>
                    </a:tc>
                    <a:tc>
                      <a:txBody>
                        <a:bodyPr/>
                        <a:lstStyle/>
                        <a:p>
                          <a:endParaRPr lang="en-US"/>
                        </a:p>
                      </a:txBody>
                      <a:tcPr>
                        <a:blipFill>
                          <a:blip r:embed="rId2"/>
                          <a:stretch>
                            <a:fillRect l="-77455" t="-225974" r="-313455" b="-541558"/>
                          </a:stretch>
                        </a:blipFill>
                      </a:tcPr>
                    </a:tc>
                    <a:tc>
                      <a:txBody>
                        <a:bodyPr/>
                        <a:lstStyle/>
                        <a:p>
                          <a:pPr algn="l"/>
                          <a:endParaRPr sz="1800" dirty="0"/>
                        </a:p>
                      </a:txBody>
                      <a:tcPr/>
                    </a:tc>
                    <a:extLst>
                      <a:ext uri="{0D108BD9-81ED-4DB2-BD59-A6C34878D82A}">
                        <a16:rowId xmlns:a16="http://schemas.microsoft.com/office/drawing/2014/main" val="10002"/>
                      </a:ext>
                    </a:extLst>
                  </a:tr>
                  <a:tr h="640080">
                    <a:tc>
                      <a:txBody>
                        <a:bodyPr/>
                        <a:lstStyle/>
                        <a:p>
                          <a:endParaRPr lang="en-US"/>
                        </a:p>
                      </a:txBody>
                      <a:tcPr anchor="ctr">
                        <a:blipFill>
                          <a:blip r:embed="rId2"/>
                          <a:stretch>
                            <a:fillRect t="-239048" r="-533803" b="-297143"/>
                          </a:stretch>
                        </a:blipFill>
                      </a:tcPr>
                    </a:tc>
                    <a:tc>
                      <a:txBody>
                        <a:bodyPr/>
                        <a:lstStyle/>
                        <a:p>
                          <a:endParaRPr lang="en-US"/>
                        </a:p>
                      </a:txBody>
                      <a:tcPr anchor="ctr">
                        <a:blipFill>
                          <a:blip r:embed="rId2"/>
                          <a:stretch>
                            <a:fillRect l="-77455" t="-239048" r="-313455" b="-297143"/>
                          </a:stretch>
                        </a:blipFill>
                      </a:tcPr>
                    </a:tc>
                    <a:tc>
                      <a:txBody>
                        <a:bodyPr/>
                        <a:lstStyle/>
                        <a:p>
                          <a:pPr algn="l">
                            <a:defRPr b="1"/>
                          </a:pPr>
                          <a:r>
                            <a:rPr lang="en-US" sz="1800" b="0" dirty="0"/>
                            <a:t>The result is a second-degree polynomial equation that can be easily solved by factoring.</a:t>
                          </a:r>
                          <a:endParaRPr sz="1800" dirty="0"/>
                        </a:p>
                      </a:txBody>
                      <a:tcPr/>
                    </a:tc>
                    <a:extLst>
                      <a:ext uri="{0D108BD9-81ED-4DB2-BD59-A6C34878D82A}">
                        <a16:rowId xmlns:a16="http://schemas.microsoft.com/office/drawing/2014/main" val="10003"/>
                      </a:ext>
                    </a:extLst>
                  </a:tr>
                  <a:tr h="370840">
                    <a:tc>
                      <a:txBody>
                        <a:bodyPr/>
                        <a:lstStyle/>
                        <a:p>
                          <a:pPr algn="r"/>
                          <a:r>
                            <a:rPr sz="1800"/>
                            <a:t>​</a:t>
                          </a:r>
                          <a:r>
                            <a:rPr sz="1800">
                              <a:latin typeface="Cambria Math"/>
                            </a:rPr>
                            <a:t>0</a:t>
                          </a:r>
                        </a:p>
                      </a:txBody>
                      <a:tcPr/>
                    </a:tc>
                    <a:tc>
                      <a:txBody>
                        <a:bodyPr/>
                        <a:lstStyle/>
                        <a:p>
                          <a:endParaRPr lang="en-US"/>
                        </a:p>
                      </a:txBody>
                      <a:tcPr>
                        <a:blipFill>
                          <a:blip r:embed="rId2"/>
                          <a:stretch>
                            <a:fillRect l="-77455" t="-583607" r="-313455" b="-411475"/>
                          </a:stretch>
                        </a:blipFill>
                      </a:tcPr>
                    </a:tc>
                    <a:tc>
                      <a:txBody>
                        <a:bodyPr/>
                        <a:lstStyle/>
                        <a:p>
                          <a:pPr algn="l"/>
                          <a:endParaRPr sz="1800"/>
                        </a:p>
                      </a:txBody>
                      <a:tcPr/>
                    </a:tc>
                    <a:extLst>
                      <a:ext uri="{0D108BD9-81ED-4DB2-BD59-A6C34878D82A}">
                        <a16:rowId xmlns:a16="http://schemas.microsoft.com/office/drawing/2014/main" val="10004"/>
                      </a:ext>
                    </a:extLst>
                  </a:tr>
                  <a:tr h="370840">
                    <a:tc>
                      <a:txBody>
                        <a:bodyPr/>
                        <a:lstStyle/>
                        <a:p>
                          <a:pPr algn="r"/>
                          <a:r>
                            <a:rPr sz="1800"/>
                            <a:t>​</a:t>
                          </a:r>
                          <a:r>
                            <a:rPr sz="1800">
                              <a:latin typeface="Cambria Math"/>
                            </a:rPr>
                            <a:t>0</a:t>
                          </a:r>
                        </a:p>
                      </a:txBody>
                      <a:tcPr/>
                    </a:tc>
                    <a:tc>
                      <a:txBody>
                        <a:bodyPr/>
                        <a:lstStyle/>
                        <a:p>
                          <a:endParaRPr lang="en-US"/>
                        </a:p>
                      </a:txBody>
                      <a:tcPr>
                        <a:blipFill>
                          <a:blip r:embed="rId2"/>
                          <a:stretch>
                            <a:fillRect l="-77455" t="-683607" r="-313455" b="-311475"/>
                          </a:stretch>
                        </a:blipFill>
                      </a:tcPr>
                    </a:tc>
                    <a:tc>
                      <a:txBody>
                        <a:bodyPr/>
                        <a:lstStyle/>
                        <a:p>
                          <a:pPr algn="l"/>
                          <a:endParaRPr sz="1800"/>
                        </a:p>
                      </a:txBody>
                      <a:tcPr/>
                    </a:tc>
                    <a:extLst>
                      <a:ext uri="{0D108BD9-81ED-4DB2-BD59-A6C34878D82A}">
                        <a16:rowId xmlns:a16="http://schemas.microsoft.com/office/drawing/2014/main" val="10005"/>
                      </a:ext>
                    </a:extLst>
                  </a:tr>
                  <a:tr h="697929">
                    <a:tc>
                      <a:txBody>
                        <a:bodyPr/>
                        <a:lstStyle/>
                        <a:p>
                          <a:endParaRPr lang="en-US"/>
                        </a:p>
                      </a:txBody>
                      <a:tcPr anchor="ctr">
                        <a:blipFill>
                          <a:blip r:embed="rId2"/>
                          <a:stretch>
                            <a:fillRect t="-415652" r="-533803" b="-65217"/>
                          </a:stretch>
                        </a:blipFill>
                      </a:tcPr>
                    </a:tc>
                    <a:tc>
                      <a:txBody>
                        <a:bodyPr/>
                        <a:lstStyle/>
                        <a:p>
                          <a:pPr algn="l"/>
                          <a:r>
                            <a:rPr sz="1800" dirty="0"/>
                            <a:t>​</a:t>
                          </a:r>
                        </a:p>
                      </a:txBody>
                      <a:tcPr/>
                    </a:tc>
                    <a:tc>
                      <a:txBody>
                        <a:bodyPr/>
                        <a:lstStyle/>
                        <a:p>
                          <a:endParaRPr lang="en-US"/>
                        </a:p>
                      </a:txBody>
                      <a:tcPr>
                        <a:blipFill>
                          <a:blip r:embed="rId2"/>
                          <a:stretch>
                            <a:fillRect l="-56613" t="-415652" b="-65217"/>
                          </a:stretch>
                        </a:blipFill>
                      </a:tcPr>
                    </a:tc>
                    <a:extLst>
                      <a:ext uri="{0D108BD9-81ED-4DB2-BD59-A6C34878D82A}">
                        <a16:rowId xmlns:a16="http://schemas.microsoft.com/office/drawing/2014/main" val="10006"/>
                      </a:ext>
                    </a:extLst>
                  </a:tr>
                  <a:tr h="370840">
                    <a:tc>
                      <a:txBody>
                        <a:bodyPr/>
                        <a:lstStyle/>
                        <a:p>
                          <a:endParaRPr lang="en-US"/>
                        </a:p>
                      </a:txBody>
                      <a:tcPr>
                        <a:blipFill>
                          <a:blip r:embed="rId2"/>
                          <a:stretch>
                            <a:fillRect t="-972131" r="-533803" b="-22951"/>
                          </a:stretch>
                        </a:blipFill>
                      </a:tcPr>
                    </a:tc>
                    <a:tc>
                      <a:txBody>
                        <a:bodyPr/>
                        <a:lstStyle/>
                        <a:p>
                          <a:endParaRPr lang="en-US"/>
                        </a:p>
                      </a:txBody>
                      <a:tcPr>
                        <a:blipFill>
                          <a:blip r:embed="rId2"/>
                          <a:stretch>
                            <a:fillRect l="-77455" t="-972131" r="-313455" b="-22951"/>
                          </a:stretch>
                        </a:blipFill>
                      </a:tcPr>
                    </a:tc>
                    <a:tc>
                      <a:txBody>
                        <a:bodyPr/>
                        <a:lstStyle/>
                        <a:p>
                          <a:pPr algn="l"/>
                          <a:endParaRPr sz="1800" b="0" dirty="0"/>
                        </a:p>
                      </a:txBody>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45385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Radical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+21</m:t>
                        </m:r>
                      </m:e>
                    </m:rad>
                    <m:r>
                      <a:rPr>
                        <a:latin typeface="Cambria Math" panose="02040503050406030204" pitchFamily="18" charset="0"/>
                      </a:rPr>
                      <m:t>−3=0</m:t>
                    </m:r>
                  </m:oMath>
                </a14:m>
                <a:endParaRPr dirty="0"/>
              </a:p>
              <a:p>
                <a:r>
                  <a:rPr dirty="0"/>
                  <a:t>​</a:t>
                </a:r>
                <a:r>
                  <a:rPr sz="2800" b="1" dirty="0"/>
                  <a:t>Solution</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591166B-53A0-F1D4-6F01-4CB1FDD0984F}"/>
                  </a:ext>
                </a:extLst>
              </p:cNvPr>
              <p:cNvGraphicFramePr>
                <a:graphicFrameLocks/>
              </p:cNvGraphicFramePr>
              <p:nvPr>
                <p:extLst>
                  <p:ext uri="{D42A27DB-BD31-4B8C-83A1-F6EECF244321}">
                    <p14:modId xmlns:p14="http://schemas.microsoft.com/office/powerpoint/2010/main" val="3661641131"/>
                  </p:ext>
                </p:extLst>
              </p:nvPr>
            </p:nvGraphicFramePr>
            <p:xfrm>
              <a:off x="-228600" y="2133600"/>
              <a:ext cx="8229600" cy="35419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370840">
                    <a:tc>
                      <a:txBody>
                        <a:bodyPr/>
                        <a:lstStyle/>
                        <a:p>
                          <a:pPr algn="r">
                            <a:defRPr sz="1800"/>
                          </a:pPr>
                          <a:r>
                            <a:t>​</a:t>
                          </a:r>
                          <a14:m>
                            <m:oMath xmlns:m="http://schemas.openxmlformats.org/officeDocument/2006/math">
                              <m:rad>
                                <m:radPr>
                                  <m:ctrlPr>
                                    <a:rPr sz="1800" i="1">
                                      <a:latin typeface="Cambria Math" panose="02040503050406030204" pitchFamily="18" charset="0"/>
                                    </a:rPr>
                                  </m:ctrlPr>
                                </m:radPr>
                                <m:deg>
                                  <m:r>
                                    <a:rPr sz="1800">
                                      <a:latin typeface="Cambria Math"/>
                                    </a:rPr>
                                    <m:t>3</m:t>
                                  </m:r>
                                </m:deg>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m:t>
                                  </m:r>
                                  <m:r>
                                    <a:rPr sz="1800">
                                      <a:latin typeface="Cambria Math"/>
                                    </a:rPr>
                                    <m:t>𝑥</m:t>
                                  </m:r>
                                  <m:r>
                                    <a:rPr sz="1800">
                                      <a:latin typeface="Cambria Math"/>
                                    </a:rPr>
                                    <m:t>+21</m:t>
                                  </m:r>
                                </m:e>
                              </m:rad>
                              <m:r>
                                <a:rPr sz="1800">
                                  <a:latin typeface="Cambria Math"/>
                                </a:rPr>
                                <m:t>−3</m:t>
                              </m:r>
                            </m:oMath>
                          </a14:m>
                          <a:endParaRPr/>
                        </a:p>
                      </a:txBody>
                      <a:tcPr/>
                    </a:tc>
                    <a:tc>
                      <a:txBody>
                        <a:bodyPr/>
                        <a:lstStyle/>
                        <a:p>
                          <a:pPr algn="l">
                            <a:defRPr sz="1800"/>
                          </a:pPr>
                          <a:r>
                            <a:rPr dirty="0"/>
                            <a:t>​</a:t>
                          </a:r>
                          <a14:m>
                            <m:oMath xmlns:m="http://schemas.openxmlformats.org/officeDocument/2006/math">
                              <m:r>
                                <a:rPr sz="1800">
                                  <a:latin typeface="Cambria Math"/>
                                </a:rPr>
                                <m:t>=0</m:t>
                              </m:r>
                            </m:oMath>
                          </a14:m>
                          <a:endParaRPr dirty="0"/>
                        </a:p>
                      </a:txBody>
                      <a:tcPr/>
                    </a:tc>
                    <a:tc>
                      <a:txBody>
                        <a:bodyPr/>
                        <a:lstStyle/>
                        <a:p>
                          <a:pPr algn="l">
                            <a:defRPr b="1"/>
                          </a:pPr>
                          <a:r>
                            <a:rPr lang="en-US" b="0" dirty="0"/>
                            <a:t>We first isolate the radical (a third root in this case) and then raise both sides to the third power.</a:t>
                          </a:r>
                          <a:endParaRPr b="0" dirty="0"/>
                        </a:p>
                      </a:txBody>
                      <a:tcPr/>
                    </a:tc>
                    <a:extLst>
                      <a:ext uri="{0D108BD9-81ED-4DB2-BD59-A6C34878D82A}">
                        <a16:rowId xmlns:a16="http://schemas.microsoft.com/office/drawing/2014/main" val="10000"/>
                      </a:ext>
                    </a:extLst>
                  </a:tr>
                  <a:tr h="370840">
                    <a:tc>
                      <a:txBody>
                        <a:bodyPr/>
                        <a:lstStyle/>
                        <a:p>
                          <a:pPr algn="r">
                            <a:defRPr sz="1800"/>
                          </a:pPr>
                          <a:r>
                            <a:t>​</a:t>
                          </a:r>
                          <a14:m>
                            <m:oMath xmlns:m="http://schemas.openxmlformats.org/officeDocument/2006/math">
                              <m:rad>
                                <m:radPr>
                                  <m:ctrlPr>
                                    <a:rPr sz="1800" i="1">
                                      <a:latin typeface="Cambria Math" panose="02040503050406030204" pitchFamily="18" charset="0"/>
                                    </a:rPr>
                                  </m:ctrlPr>
                                </m:radPr>
                                <m:deg>
                                  <m:r>
                                    <a:rPr sz="1800">
                                      <a:latin typeface="Cambria Math"/>
                                    </a:rPr>
                                    <m:t>3</m:t>
                                  </m:r>
                                </m:deg>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m:t>
                                  </m:r>
                                  <m:r>
                                    <a:rPr sz="1800">
                                      <a:latin typeface="Cambria Math"/>
                                    </a:rPr>
                                    <m:t>𝑥</m:t>
                                  </m:r>
                                  <m:r>
                                    <a:rPr sz="1800">
                                      <a:latin typeface="Cambria Math"/>
                                    </a:rPr>
                                    <m:t>+21</m:t>
                                  </m:r>
                                </m:e>
                              </m:rad>
                            </m:oMath>
                          </a14:m>
                          <a:endParaRPr/>
                        </a:p>
                      </a:txBody>
                      <a:tcPr/>
                    </a:tc>
                    <a:tc>
                      <a:txBody>
                        <a:bodyPr/>
                        <a:lstStyle/>
                        <a:p>
                          <a:pPr algn="l">
                            <a:defRPr sz="1800"/>
                          </a:pPr>
                          <a:r>
                            <a:t>​</a:t>
                          </a:r>
                          <a14:m>
                            <m:oMath xmlns:m="http://schemas.openxmlformats.org/officeDocument/2006/math">
                              <m:r>
                                <a:rPr sz="1800">
                                  <a:latin typeface="Cambria Math"/>
                                </a:rPr>
                                <m:t>=3</m:t>
                              </m:r>
                            </m:oMath>
                          </a14:m>
                          <a:endParaRPr/>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m:t>
                                          </m:r>
                                          <m:r>
                                            <a:rPr sz="1800">
                                              <a:latin typeface="Cambria Math"/>
                                            </a:rPr>
                                            <m:t>𝑥</m:t>
                                          </m:r>
                                          <m:r>
                                            <a:rPr sz="1800">
                                              <a:latin typeface="Cambria Math"/>
                                            </a:rPr>
                                            <m:t>+21</m:t>
                                          </m:r>
                                        </m:e>
                                      </m:rad>
                                    </m:e>
                                  </m:d>
                                </m:e>
                                <m:sup>
                                  <m:r>
                                    <a:rPr sz="1800">
                                      <a:latin typeface="Cambria Math"/>
                                    </a:rPr>
                                    <m:t>3</m:t>
                                  </m:r>
                                </m:sup>
                              </m:sSup>
                            </m:oMath>
                          </a14:m>
                          <a:endParaRPr dirty="0"/>
                        </a:p>
                      </a:txBody>
                      <a:tcPr/>
                    </a:tc>
                    <a:tc>
                      <a:txBody>
                        <a:bodyPr/>
                        <a:lstStyle/>
                        <a:p>
                          <a:pPr algn="l">
                            <a:defRPr sz="1800"/>
                          </a:pPr>
                          <a:r>
                            <a:rPr dirty="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3</m:t>
                                  </m:r>
                                </m:sup>
                              </m:sSup>
                            </m:oMath>
                          </a14:m>
                          <a:endParaRPr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m:t>
                              </m:r>
                              <m:r>
                                <a:rPr sz="1800">
                                  <a:latin typeface="Cambria Math"/>
                                </a:rPr>
                                <m:t>𝑥</m:t>
                              </m:r>
                              <m:r>
                                <a:rPr sz="1800">
                                  <a:latin typeface="Cambria Math"/>
                                </a:rPr>
                                <m:t>+21</m:t>
                              </m:r>
                            </m:oMath>
                          </a14:m>
                          <a:endParaRPr/>
                        </a:p>
                      </a:txBody>
                      <a:tcPr/>
                    </a:tc>
                    <a:tc>
                      <a:txBody>
                        <a:bodyPr/>
                        <a:lstStyle/>
                        <a:p>
                          <a:pPr algn="l">
                            <a:defRPr sz="1800"/>
                          </a:pPr>
                          <a:r>
                            <a:rPr dirty="0"/>
                            <a:t>​</a:t>
                          </a:r>
                          <a14:m>
                            <m:oMath xmlns:m="http://schemas.openxmlformats.org/officeDocument/2006/math">
                              <m:r>
                                <a:rPr sz="1800">
                                  <a:latin typeface="Cambria Math"/>
                                </a:rPr>
                                <m:t>=27</m:t>
                              </m:r>
                            </m:oMath>
                          </a14:m>
                          <a:endParaRPr dirty="0"/>
                        </a:p>
                      </a:txBody>
                      <a:tcPr/>
                    </a:tc>
                    <a:tc>
                      <a:txBody>
                        <a:bodyPr/>
                        <a:lstStyle/>
                        <a:p>
                          <a:pPr algn="l">
                            <a:defRPr b="1"/>
                          </a:pPr>
                          <a:r>
                            <a:rPr lang="en-US" b="0" dirty="0"/>
                            <a:t>The resulting second-degree equation can again be solved by factoring.</a:t>
                          </a:r>
                          <a:r>
                            <a:rPr dirty="0"/>
                            <a:t> </a:t>
                          </a:r>
                        </a:p>
                      </a:txBody>
                      <a:tcPr/>
                    </a:tc>
                    <a:extLst>
                      <a:ext uri="{0D108BD9-81ED-4DB2-BD59-A6C34878D82A}">
                        <a16:rowId xmlns:a16="http://schemas.microsoft.com/office/drawing/2014/main" val="10003"/>
                      </a:ext>
                    </a:extLst>
                  </a:tr>
                  <a:tr h="370840">
                    <a:tc>
                      <a:txBody>
                        <a:bodyPr/>
                        <a:lstStyle/>
                        <a:p>
                          <a:pPr algn="r">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m:t>
                              </m:r>
                              <m:r>
                                <a:rPr sz="1800">
                                  <a:latin typeface="Cambria Math"/>
                                </a:rPr>
                                <m:t>𝑥</m:t>
                              </m:r>
                              <m:r>
                                <a:rPr sz="1800">
                                  <a:latin typeface="Cambria Math"/>
                                </a:rPr>
                                <m:t>−6</m:t>
                              </m:r>
                            </m:oMath>
                          </a14:m>
                          <a:endParaRPr/>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dirty="0"/>
                        </a:p>
                      </a:txBody>
                      <a:tcPr/>
                    </a:tc>
                    <a:extLst>
                      <a:ext uri="{0D108BD9-81ED-4DB2-BD59-A6C34878D82A}">
                        <a16:rowId xmlns:a16="http://schemas.microsoft.com/office/drawing/2014/main" val="10004"/>
                      </a:ext>
                    </a:extLst>
                  </a:tr>
                  <a:tr h="370840">
                    <a:tc>
                      <a:txBody>
                        <a:bodyPr/>
                        <a:lstStyle/>
                        <a:p>
                          <a:pPr algn="r">
                            <a:defRPr sz="1800"/>
                          </a:pPr>
                          <a:r>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+6</m:t>
                                  </m:r>
                                </m:e>
                              </m:d>
                              <m:d>
                                <m:dPr>
                                  <m:ctrlPr>
                                    <a:rPr sz="1800" i="1">
                                      <a:latin typeface="Cambria Math" panose="02040503050406030204" pitchFamily="18" charset="0"/>
                                    </a:rPr>
                                  </m:ctrlPr>
                                </m:dPr>
                                <m:e>
                                  <m:r>
                                    <a:rPr sz="1800">
                                      <a:latin typeface="Cambria Math"/>
                                    </a:rPr>
                                    <m:t>𝑥</m:t>
                                  </m:r>
                                  <m:r>
                                    <a:rPr sz="1800">
                                      <a:latin typeface="Cambria Math"/>
                                    </a:rPr>
                                    <m:t>−1</m:t>
                                  </m:r>
                                </m:e>
                              </m:d>
                            </m:oMath>
                          </a14:m>
                          <a:endParaRPr/>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dirty="0"/>
                        </a:p>
                      </a:txBody>
                      <a:tcPr/>
                    </a:tc>
                    <a:extLst>
                      <a:ext uri="{0D108BD9-81ED-4DB2-BD59-A6C34878D82A}">
                        <a16:rowId xmlns:a16="http://schemas.microsoft.com/office/drawing/2014/main" val="10005"/>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=−6,1</m:t>
                              </m:r>
                            </m:oMath>
                          </a14:m>
                          <a:endParaRPr/>
                        </a:p>
                      </a:txBody>
                      <a:tcPr/>
                    </a:tc>
                    <a:tc>
                      <a:txBody>
                        <a:bodyPr/>
                        <a:lstStyle/>
                        <a:p>
                          <a:pPr algn="l">
                            <a:defRPr b="1"/>
                          </a:pPr>
                          <a:r>
                            <a:rPr lang="en-US" b="0" dirty="0"/>
                            <a:t>Both roots solve the original equation.</a:t>
                          </a:r>
                          <a:r>
                            <a:rPr dirty="0"/>
                            <a:t> </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C591166B-53A0-F1D4-6F01-4CB1FDD0984F}"/>
                  </a:ext>
                </a:extLst>
              </p:cNvPr>
              <p:cNvGraphicFramePr>
                <a:graphicFrameLocks/>
              </p:cNvGraphicFramePr>
              <p:nvPr>
                <p:extLst>
                  <p:ext uri="{D42A27DB-BD31-4B8C-83A1-F6EECF244321}">
                    <p14:modId xmlns:p14="http://schemas.microsoft.com/office/powerpoint/2010/main" val="3661641131"/>
                  </p:ext>
                </p:extLst>
              </p:nvPr>
            </p:nvGraphicFramePr>
            <p:xfrm>
              <a:off x="-228600" y="2133600"/>
              <a:ext cx="8229600" cy="35419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914400">
                    <a:tc>
                      <a:txBody>
                        <a:bodyPr/>
                        <a:lstStyle/>
                        <a:p>
                          <a:endParaRPr lang="en-US"/>
                        </a:p>
                      </a:txBody>
                      <a:tcPr>
                        <a:blipFill>
                          <a:blip r:embed="rId3"/>
                          <a:stretch>
                            <a:fillRect t="-3333" r="-200222" b="-297333"/>
                          </a:stretch>
                        </a:blipFill>
                      </a:tcPr>
                    </a:tc>
                    <a:tc>
                      <a:txBody>
                        <a:bodyPr/>
                        <a:lstStyle/>
                        <a:p>
                          <a:endParaRPr lang="en-US"/>
                        </a:p>
                      </a:txBody>
                      <a:tcPr>
                        <a:blipFill>
                          <a:blip r:embed="rId3"/>
                          <a:stretch>
                            <a:fillRect l="-257143" t="-3333" r="-414857" b="-297333"/>
                          </a:stretch>
                        </a:blipFill>
                      </a:tcPr>
                    </a:tc>
                    <a:tc>
                      <a:txBody>
                        <a:bodyPr/>
                        <a:lstStyle/>
                        <a:p>
                          <a:pPr algn="l">
                            <a:defRPr b="1"/>
                          </a:pPr>
                          <a:r>
                            <a:rPr lang="en-US" b="0" dirty="0"/>
                            <a:t>We first isolate the radical (a third root in this case) and then raise both sides to the third power.</a:t>
                          </a:r>
                          <a:endParaRPr b="0" dirty="0"/>
                        </a:p>
                      </a:txBody>
                      <a:tcPr/>
                    </a:tc>
                    <a:extLst>
                      <a:ext uri="{0D108BD9-81ED-4DB2-BD59-A6C34878D82A}">
                        <a16:rowId xmlns:a16="http://schemas.microsoft.com/office/drawing/2014/main" val="10000"/>
                      </a:ext>
                    </a:extLst>
                  </a:tr>
                  <a:tr h="399352">
                    <a:tc>
                      <a:txBody>
                        <a:bodyPr/>
                        <a:lstStyle/>
                        <a:p>
                          <a:endParaRPr lang="en-US"/>
                        </a:p>
                      </a:txBody>
                      <a:tcPr>
                        <a:blipFill>
                          <a:blip r:embed="rId3"/>
                          <a:stretch>
                            <a:fillRect t="-234848" r="-200222" b="-575758"/>
                          </a:stretch>
                        </a:blipFill>
                      </a:tcPr>
                    </a:tc>
                    <a:tc>
                      <a:txBody>
                        <a:bodyPr/>
                        <a:lstStyle/>
                        <a:p>
                          <a:endParaRPr lang="en-US"/>
                        </a:p>
                      </a:txBody>
                      <a:tcPr>
                        <a:blipFill>
                          <a:blip r:embed="rId3"/>
                          <a:stretch>
                            <a:fillRect l="-257143" t="-234848" r="-414857" b="-575758"/>
                          </a:stretch>
                        </a:blipFill>
                      </a:tcPr>
                    </a:tc>
                    <a:tc>
                      <a:txBody>
                        <a:bodyPr/>
                        <a:lstStyle/>
                        <a:p>
                          <a:pPr algn="l"/>
                          <a:endParaRPr dirty="0"/>
                        </a:p>
                      </a:txBody>
                      <a:tcPr/>
                    </a:tc>
                    <a:extLst>
                      <a:ext uri="{0D108BD9-81ED-4DB2-BD59-A6C34878D82A}">
                        <a16:rowId xmlns:a16="http://schemas.microsoft.com/office/drawing/2014/main" val="10001"/>
                      </a:ext>
                    </a:extLst>
                  </a:tr>
                  <a:tr h="475552">
                    <a:tc>
                      <a:txBody>
                        <a:bodyPr/>
                        <a:lstStyle/>
                        <a:p>
                          <a:endParaRPr lang="en-US"/>
                        </a:p>
                      </a:txBody>
                      <a:tcPr>
                        <a:blipFill>
                          <a:blip r:embed="rId3"/>
                          <a:stretch>
                            <a:fillRect t="-283333" r="-200222" b="-387179"/>
                          </a:stretch>
                        </a:blipFill>
                      </a:tcPr>
                    </a:tc>
                    <a:tc>
                      <a:txBody>
                        <a:bodyPr/>
                        <a:lstStyle/>
                        <a:p>
                          <a:endParaRPr lang="en-US"/>
                        </a:p>
                      </a:txBody>
                      <a:tcPr>
                        <a:blipFill>
                          <a:blip r:embed="rId3"/>
                          <a:stretch>
                            <a:fillRect l="-257143" t="-283333" r="-414857" b="-387179"/>
                          </a:stretch>
                        </a:blipFill>
                      </a:tcPr>
                    </a:tc>
                    <a:tc>
                      <a:txBody>
                        <a:bodyPr/>
                        <a:lstStyle/>
                        <a:p>
                          <a:pPr algn="l"/>
                          <a:endParaRPr dirty="0"/>
                        </a:p>
                      </a:txBody>
                      <a:tcPr/>
                    </a:tc>
                    <a:extLst>
                      <a:ext uri="{0D108BD9-81ED-4DB2-BD59-A6C34878D82A}">
                        <a16:rowId xmlns:a16="http://schemas.microsoft.com/office/drawing/2014/main" val="10002"/>
                      </a:ext>
                    </a:extLst>
                  </a:tr>
                  <a:tr h="640080">
                    <a:tc>
                      <a:txBody>
                        <a:bodyPr/>
                        <a:lstStyle/>
                        <a:p>
                          <a:endParaRPr lang="en-US"/>
                        </a:p>
                      </a:txBody>
                      <a:tcPr>
                        <a:blipFill>
                          <a:blip r:embed="rId3"/>
                          <a:stretch>
                            <a:fillRect t="-284762" r="-200222" b="-187619"/>
                          </a:stretch>
                        </a:blipFill>
                      </a:tcPr>
                    </a:tc>
                    <a:tc>
                      <a:txBody>
                        <a:bodyPr/>
                        <a:lstStyle/>
                        <a:p>
                          <a:endParaRPr lang="en-US"/>
                        </a:p>
                      </a:txBody>
                      <a:tcPr>
                        <a:blipFill>
                          <a:blip r:embed="rId3"/>
                          <a:stretch>
                            <a:fillRect l="-257143" t="-284762" r="-414857" b="-187619"/>
                          </a:stretch>
                        </a:blipFill>
                      </a:tcPr>
                    </a:tc>
                    <a:tc>
                      <a:txBody>
                        <a:bodyPr/>
                        <a:lstStyle/>
                        <a:p>
                          <a:pPr algn="l">
                            <a:defRPr b="1"/>
                          </a:pPr>
                          <a:r>
                            <a:rPr lang="en-US" b="0" dirty="0"/>
                            <a:t>The resulting second-degree equation can again be solved by factoring.</a:t>
                          </a:r>
                          <a:r>
                            <a:rPr dirty="0"/>
                            <a:t> </a:t>
                          </a:r>
                        </a:p>
                      </a:txBody>
                      <a:tcPr/>
                    </a:tc>
                    <a:extLst>
                      <a:ext uri="{0D108BD9-81ED-4DB2-BD59-A6C34878D82A}">
                        <a16:rowId xmlns:a16="http://schemas.microsoft.com/office/drawing/2014/main" val="10003"/>
                      </a:ext>
                    </a:extLst>
                  </a:tr>
                  <a:tr h="370840">
                    <a:tc>
                      <a:txBody>
                        <a:bodyPr/>
                        <a:lstStyle/>
                        <a:p>
                          <a:endParaRPr lang="en-US"/>
                        </a:p>
                      </a:txBody>
                      <a:tcPr>
                        <a:blipFill>
                          <a:blip r:embed="rId3"/>
                          <a:stretch>
                            <a:fillRect t="-662295" r="-200222" b="-222951"/>
                          </a:stretch>
                        </a:blipFill>
                      </a:tcPr>
                    </a:tc>
                    <a:tc>
                      <a:txBody>
                        <a:bodyPr/>
                        <a:lstStyle/>
                        <a:p>
                          <a:endParaRPr lang="en-US"/>
                        </a:p>
                      </a:txBody>
                      <a:tcPr>
                        <a:blipFill>
                          <a:blip r:embed="rId3"/>
                          <a:stretch>
                            <a:fillRect l="-257143" t="-662295" r="-414857" b="-222951"/>
                          </a:stretch>
                        </a:blipFill>
                      </a:tcPr>
                    </a:tc>
                    <a:tc>
                      <a:txBody>
                        <a:bodyPr/>
                        <a:lstStyle/>
                        <a:p>
                          <a:pPr algn="l"/>
                          <a:endParaRPr dirty="0"/>
                        </a:p>
                      </a:txBody>
                      <a:tcPr/>
                    </a:tc>
                    <a:extLst>
                      <a:ext uri="{0D108BD9-81ED-4DB2-BD59-A6C34878D82A}">
                        <a16:rowId xmlns:a16="http://schemas.microsoft.com/office/drawing/2014/main" val="10004"/>
                      </a:ext>
                    </a:extLst>
                  </a:tr>
                  <a:tr h="370840">
                    <a:tc>
                      <a:txBody>
                        <a:bodyPr/>
                        <a:lstStyle/>
                        <a:p>
                          <a:endParaRPr lang="en-US"/>
                        </a:p>
                      </a:txBody>
                      <a:tcPr>
                        <a:blipFill>
                          <a:blip r:embed="rId3"/>
                          <a:stretch>
                            <a:fillRect t="-762295" r="-200222" b="-122951"/>
                          </a:stretch>
                        </a:blipFill>
                      </a:tcPr>
                    </a:tc>
                    <a:tc>
                      <a:txBody>
                        <a:bodyPr/>
                        <a:lstStyle/>
                        <a:p>
                          <a:endParaRPr lang="en-US"/>
                        </a:p>
                      </a:txBody>
                      <a:tcPr>
                        <a:blipFill>
                          <a:blip r:embed="rId3"/>
                          <a:stretch>
                            <a:fillRect l="-257143" t="-762295" r="-414857" b="-122951"/>
                          </a:stretch>
                        </a:blipFill>
                      </a:tcPr>
                    </a:tc>
                    <a:tc>
                      <a:txBody>
                        <a:bodyPr/>
                        <a:lstStyle/>
                        <a:p>
                          <a:pPr algn="l"/>
                          <a:endParaRPr dirty="0"/>
                        </a:p>
                      </a:txBody>
                      <a:tcPr/>
                    </a:tc>
                    <a:extLst>
                      <a:ext uri="{0D108BD9-81ED-4DB2-BD59-A6C34878D82A}">
                        <a16:rowId xmlns:a16="http://schemas.microsoft.com/office/drawing/2014/main" val="10005"/>
                      </a:ext>
                    </a:extLst>
                  </a:tr>
                  <a:tr h="370840">
                    <a:tc>
                      <a:txBody>
                        <a:bodyPr/>
                        <a:lstStyle/>
                        <a:p>
                          <a:endParaRPr lang="en-US"/>
                        </a:p>
                      </a:txBody>
                      <a:tcPr>
                        <a:blipFill>
                          <a:blip r:embed="rId3"/>
                          <a:stretch>
                            <a:fillRect t="-862295" r="-200222" b="-22951"/>
                          </a:stretch>
                        </a:blipFill>
                      </a:tcPr>
                    </a:tc>
                    <a:tc>
                      <a:txBody>
                        <a:bodyPr/>
                        <a:lstStyle/>
                        <a:p>
                          <a:endParaRPr lang="en-US"/>
                        </a:p>
                      </a:txBody>
                      <a:tcPr>
                        <a:blipFill>
                          <a:blip r:embed="rId3"/>
                          <a:stretch>
                            <a:fillRect l="-257143" t="-862295" r="-414857" b="-22951"/>
                          </a:stretch>
                        </a:blipFill>
                      </a:tcPr>
                    </a:tc>
                    <a:tc>
                      <a:txBody>
                        <a:bodyPr/>
                        <a:lstStyle/>
                        <a:p>
                          <a:pPr algn="l">
                            <a:defRPr b="1"/>
                          </a:pPr>
                          <a:r>
                            <a:rPr lang="en-US" b="0" dirty="0"/>
                            <a:t>Both roots solve the original equation.</a:t>
                          </a:r>
                          <a:r>
                            <a:rPr dirty="0"/>
                            <a:t> </a:t>
                          </a: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Equations with Positive Rational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following equations with rational exponents.</a:t>
                </a:r>
              </a:p>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r>
                      <a:rPr>
                        <a:latin typeface="Cambria Math" panose="02040503050406030204" pitchFamily="18" charset="0"/>
                      </a:rPr>
                      <m:t>−8=0</m:t>
                    </m:r>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Proportion</a:t>
            </a:r>
          </a:p>
        </p:txBody>
      </p:sp>
      <p:sp>
        <p:nvSpPr>
          <p:cNvPr id="3" name="Text Placeholder 2"/>
          <p:cNvSpPr>
            <a:spLocks noGrp="1"/>
          </p:cNvSpPr>
          <p:nvPr>
            <p:ph type="body" sz="quarter" idx="10"/>
          </p:nvPr>
        </p:nvSpPr>
        <p:spPr/>
        <p:txBody>
          <a:bodyPr>
            <a:normAutofit/>
          </a:bodyPr>
          <a:lstStyle/>
          <a:p>
            <a:r>
              <a:rPr sz="2800" dirty="0"/>
              <a:t>A </a:t>
            </a:r>
            <a:r>
              <a:rPr sz="2800" b="1" dirty="0"/>
              <a:t>proportion</a:t>
            </a:r>
            <a:r>
              <a:rPr sz="2800" dirty="0"/>
              <a:t> is an equation stating that two ratios are equal.</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Equations with Positive Rational Exponents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61587739"/>
                  </p:ext>
                </p:extLst>
              </p:nvPr>
            </p:nvGraphicFramePr>
            <p:xfrm>
              <a:off x="381000" y="1552507"/>
              <a:ext cx="8229600" cy="389534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324600">
                      <a:extLst>
                        <a:ext uri="{9D8B030D-6E8A-4147-A177-3AD203B41FA5}">
                          <a16:colId xmlns:a16="http://schemas.microsoft.com/office/drawing/2014/main" val="20002"/>
                        </a:ext>
                      </a:extLst>
                    </a:gridCol>
                  </a:tblGrid>
                  <a:tr h="370840">
                    <a:tc>
                      <a:txBody>
                        <a:bodyPr/>
                        <a:lstStyle/>
                        <a:p>
                          <a:pPr algn="r">
                            <a:defRPr sz="1800"/>
                          </a:pPr>
                          <a:r>
                            <a:rPr sz="1800"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3</m:t>
                                      </m:r>
                                    </m:num>
                                    <m:den>
                                      <m:r>
                                        <a:rPr sz="1800">
                                          <a:latin typeface="Cambria Math"/>
                                        </a:rPr>
                                        <m:t>4</m:t>
                                      </m:r>
                                    </m:den>
                                  </m:f>
                                </m:sup>
                              </m:sSup>
                              <m:r>
                                <a:rPr sz="1800">
                                  <a:latin typeface="Cambria Math"/>
                                </a:rPr>
                                <m:t>−8</m:t>
                              </m:r>
                            </m:oMath>
                          </a14:m>
                          <a:endParaRPr sz="1800" dirty="0"/>
                        </a:p>
                      </a:txBody>
                      <a:tcPr/>
                    </a:tc>
                    <a:tc>
                      <a:txBody>
                        <a:bodyPr/>
                        <a:lstStyle/>
                        <a:p>
                          <a:pPr algn="l">
                            <a:defRPr sz="1800"/>
                          </a:pPr>
                          <a:r>
                            <a:rPr sz="1800"/>
                            <a:t>​</a:t>
                          </a:r>
                          <a14:m>
                            <m:oMath xmlns:m="http://schemas.openxmlformats.org/officeDocument/2006/math">
                              <m:r>
                                <a:rPr sz="1800">
                                  <a:latin typeface="Cambria Math"/>
                                </a:rPr>
                                <m:t>=0</m:t>
                              </m:r>
                            </m:oMath>
                          </a14:m>
                          <a:endParaRPr sz="1800"/>
                        </a:p>
                      </a:txBody>
                      <a:tcPr/>
                    </a:tc>
                    <a:tc>
                      <a:txBody>
                        <a:bodyPr/>
                        <a:lstStyle/>
                        <a:p>
                          <a:pPr algn="l">
                            <a:defRPr b="1"/>
                          </a:pPr>
                          <a:r>
                            <a:rPr lang="en-US" sz="1800" b="0" dirty="0"/>
                            <a:t>Since the term containing the rational exponent can be rewritten as a radical expression, we will begin by isolating that term.</a:t>
                          </a:r>
                          <a:endParaRPr sz="1800" b="0" dirty="0"/>
                        </a:p>
                      </a:txBody>
                      <a:tcPr/>
                    </a:tc>
                    <a:extLst>
                      <a:ext uri="{0D108BD9-81ED-4DB2-BD59-A6C34878D82A}">
                        <a16:rowId xmlns:a16="http://schemas.microsoft.com/office/drawing/2014/main" val="10000"/>
                      </a:ext>
                    </a:extLst>
                  </a:tr>
                  <a:tr h="370840">
                    <a:tc>
                      <a:txBody>
                        <a:bodyPr/>
                        <a:lstStyle/>
                        <a:p>
                          <a:pPr algn="r">
                            <a:defRPr sz="1800"/>
                          </a:pPr>
                          <a:r>
                            <a:rPr sz="180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3</m:t>
                                      </m:r>
                                    </m:num>
                                    <m:den>
                                      <m:r>
                                        <a:rPr sz="1800">
                                          <a:latin typeface="Cambria Math"/>
                                        </a:rPr>
                                        <m:t>4</m:t>
                                      </m:r>
                                    </m:den>
                                  </m:f>
                                </m:sup>
                              </m:sSup>
                            </m:oMath>
                          </a14:m>
                          <a:endParaRPr sz="1800"/>
                        </a:p>
                      </a:txBody>
                      <a:tcPr/>
                    </a:tc>
                    <a:tc>
                      <a:txBody>
                        <a:bodyPr/>
                        <a:lstStyle/>
                        <a:p>
                          <a:pPr algn="l">
                            <a:defRPr sz="1800"/>
                          </a:pPr>
                          <a:r>
                            <a:rPr sz="1800"/>
                            <a:t>​</a:t>
                          </a:r>
                          <a14:m>
                            <m:oMath xmlns:m="http://schemas.openxmlformats.org/officeDocument/2006/math">
                              <m:r>
                                <a:rPr sz="1800">
                                  <a:latin typeface="Cambria Math"/>
                                </a:rPr>
                                <m:t>=8</m:t>
                              </m:r>
                            </m:oMath>
                          </a14:m>
                          <a:endParaRPr sz="1800"/>
                        </a:p>
                      </a:txBody>
                      <a:tcPr/>
                    </a:tc>
                    <a:tc>
                      <a:txBody>
                        <a:bodyPr/>
                        <a:lstStyle/>
                        <a:p>
                          <a:pPr algn="l"/>
                          <a:endParaRPr sz="1800"/>
                        </a:p>
                      </a:txBody>
                      <a:tcPr/>
                    </a:tc>
                    <a:extLst>
                      <a:ext uri="{0D108BD9-81ED-4DB2-BD59-A6C34878D82A}">
                        <a16:rowId xmlns:a16="http://schemas.microsoft.com/office/drawing/2014/main" val="10001"/>
                      </a:ext>
                    </a:extLst>
                  </a:tr>
                  <a:tr h="370840">
                    <a:tc>
                      <a:txBody>
                        <a:bodyPr/>
                        <a:lstStyle/>
                        <a:p>
                          <a:pPr algn="r">
                            <a:defRPr sz="1800"/>
                          </a:pPr>
                          <a:r>
                            <a:rPr sz="1800"/>
                            <a:t>​</a:t>
                          </a:r>
                          <a14:m>
                            <m:oMath xmlns:m="http://schemas.openxmlformats.org/officeDocument/2006/math">
                              <m:rad>
                                <m:radPr>
                                  <m:ctrlPr>
                                    <a:rPr sz="1800" i="1">
                                      <a:latin typeface="Cambria Math" panose="02040503050406030204" pitchFamily="18" charset="0"/>
                                    </a:rPr>
                                  </m:ctrlPr>
                                </m:radPr>
                                <m:deg>
                                  <m:r>
                                    <a:rPr sz="1800">
                                      <a:latin typeface="Cambria Math"/>
                                    </a:rPr>
                                    <m:t>4</m:t>
                                  </m:r>
                                </m:deg>
                                <m:e>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oMath>
                          </a14:m>
                          <a:endParaRPr sz="1800"/>
                        </a:p>
                      </a:txBody>
                      <a:tcPr/>
                    </a:tc>
                    <a:tc>
                      <a:txBody>
                        <a:bodyPr/>
                        <a:lstStyle/>
                        <a:p>
                          <a:pPr algn="l">
                            <a:defRPr sz="1800"/>
                          </a:pPr>
                          <a:r>
                            <a:rPr sz="1800" dirty="0"/>
                            <a:t>​</a:t>
                          </a:r>
                          <a14:m>
                            <m:oMath xmlns:m="http://schemas.openxmlformats.org/officeDocument/2006/math">
                              <m:r>
                                <a:rPr sz="1800">
                                  <a:latin typeface="Cambria Math"/>
                                </a:rPr>
                                <m:t>=8</m:t>
                              </m:r>
                            </m:oMath>
                          </a14:m>
                          <a:endParaRPr sz="1800" dirty="0"/>
                        </a:p>
                      </a:txBody>
                      <a:tcPr/>
                    </a:tc>
                    <a:tc>
                      <a:txBody>
                        <a:bodyPr/>
                        <a:lstStyle/>
                        <a:p>
                          <a:pPr algn="l">
                            <a:defRPr b="1"/>
                          </a:pPr>
                          <a:r>
                            <a:rPr lang="en-US" sz="1800" b="0" dirty="0"/>
                            <a:t>Raising both sides to the fourth power eliminates the fourth root.</a:t>
                          </a:r>
                          <a:endParaRPr sz="1800" b="0" dirty="0"/>
                        </a:p>
                      </a:txBody>
                      <a:tcPr/>
                    </a:tc>
                    <a:extLst>
                      <a:ext uri="{0D108BD9-81ED-4DB2-BD59-A6C34878D82A}">
                        <a16:rowId xmlns:a16="http://schemas.microsoft.com/office/drawing/2014/main" val="10002"/>
                      </a:ext>
                    </a:extLst>
                  </a:tr>
                  <a:tr h="370840">
                    <a:tc>
                      <a:txBody>
                        <a:bodyPr/>
                        <a:lstStyle/>
                        <a:p>
                          <a:pPr algn="r">
                            <a:defRPr sz="1800"/>
                          </a:pPr>
                          <a:r>
                            <a:rPr sz="180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3</m:t>
                                  </m:r>
                                </m:sup>
                              </m:sSup>
                            </m:oMath>
                          </a14:m>
                          <a:endParaRPr sz="1800"/>
                        </a:p>
                      </a:txBody>
                      <a:tcPr/>
                    </a:tc>
                    <a:tc>
                      <a:txBody>
                        <a:bodyPr/>
                        <a:lstStyle/>
                        <a:p>
                          <a:pPr algn="l">
                            <a:defRPr sz="18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8</m:t>
                                  </m:r>
                                </m:e>
                                <m:sup>
                                  <m:r>
                                    <a:rPr sz="1800">
                                      <a:latin typeface="Cambria Math"/>
                                    </a:rPr>
                                    <m:t>4</m:t>
                                  </m:r>
                                </m:sup>
                              </m:sSup>
                            </m:oMath>
                          </a14:m>
                          <a:endParaRPr sz="1800"/>
                        </a:p>
                      </a:txBody>
                      <a:tcPr/>
                    </a:tc>
                    <a:tc>
                      <a:txBody>
                        <a:bodyPr/>
                        <a:lstStyle/>
                        <a:p>
                          <a:pPr algn="l"/>
                          <a:endParaRPr sz="1800"/>
                        </a:p>
                      </a:txBody>
                      <a:tcPr/>
                    </a:tc>
                    <a:extLst>
                      <a:ext uri="{0D108BD9-81ED-4DB2-BD59-A6C34878D82A}">
                        <a16:rowId xmlns:a16="http://schemas.microsoft.com/office/drawing/2014/main" val="10003"/>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nchor="ctr"/>
                    </a:tc>
                    <a:tc>
                      <a:txBody>
                        <a:bodyPr/>
                        <a:lstStyle/>
                        <a:p>
                          <a:pPr algn="l">
                            <a:defRPr sz="1800"/>
                          </a:pPr>
                          <a:r>
                            <a:rPr sz="1800" dirty="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8</m:t>
                                  </m:r>
                                </m:e>
                                <m:sup>
                                  <m:f>
                                    <m:fPr>
                                      <m:ctrlPr>
                                        <a:rPr sz="1800" i="1">
                                          <a:latin typeface="Cambria Math" panose="02040503050406030204" pitchFamily="18" charset="0"/>
                                        </a:rPr>
                                      </m:ctrlPr>
                                    </m:fPr>
                                    <m:num>
                                      <m:r>
                                        <a:rPr sz="1800">
                                          <a:latin typeface="Cambria Math"/>
                                        </a:rPr>
                                        <m:t>4</m:t>
                                      </m:r>
                                    </m:num>
                                    <m:den>
                                      <m:r>
                                        <a:rPr sz="1800">
                                          <a:latin typeface="Cambria Math"/>
                                        </a:rPr>
                                        <m:t>3</m:t>
                                      </m:r>
                                    </m:den>
                                  </m:f>
                                </m:sup>
                              </m:sSup>
                            </m:oMath>
                          </a14:m>
                          <a:endParaRPr sz="1800" dirty="0"/>
                        </a:p>
                      </a:txBody>
                      <a:tcPr anchor="ctr"/>
                    </a:tc>
                    <a:tc>
                      <a:txBody>
                        <a:bodyPr/>
                        <a:lstStyle/>
                        <a:p>
                          <a:pPr algn="l">
                            <a:defRPr sz="1100" b="1"/>
                          </a:pPr>
                          <a:r>
                            <a:rPr sz="1800" b="0" dirty="0"/>
                            <a:t>Raising both sides to the </a:t>
                          </a:r>
                          <a14:m>
                            <m:oMath xmlns:m="http://schemas.openxmlformats.org/officeDocument/2006/math">
                              <m:f>
                                <m:fPr>
                                  <m:ctrlPr>
                                    <a:rPr sz="1800" b="0" i="1">
                                      <a:latin typeface="Cambria Math" panose="02040503050406030204" pitchFamily="18" charset="0"/>
                                    </a:rPr>
                                  </m:ctrlPr>
                                </m:fPr>
                                <m:num>
                                  <m:r>
                                    <a:rPr sz="1800" b="0">
                                      <a:latin typeface="Cambria Math"/>
                                    </a:rPr>
                                    <m:t>1</m:t>
                                  </m:r>
                                </m:num>
                                <m:den>
                                  <m:r>
                                    <a:rPr sz="1800" b="0">
                                      <a:latin typeface="Cambria Math"/>
                                    </a:rPr>
                                    <m:t>3</m:t>
                                  </m:r>
                                </m:den>
                              </m:f>
                            </m:oMath>
                          </a14:m>
                          <a:r>
                            <a:rPr sz="1800" b="0" dirty="0"/>
                            <a:t> power solves the equation for </a:t>
                          </a:r>
                          <a14:m>
                            <m:oMath xmlns:m="http://schemas.openxmlformats.org/officeDocument/2006/math">
                              <m:r>
                                <m:rPr>
                                  <m:sty m:val="p"/>
                                </m:rPr>
                                <a:rPr sz="1800" b="0" i="1">
                                  <a:latin typeface="Cambria Math"/>
                                </a:rPr>
                                <m:t>x</m:t>
                              </m:r>
                            </m:oMath>
                          </a14:m>
                          <a:r>
                            <a:rPr sz="1800" b="0" dirty="0"/>
                            <a:t>, but we can evaluate the expression on the right-hand side.</a:t>
                          </a:r>
                        </a:p>
                      </a:txBody>
                      <a:tcPr/>
                    </a:tc>
                    <a:extLst>
                      <a:ext uri="{0D108BD9-81ED-4DB2-BD59-A6C34878D82A}">
                        <a16:rowId xmlns:a16="http://schemas.microsoft.com/office/drawing/2014/main" val="10004"/>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nchor="b"/>
                    </a:tc>
                    <a:tc>
                      <a:txBody>
                        <a:bodyPr/>
                        <a:lstStyle/>
                        <a:p>
                          <a:pPr algn="l">
                            <a:defRPr sz="18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8</m:t>
                                          </m:r>
                                        </m:e>
                                        <m:sup>
                                          <m:f>
                                            <m:fPr>
                                              <m:ctrlPr>
                                                <a:rPr sz="1800" i="1">
                                                  <a:latin typeface="Cambria Math" panose="02040503050406030204" pitchFamily="18" charset="0"/>
                                                </a:rPr>
                                              </m:ctrlPr>
                                            </m:fPr>
                                            <m:num>
                                              <m:r>
                                                <a:rPr sz="1800">
                                                  <a:latin typeface="Cambria Math"/>
                                                </a:rPr>
                                                <m:t>1</m:t>
                                              </m:r>
                                            </m:num>
                                            <m:den>
                                              <m:r>
                                                <a:rPr sz="1800">
                                                  <a:latin typeface="Cambria Math"/>
                                                </a:rPr>
                                                <m:t>3</m:t>
                                              </m:r>
                                            </m:den>
                                          </m:f>
                                        </m:sup>
                                      </m:sSup>
                                    </m:e>
                                  </m:d>
                                </m:e>
                                <m:sup>
                                  <m:r>
                                    <a:rPr sz="1800">
                                      <a:latin typeface="Cambria Math"/>
                                    </a:rPr>
                                    <m:t>4</m:t>
                                  </m:r>
                                </m:sup>
                              </m:sSup>
                            </m:oMath>
                          </a14:m>
                          <a:endParaRPr sz="1800"/>
                        </a:p>
                      </a:txBody>
                      <a:tcPr/>
                    </a:tc>
                    <a:tc>
                      <a:txBody>
                        <a:bodyPr/>
                        <a:lstStyle/>
                        <a:p>
                          <a:pPr algn="l"/>
                          <a:endParaRPr sz="1800" dirty="0"/>
                        </a:p>
                      </a:txBody>
                      <a:tcPr/>
                    </a:tc>
                    <a:extLst>
                      <a:ext uri="{0D108BD9-81ED-4DB2-BD59-A6C34878D82A}">
                        <a16:rowId xmlns:a16="http://schemas.microsoft.com/office/drawing/2014/main" val="10005"/>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tc>
                    <a:tc>
                      <a:txBody>
                        <a:bodyPr/>
                        <a:lstStyle/>
                        <a:p>
                          <a:pPr algn="l">
                            <a:defRPr sz="18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e>
                                  </m:d>
                                </m:e>
                                <m:sup>
                                  <m:r>
                                    <a:rPr sz="1800">
                                      <a:latin typeface="Cambria Math"/>
                                    </a:rPr>
                                    <m:t>4</m:t>
                                  </m:r>
                                </m:sup>
                              </m:sSup>
                            </m:oMath>
                          </a14:m>
                          <a:endParaRPr sz="1800"/>
                        </a:p>
                      </a:txBody>
                      <a:tcPr/>
                    </a:tc>
                    <a:tc>
                      <a:txBody>
                        <a:bodyPr/>
                        <a:lstStyle/>
                        <a:p>
                          <a:pPr algn="l"/>
                          <a:endParaRPr sz="1800"/>
                        </a:p>
                      </a:txBody>
                      <a:tcPr/>
                    </a:tc>
                    <a:extLst>
                      <a:ext uri="{0D108BD9-81ED-4DB2-BD59-A6C34878D82A}">
                        <a16:rowId xmlns:a16="http://schemas.microsoft.com/office/drawing/2014/main" val="10006"/>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sz="1800" dirty="0"/>
                        </a:p>
                      </a:txBody>
                      <a:tcPr/>
                    </a:tc>
                    <a:tc>
                      <a:txBody>
                        <a:bodyPr/>
                        <a:lstStyle/>
                        <a:p>
                          <a:pPr algn="l">
                            <a:defRPr sz="1800"/>
                          </a:pPr>
                          <a:r>
                            <a:rPr sz="1800"/>
                            <a:t>​</a:t>
                          </a:r>
                          <a14:m>
                            <m:oMath xmlns:m="http://schemas.openxmlformats.org/officeDocument/2006/math">
                              <m:r>
                                <a:rPr sz="1800">
                                  <a:latin typeface="Cambria Math"/>
                                </a:rPr>
                                <m:t>=16</m:t>
                              </m:r>
                            </m:oMath>
                          </a14:m>
                          <a:endParaRPr sz="1800"/>
                        </a:p>
                      </a:txBody>
                      <a:tcPr/>
                    </a:tc>
                    <a:tc>
                      <a:txBody>
                        <a:bodyPr/>
                        <a:lstStyle/>
                        <a:p>
                          <a:pPr algn="l">
                            <a:defRPr b="1"/>
                          </a:pPr>
                          <a:r>
                            <a:rPr lang="en-US" sz="1800" b="0" dirty="0"/>
                            <a:t>Verify that this number solves the original equation.</a:t>
                          </a:r>
                          <a:endParaRPr sz="1800" b="0" dirty="0"/>
                        </a:p>
                      </a:txBody>
                      <a:tcP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61587739"/>
                  </p:ext>
                </p:extLst>
              </p:nvPr>
            </p:nvGraphicFramePr>
            <p:xfrm>
              <a:off x="381000" y="1552507"/>
              <a:ext cx="8229600" cy="389534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324600">
                      <a:extLst>
                        <a:ext uri="{9D8B030D-6E8A-4147-A177-3AD203B41FA5}">
                          <a16:colId xmlns:a16="http://schemas.microsoft.com/office/drawing/2014/main" val="20002"/>
                        </a:ext>
                      </a:extLst>
                    </a:gridCol>
                  </a:tblGrid>
                  <a:tr h="640080">
                    <a:tc>
                      <a:txBody>
                        <a:bodyPr/>
                        <a:lstStyle/>
                        <a:p>
                          <a:endParaRPr lang="en-US"/>
                        </a:p>
                      </a:txBody>
                      <a:tcPr>
                        <a:blipFill>
                          <a:blip r:embed="rId2"/>
                          <a:stretch>
                            <a:fillRect t="-4762" r="-800667" b="-523810"/>
                          </a:stretch>
                        </a:blipFill>
                      </a:tcPr>
                    </a:tc>
                    <a:tc>
                      <a:txBody>
                        <a:bodyPr/>
                        <a:lstStyle/>
                        <a:p>
                          <a:endParaRPr lang="en-US"/>
                        </a:p>
                      </a:txBody>
                      <a:tcPr>
                        <a:blipFill>
                          <a:blip r:embed="rId2"/>
                          <a:stretch>
                            <a:fillRect l="-92025" t="-4762" r="-636810" b="-523810"/>
                          </a:stretch>
                        </a:blipFill>
                      </a:tcPr>
                    </a:tc>
                    <a:tc>
                      <a:txBody>
                        <a:bodyPr/>
                        <a:lstStyle/>
                        <a:p>
                          <a:pPr algn="l">
                            <a:defRPr b="1"/>
                          </a:pPr>
                          <a:r>
                            <a:rPr lang="en-US" sz="1800" b="0" dirty="0"/>
                            <a:t>Since the term containing the rational exponent can be rewritten as a radical expression, we will begin by isolating that term.</a:t>
                          </a:r>
                          <a:endParaRPr sz="1800" b="0" dirty="0"/>
                        </a:p>
                      </a:txBody>
                      <a:tcPr/>
                    </a:tc>
                    <a:extLst>
                      <a:ext uri="{0D108BD9-81ED-4DB2-BD59-A6C34878D82A}">
                        <a16:rowId xmlns:a16="http://schemas.microsoft.com/office/drawing/2014/main" val="10000"/>
                      </a:ext>
                    </a:extLst>
                  </a:tr>
                  <a:tr h="466471">
                    <a:tc>
                      <a:txBody>
                        <a:bodyPr/>
                        <a:lstStyle/>
                        <a:p>
                          <a:endParaRPr lang="en-US"/>
                        </a:p>
                      </a:txBody>
                      <a:tcPr>
                        <a:blipFill>
                          <a:blip r:embed="rId2"/>
                          <a:stretch>
                            <a:fillRect t="-142857" r="-800667" b="-614286"/>
                          </a:stretch>
                        </a:blipFill>
                      </a:tcPr>
                    </a:tc>
                    <a:tc>
                      <a:txBody>
                        <a:bodyPr/>
                        <a:lstStyle/>
                        <a:p>
                          <a:endParaRPr lang="en-US"/>
                        </a:p>
                      </a:txBody>
                      <a:tcPr>
                        <a:blipFill>
                          <a:blip r:embed="rId2"/>
                          <a:stretch>
                            <a:fillRect l="-92025" t="-142857" r="-636810" b="-614286"/>
                          </a:stretch>
                        </a:blipFill>
                      </a:tcPr>
                    </a:tc>
                    <a:tc>
                      <a:txBody>
                        <a:bodyPr/>
                        <a:lstStyle/>
                        <a:p>
                          <a:pPr algn="l"/>
                          <a:endParaRPr sz="1800"/>
                        </a:p>
                      </a:txBody>
                      <a:tcPr/>
                    </a:tc>
                    <a:extLst>
                      <a:ext uri="{0D108BD9-81ED-4DB2-BD59-A6C34878D82A}">
                        <a16:rowId xmlns:a16="http://schemas.microsoft.com/office/drawing/2014/main" val="10001"/>
                      </a:ext>
                    </a:extLst>
                  </a:tr>
                  <a:tr h="401638">
                    <a:tc>
                      <a:txBody>
                        <a:bodyPr/>
                        <a:lstStyle/>
                        <a:p>
                          <a:endParaRPr lang="en-US"/>
                        </a:p>
                      </a:txBody>
                      <a:tcPr>
                        <a:blipFill>
                          <a:blip r:embed="rId2"/>
                          <a:stretch>
                            <a:fillRect t="-283333" r="-800667" b="-616667"/>
                          </a:stretch>
                        </a:blipFill>
                      </a:tcPr>
                    </a:tc>
                    <a:tc>
                      <a:txBody>
                        <a:bodyPr/>
                        <a:lstStyle/>
                        <a:p>
                          <a:endParaRPr lang="en-US"/>
                        </a:p>
                      </a:txBody>
                      <a:tcPr>
                        <a:blipFill>
                          <a:blip r:embed="rId2"/>
                          <a:stretch>
                            <a:fillRect l="-92025" t="-283333" r="-636810" b="-616667"/>
                          </a:stretch>
                        </a:blipFill>
                      </a:tcPr>
                    </a:tc>
                    <a:tc>
                      <a:txBody>
                        <a:bodyPr/>
                        <a:lstStyle/>
                        <a:p>
                          <a:pPr algn="l">
                            <a:defRPr b="1"/>
                          </a:pPr>
                          <a:r>
                            <a:rPr lang="en-US" sz="1800" b="0" dirty="0"/>
                            <a:t>Raising both sides to the fourth power eliminates the fourth root.</a:t>
                          </a:r>
                          <a:endParaRPr sz="1800" b="0"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414754" r="-800667" b="-567213"/>
                          </a:stretch>
                        </a:blipFill>
                      </a:tcPr>
                    </a:tc>
                    <a:tc>
                      <a:txBody>
                        <a:bodyPr/>
                        <a:lstStyle/>
                        <a:p>
                          <a:endParaRPr lang="en-US"/>
                        </a:p>
                      </a:txBody>
                      <a:tcPr>
                        <a:blipFill>
                          <a:blip r:embed="rId2"/>
                          <a:stretch>
                            <a:fillRect l="-92025" t="-414754" r="-636810" b="-567213"/>
                          </a:stretch>
                        </a:blipFill>
                      </a:tcPr>
                    </a:tc>
                    <a:tc>
                      <a:txBody>
                        <a:bodyPr/>
                        <a:lstStyle/>
                        <a:p>
                          <a:pPr algn="l"/>
                          <a:endParaRPr sz="1800"/>
                        </a:p>
                      </a:txBody>
                      <a:tcPr/>
                    </a:tc>
                    <a:extLst>
                      <a:ext uri="{0D108BD9-81ED-4DB2-BD59-A6C34878D82A}">
                        <a16:rowId xmlns:a16="http://schemas.microsoft.com/office/drawing/2014/main" val="10003"/>
                      </a:ext>
                    </a:extLst>
                  </a:tr>
                  <a:tr h="754507">
                    <a:tc>
                      <a:txBody>
                        <a:bodyPr/>
                        <a:lstStyle/>
                        <a:p>
                          <a:endParaRPr lang="en-US"/>
                        </a:p>
                      </a:txBody>
                      <a:tcPr anchor="ctr">
                        <a:blipFill>
                          <a:blip r:embed="rId2"/>
                          <a:stretch>
                            <a:fillRect t="-253226" r="-800667" b="-179032"/>
                          </a:stretch>
                        </a:blipFill>
                      </a:tcPr>
                    </a:tc>
                    <a:tc>
                      <a:txBody>
                        <a:bodyPr/>
                        <a:lstStyle/>
                        <a:p>
                          <a:endParaRPr lang="en-US"/>
                        </a:p>
                      </a:txBody>
                      <a:tcPr anchor="ctr">
                        <a:blipFill>
                          <a:blip r:embed="rId2"/>
                          <a:stretch>
                            <a:fillRect l="-92025" t="-253226" r="-636810" b="-179032"/>
                          </a:stretch>
                        </a:blipFill>
                      </a:tcPr>
                    </a:tc>
                    <a:tc>
                      <a:txBody>
                        <a:bodyPr/>
                        <a:lstStyle/>
                        <a:p>
                          <a:endParaRPr lang="en-US"/>
                        </a:p>
                      </a:txBody>
                      <a:tcPr>
                        <a:blipFill>
                          <a:blip r:embed="rId2"/>
                          <a:stretch>
                            <a:fillRect l="-30154" t="-253226" b="-179032"/>
                          </a:stretch>
                        </a:blipFill>
                      </a:tcPr>
                    </a:tc>
                    <a:extLst>
                      <a:ext uri="{0D108BD9-81ED-4DB2-BD59-A6C34878D82A}">
                        <a16:rowId xmlns:a16="http://schemas.microsoft.com/office/drawing/2014/main" val="10004"/>
                      </a:ext>
                    </a:extLst>
                  </a:tr>
                  <a:tr h="520129">
                    <a:tc>
                      <a:txBody>
                        <a:bodyPr/>
                        <a:lstStyle/>
                        <a:p>
                          <a:endParaRPr lang="en-US"/>
                        </a:p>
                      </a:txBody>
                      <a:tcPr anchor="b">
                        <a:blipFill>
                          <a:blip r:embed="rId2"/>
                          <a:stretch>
                            <a:fillRect t="-515294" r="-800667" b="-161176"/>
                          </a:stretch>
                        </a:blipFill>
                      </a:tcPr>
                    </a:tc>
                    <a:tc>
                      <a:txBody>
                        <a:bodyPr/>
                        <a:lstStyle/>
                        <a:p>
                          <a:endParaRPr lang="en-US"/>
                        </a:p>
                      </a:txBody>
                      <a:tcPr>
                        <a:blipFill>
                          <a:blip r:embed="rId2"/>
                          <a:stretch>
                            <a:fillRect l="-92025" t="-515294" r="-636810" b="-161176"/>
                          </a:stretch>
                        </a:blipFill>
                      </a:tcPr>
                    </a:tc>
                    <a:tc>
                      <a:txBody>
                        <a:bodyPr/>
                        <a:lstStyle/>
                        <a:p>
                          <a:pPr algn="l"/>
                          <a:endParaRPr sz="1800" dirty="0"/>
                        </a:p>
                      </a:txBody>
                      <a:tcPr/>
                    </a:tc>
                    <a:extLst>
                      <a:ext uri="{0D108BD9-81ED-4DB2-BD59-A6C34878D82A}">
                        <a16:rowId xmlns:a16="http://schemas.microsoft.com/office/drawing/2014/main" val="10005"/>
                      </a:ext>
                    </a:extLst>
                  </a:tr>
                  <a:tr h="370840">
                    <a:tc>
                      <a:txBody>
                        <a:bodyPr/>
                        <a:lstStyle/>
                        <a:p>
                          <a:endParaRPr lang="en-US"/>
                        </a:p>
                      </a:txBody>
                      <a:tcPr>
                        <a:blipFill>
                          <a:blip r:embed="rId2"/>
                          <a:stretch>
                            <a:fillRect t="-857377" r="-800667" b="-124590"/>
                          </a:stretch>
                        </a:blipFill>
                      </a:tcPr>
                    </a:tc>
                    <a:tc>
                      <a:txBody>
                        <a:bodyPr/>
                        <a:lstStyle/>
                        <a:p>
                          <a:endParaRPr lang="en-US"/>
                        </a:p>
                      </a:txBody>
                      <a:tcPr>
                        <a:blipFill>
                          <a:blip r:embed="rId2"/>
                          <a:stretch>
                            <a:fillRect l="-92025" t="-857377" r="-636810" b="-124590"/>
                          </a:stretch>
                        </a:blipFill>
                      </a:tcPr>
                    </a:tc>
                    <a:tc>
                      <a:txBody>
                        <a:bodyPr/>
                        <a:lstStyle/>
                        <a:p>
                          <a:pPr algn="l"/>
                          <a:endParaRPr sz="1800"/>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t="-957377" r="-800667" b="-24590"/>
                          </a:stretch>
                        </a:blipFill>
                      </a:tcPr>
                    </a:tc>
                    <a:tc>
                      <a:txBody>
                        <a:bodyPr/>
                        <a:lstStyle/>
                        <a:p>
                          <a:endParaRPr lang="en-US"/>
                        </a:p>
                      </a:txBody>
                      <a:tcPr>
                        <a:blipFill>
                          <a:blip r:embed="rId2"/>
                          <a:stretch>
                            <a:fillRect l="-92025" t="-957377" r="-636810" b="-24590"/>
                          </a:stretch>
                        </a:blipFill>
                      </a:tcPr>
                    </a:tc>
                    <a:tc>
                      <a:txBody>
                        <a:bodyPr/>
                        <a:lstStyle/>
                        <a:p>
                          <a:pPr algn="l">
                            <a:defRPr b="1"/>
                          </a:pPr>
                          <a:r>
                            <a:rPr lang="en-US" sz="1800" b="0" dirty="0"/>
                            <a:t>Verify that this number solves the original equation.</a:t>
                          </a:r>
                          <a:endParaRPr sz="1800" b="0" dirty="0"/>
                        </a:p>
                      </a:txBody>
                      <a:tcPr/>
                    </a:tc>
                    <a:extLst>
                      <a:ext uri="{0D108BD9-81ED-4DB2-BD59-A6C34878D82A}">
                        <a16:rowId xmlns:a16="http://schemas.microsoft.com/office/drawing/2014/main" val="10007"/>
                      </a:ext>
                    </a:extLst>
                  </a:tr>
                </a:tbl>
              </a:graphicData>
            </a:graphic>
          </p:graphicFrame>
        </mc:Fallback>
      </mc:AlternateContent>
      <p:sp>
        <p:nvSpPr>
          <p:cNvPr id="5" name="TextBox 4">
            <a:extLst>
              <a:ext uri="{FF2B5EF4-FFF2-40B4-BE49-F238E27FC236}">
                <a16:creationId xmlns:a16="http://schemas.microsoft.com/office/drawing/2014/main" id="{FAEB985B-C38A-76D1-16AC-E3A6AD62A3B9}"/>
              </a:ext>
            </a:extLst>
          </p:cNvPr>
          <p:cNvSpPr txBox="1"/>
          <p:nvPr/>
        </p:nvSpPr>
        <p:spPr>
          <a:xfrm>
            <a:off x="381000" y="1029287"/>
            <a:ext cx="4572000"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Equations with Positive Rational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−54</m:t>
                            </m:r>
                            <m:r>
                              <a:rPr>
                                <a:latin typeface="Cambria Math" panose="02040503050406030204" pitchFamily="18" charset="0"/>
                              </a:rPr>
                              <m:t>𝑥</m:t>
                            </m:r>
                            <m:r>
                              <a:rPr>
                                <a:latin typeface="Cambria Math" panose="02040503050406030204" pitchFamily="18" charset="0"/>
                              </a:rPr>
                              <m:t>−8</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sup>
                    </m:sSup>
                    <m:r>
                      <a:rPr>
                        <a:latin typeface="Cambria Math" panose="02040503050406030204" pitchFamily="18" charset="0"/>
                      </a:rPr>
                      <m:t>=2</m:t>
                    </m:r>
                  </m:oMath>
                </a14:m>
                <a:endParaRPr/>
              </a:p>
              <a:p>
                <a:r>
                  <a:t>​</a:t>
                </a:r>
                <a:r>
                  <a:rPr sz="2800" b="1"/>
                  <a:t>Solution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ADE1373-22F5-CFDE-859D-2AB97955448E}"/>
                  </a:ext>
                </a:extLst>
              </p:cNvPr>
              <p:cNvGraphicFramePr>
                <a:graphicFrameLocks/>
              </p:cNvGraphicFramePr>
              <p:nvPr>
                <p:extLst>
                  <p:ext uri="{D42A27DB-BD31-4B8C-83A1-F6EECF244321}">
                    <p14:modId xmlns:p14="http://schemas.microsoft.com/office/powerpoint/2010/main" val="2557300860"/>
                  </p:ext>
                </p:extLst>
              </p:nvPr>
            </p:nvGraphicFramePr>
            <p:xfrm>
              <a:off x="228599" y="1974835"/>
              <a:ext cx="8458201" cy="4021519"/>
            </p:xfrm>
            <a:graphic>
              <a:graphicData uri="http://schemas.openxmlformats.org/drawingml/2006/table">
                <a:tbl>
                  <a:tblPr firstRow="1" bandRow="1">
                    <a:tableStyleId>{2D5ABB26-0587-4C30-8999-92F81FD0307C}</a:tableStyleId>
                  </a:tblPr>
                  <a:tblGrid>
                    <a:gridCol w="21928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5247217">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−54</m:t>
                                      </m:r>
                                      <m:r>
                                        <a:rPr sz="1800">
                                          <a:latin typeface="Cambria Math"/>
                                        </a:rPr>
                                        <m:t>𝑥</m:t>
                                      </m:r>
                                      <m:r>
                                        <a:rPr sz="1800">
                                          <a:latin typeface="Cambria Math"/>
                                        </a:rPr>
                                        <m:t>−8</m:t>
                                      </m:r>
                                    </m:e>
                                  </m:d>
                                </m:e>
                                <m:sup>
                                  <m:f>
                                    <m:fPr>
                                      <m:ctrlPr>
                                        <a:rPr sz="1800" i="1">
                                          <a:latin typeface="Cambria Math" panose="02040503050406030204" pitchFamily="18" charset="0"/>
                                        </a:rPr>
                                      </m:ctrlPr>
                                    </m:fPr>
                                    <m:num>
                                      <m:r>
                                        <a:rPr sz="1800">
                                          <a:latin typeface="Cambria Math"/>
                                        </a:rPr>
                                        <m:t>1</m:t>
                                      </m:r>
                                    </m:num>
                                    <m:den>
                                      <m:r>
                                        <a:rPr sz="1800">
                                          <a:latin typeface="Cambria Math"/>
                                        </a:rPr>
                                        <m:t>6</m:t>
                                      </m:r>
                                    </m:den>
                                  </m:f>
                                </m:sup>
                              </m:sSup>
                            </m:oMath>
                          </a14:m>
                          <a:endParaRPr dirty="0"/>
                        </a:p>
                      </a:txBody>
                      <a:tcPr anchor="ctr"/>
                    </a:tc>
                    <a:tc>
                      <a:txBody>
                        <a:bodyPr/>
                        <a:lstStyle/>
                        <a:p>
                          <a:pPr algn="l">
                            <a:defRPr sz="1800"/>
                          </a:pPr>
                          <a:r>
                            <a:rPr dirty="0"/>
                            <a:t>​</a:t>
                          </a:r>
                          <a14:m>
                            <m:oMath xmlns:m="http://schemas.openxmlformats.org/officeDocument/2006/math">
                              <m:r>
                                <a:rPr sz="1800">
                                  <a:latin typeface="Cambria Math"/>
                                </a:rPr>
                                <m:t>=2</m:t>
                              </m:r>
                            </m:oMath>
                          </a14:m>
                          <a:endParaRPr dirty="0"/>
                        </a:p>
                      </a:txBody>
                      <a:tcPr anchor="ctr"/>
                    </a:tc>
                    <a:tc>
                      <a:txBody>
                        <a:bodyPr/>
                        <a:lstStyle/>
                        <a:p>
                          <a:pPr algn="l">
                            <a:defRPr sz="1100" b="1"/>
                          </a:pPr>
                          <a:r>
                            <a:rPr sz="1800" b="0" dirty="0"/>
                            <a:t>The exponent of </a:t>
                          </a:r>
                          <a14:m>
                            <m:oMath xmlns:m="http://schemas.openxmlformats.org/officeDocument/2006/math">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6</m:t>
                                  </m:r>
                                </m:den>
                              </m:f>
                            </m:oMath>
                          </a14:m>
                          <a:r>
                            <a:rPr sz="1800" b="0" dirty="0"/>
                            <a:t> indicates we should raise both sides to the sixth power in order to eliminate the radical.</a:t>
                          </a:r>
                        </a:p>
                      </a:txBody>
                      <a:tcPr anchor="ctr"/>
                    </a:tc>
                    <a:extLst>
                      <a:ext uri="{0D108BD9-81ED-4DB2-BD59-A6C34878D82A}">
                        <a16:rowId xmlns:a16="http://schemas.microsoft.com/office/drawing/2014/main" val="10000"/>
                      </a:ext>
                    </a:extLst>
                  </a:tr>
                  <a:tr h="370840">
                    <a:tc>
                      <a:txBody>
                        <a:bodyPr/>
                        <a:lstStyle/>
                        <a:p>
                          <a:pPr algn="r">
                            <a:defRPr sz="1800"/>
                          </a:pPr>
                          <a:r>
                            <a:t>​</a:t>
                          </a:r>
                          <a14:m>
                            <m:oMath xmlns:m="http://schemas.openxmlformats.org/officeDocument/2006/math">
                              <m:rad>
                                <m:radPr>
                                  <m:ctrlPr>
                                    <a:rPr sz="1800" i="1">
                                      <a:latin typeface="Cambria Math" panose="02040503050406030204" pitchFamily="18" charset="0"/>
                                    </a:rPr>
                                  </m:ctrlPr>
                                </m:radPr>
                                <m:deg>
                                  <m:r>
                                    <a:rPr sz="1800">
                                      <a:latin typeface="Cambria Math"/>
                                    </a:rPr>
                                    <m:t>6</m:t>
                                  </m:r>
                                </m:deg>
                                <m:e>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−54</m:t>
                                  </m:r>
                                  <m:r>
                                    <a:rPr sz="1800">
                                      <a:latin typeface="Cambria Math"/>
                                    </a:rPr>
                                    <m:t>𝑥</m:t>
                                  </m:r>
                                  <m:r>
                                    <a:rPr sz="1800">
                                      <a:latin typeface="Cambria Math"/>
                                    </a:rPr>
                                    <m:t>−8</m:t>
                                  </m:r>
                                </m:e>
                              </m:rad>
                            </m:oMath>
                          </a14:m>
                          <a:endParaRPr/>
                        </a:p>
                      </a:txBody>
                      <a:tcPr/>
                    </a:tc>
                    <a:tc>
                      <a:txBody>
                        <a:bodyPr/>
                        <a:lstStyle/>
                        <a:p>
                          <a:pPr algn="l">
                            <a:defRPr sz="1800"/>
                          </a:pPr>
                          <a:r>
                            <a:t>​</a:t>
                          </a:r>
                          <a14:m>
                            <m:oMath xmlns:m="http://schemas.openxmlformats.org/officeDocument/2006/math">
                              <m:r>
                                <a:rPr sz="1800">
                                  <a:latin typeface="Cambria Math"/>
                                </a:rPr>
                                <m:t>=2</m:t>
                              </m:r>
                            </m:oMath>
                          </a14:m>
                          <a:endParaRPr/>
                        </a:p>
                      </a:txBody>
                      <a:tcPr/>
                    </a:tc>
                    <a:tc>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defRPr sz="1800"/>
                          </a:pPr>
                          <a:r>
                            <a:t>​</a:t>
                          </a:r>
                          <a14:m>
                            <m:oMath xmlns:m="http://schemas.openxmlformats.org/officeDocument/2006/math">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−54</m:t>
                              </m:r>
                              <m:r>
                                <a:rPr sz="1800">
                                  <a:latin typeface="Cambria Math"/>
                                </a:rPr>
                                <m:t>𝑥</m:t>
                              </m:r>
                              <m:r>
                                <a:rPr sz="1800">
                                  <a:latin typeface="Cambria Math"/>
                                </a:rPr>
                                <m:t>−8</m:t>
                              </m:r>
                            </m:oMath>
                          </a14:m>
                          <a:endParaRPr/>
                        </a:p>
                      </a:txBody>
                      <a:tcPr/>
                    </a:tc>
                    <a:tc>
                      <a:txBody>
                        <a:bodyPr/>
                        <a:lstStyle/>
                        <a:p>
                          <a:pPr algn="l">
                            <a:defRPr sz="1800"/>
                          </a:pPr>
                          <a:r>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6</m:t>
                                  </m:r>
                                </m:sup>
                              </m:sSup>
                            </m:oMath>
                          </a14:m>
                          <a:endParaRPr/>
                        </a:p>
                      </a:txBody>
                      <a:tcPr/>
                    </a:tc>
                    <a:tc>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r">
                            <a:defRPr sz="1800"/>
                          </a:pPr>
                          <a:r>
                            <a:t>​</a:t>
                          </a:r>
                          <a14:m>
                            <m:oMath xmlns:m="http://schemas.openxmlformats.org/officeDocument/2006/math">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−54</m:t>
                              </m:r>
                              <m:r>
                                <a:rPr sz="1800">
                                  <a:latin typeface="Cambria Math"/>
                                </a:rPr>
                                <m:t>𝑥</m:t>
                              </m:r>
                              <m:r>
                                <a:rPr sz="1800">
                                  <a:latin typeface="Cambria Math"/>
                                </a:rPr>
                                <m:t>−8</m:t>
                              </m:r>
                            </m:oMath>
                          </a14:m>
                          <a:endParaRPr/>
                        </a:p>
                      </a:txBody>
                      <a:tcPr/>
                    </a:tc>
                    <a:tc>
                      <a:txBody>
                        <a:bodyPr/>
                        <a:lstStyle/>
                        <a:p>
                          <a:pPr algn="l">
                            <a:defRPr sz="1800"/>
                          </a:pPr>
                          <a:r>
                            <a:t>​</a:t>
                          </a:r>
                          <a14:m>
                            <m:oMath xmlns:m="http://schemas.openxmlformats.org/officeDocument/2006/math">
                              <m:r>
                                <a:rPr sz="1800">
                                  <a:latin typeface="Cambria Math"/>
                                </a:rPr>
                                <m:t>=64</m:t>
                              </m:r>
                            </m:oMath>
                          </a14:m>
                          <a:endParaRPr/>
                        </a:p>
                      </a:txBody>
                      <a:tcPr/>
                    </a:tc>
                    <a:tc>
                      <a:txBody>
                        <a:bodyPr/>
                        <a:lstStyle/>
                        <a:p>
                          <a:pPr algn="l"/>
                          <a:endParaRPr sz="1800" b="0" dirty="0"/>
                        </a:p>
                      </a:txBody>
                      <a:tcPr/>
                    </a:tc>
                    <a:extLst>
                      <a:ext uri="{0D108BD9-81ED-4DB2-BD59-A6C34878D82A}">
                        <a16:rowId xmlns:a16="http://schemas.microsoft.com/office/drawing/2014/main" val="10003"/>
                      </a:ext>
                    </a:extLst>
                  </a:tr>
                  <a:tr h="370840">
                    <a:tc>
                      <a:txBody>
                        <a:bodyPr/>
                        <a:lstStyle/>
                        <a:p>
                          <a:pPr algn="r">
                            <a:defRPr sz="1800"/>
                          </a:pPr>
                          <a:r>
                            <a:rPr dirty="0"/>
                            <a:t>​</a:t>
                          </a:r>
                          <a14:m>
                            <m:oMath xmlns:m="http://schemas.openxmlformats.org/officeDocument/2006/math">
                              <m:r>
                                <a:rPr sz="1800">
                                  <a:latin typeface="Cambria Math"/>
                                </a:rPr>
                                <m:t>18</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−54</m:t>
                              </m:r>
                              <m:r>
                                <a:rPr sz="1800">
                                  <a:latin typeface="Cambria Math"/>
                                </a:rPr>
                                <m:t>𝑥</m:t>
                              </m:r>
                              <m:r>
                                <a:rPr sz="1800">
                                  <a:latin typeface="Cambria Math"/>
                                </a:rPr>
                                <m:t>−72</m:t>
                              </m:r>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pPr algn="r">
                            <a:defRPr sz="1800"/>
                          </a:pPr>
                          <a:r>
                            <a:t>​</a:t>
                          </a:r>
                          <a14:m>
                            <m:oMath xmlns:m="http://schemas.openxmlformats.org/officeDocument/2006/math">
                              <m:r>
                                <a:rPr sz="1800">
                                  <a:latin typeface="Cambria Math"/>
                                </a:rPr>
                                <m:t>18</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𝑥</m:t>
                                  </m:r>
                                  <m:r>
                                    <a:rPr sz="1800">
                                      <a:latin typeface="Cambria Math"/>
                                    </a:rPr>
                                    <m:t>−4</m:t>
                                  </m:r>
                                </m:e>
                              </m:d>
                            </m:oMath>
                          </a14:m>
                          <a:endParaRPr/>
                        </a:p>
                      </a:txBody>
                      <a:tcPr anchor="ctr"/>
                    </a:tc>
                    <a:tc>
                      <a:txBody>
                        <a:bodyPr/>
                        <a:lstStyle/>
                        <a:p>
                          <a:pPr algn="l">
                            <a:defRPr sz="1800"/>
                          </a:pPr>
                          <a:r>
                            <a:rPr dirty="0"/>
                            <a:t>​</a:t>
                          </a:r>
                          <a14:m>
                            <m:oMath xmlns:m="http://schemas.openxmlformats.org/officeDocument/2006/math">
                              <m:r>
                                <a:rPr sz="1800">
                                  <a:latin typeface="Cambria Math"/>
                                </a:rPr>
                                <m:t>=0</m:t>
                              </m:r>
                            </m:oMath>
                          </a14:m>
                          <a:endParaRPr dirty="0"/>
                        </a:p>
                      </a:txBody>
                      <a:tcPr anchor="ctr"/>
                    </a:tc>
                    <a:tc>
                      <a:txBody>
                        <a:bodyPr/>
                        <a:lstStyle/>
                        <a:p>
                          <a:pPr algn="l">
                            <a:defRPr b="1"/>
                          </a:pPr>
                          <a:r>
                            <a:rPr lang="en-US" sz="1800" b="0" dirty="0"/>
                            <a:t>We are left with a second-degree polynomial equation that can be solved by factoring.</a:t>
                          </a:r>
                          <a:r>
                            <a:rPr sz="1800" b="0" dirty="0"/>
                            <a:t> </a:t>
                          </a:r>
                        </a:p>
                      </a:txBody>
                      <a:tcPr/>
                    </a:tc>
                    <a:extLst>
                      <a:ext uri="{0D108BD9-81ED-4DB2-BD59-A6C34878D82A}">
                        <a16:rowId xmlns:a16="http://schemas.microsoft.com/office/drawing/2014/main" val="10005"/>
                      </a:ext>
                    </a:extLst>
                  </a:tr>
                  <a:tr h="370840">
                    <a:tc>
                      <a:txBody>
                        <a:bodyPr/>
                        <a:lstStyle/>
                        <a:p>
                          <a:pPr algn="r">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𝑥</m:t>
                              </m:r>
                              <m:r>
                                <a:rPr sz="1800">
                                  <a:latin typeface="Cambria Math"/>
                                </a:rPr>
                                <m:t>−4</m:t>
                              </m:r>
                            </m:oMath>
                          </a14:m>
                          <a:endParaRPr/>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sz="1800" b="0" dirty="0"/>
                        </a:p>
                      </a:txBody>
                      <a:tcPr/>
                    </a:tc>
                    <a:extLst>
                      <a:ext uri="{0D108BD9-81ED-4DB2-BD59-A6C34878D82A}">
                        <a16:rowId xmlns:a16="http://schemas.microsoft.com/office/drawing/2014/main" val="10006"/>
                      </a:ext>
                    </a:extLst>
                  </a:tr>
                  <a:tr h="370840">
                    <a:tc>
                      <a:txBody>
                        <a:bodyPr/>
                        <a:lstStyle/>
                        <a:p>
                          <a:pPr algn="r">
                            <a:defRPr sz="1800"/>
                          </a:pPr>
                          <a:r>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−4</m:t>
                                  </m:r>
                                </m:e>
                              </m:d>
                              <m:d>
                                <m:dPr>
                                  <m:ctrlPr>
                                    <a:rPr sz="1800" i="1">
                                      <a:latin typeface="Cambria Math" panose="02040503050406030204" pitchFamily="18" charset="0"/>
                                    </a:rPr>
                                  </m:ctrlPr>
                                </m:dPr>
                                <m:e>
                                  <m:r>
                                    <a:rPr sz="1800">
                                      <a:latin typeface="Cambria Math"/>
                                    </a:rPr>
                                    <m:t>𝑥</m:t>
                                  </m:r>
                                  <m:r>
                                    <a:rPr sz="1800">
                                      <a:latin typeface="Cambria Math"/>
                                    </a:rPr>
                                    <m:t>+1</m:t>
                                  </m:r>
                                </m:e>
                              </m:d>
                            </m:oMath>
                          </a14:m>
                          <a:endParaRPr/>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sz="1800" b="0" dirty="0"/>
                        </a:p>
                      </a:txBody>
                      <a:tcPr/>
                    </a:tc>
                    <a:extLst>
                      <a:ext uri="{0D108BD9-81ED-4DB2-BD59-A6C34878D82A}">
                        <a16:rowId xmlns:a16="http://schemas.microsoft.com/office/drawing/2014/main" val="10007"/>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=4,−1</m:t>
                              </m:r>
                            </m:oMath>
                          </a14:m>
                          <a:endParaRPr/>
                        </a:p>
                      </a:txBody>
                      <a:tcPr/>
                    </a:tc>
                    <a:tc>
                      <a:txBody>
                        <a:bodyPr/>
                        <a:lstStyle/>
                        <a:p>
                          <a:pPr algn="l">
                            <a:defRPr b="1"/>
                          </a:pPr>
                          <a:r>
                            <a:rPr lang="en-US" sz="1800" b="0" dirty="0"/>
                            <a:t>Note that both solutions solve the original equation.</a:t>
                          </a:r>
                          <a:r>
                            <a:rPr sz="1800" b="0" dirty="0"/>
                            <a:t> </a:t>
                          </a:r>
                        </a:p>
                      </a:txBody>
                      <a:tcPr/>
                    </a:tc>
                    <a:extLst>
                      <a:ext uri="{0D108BD9-81ED-4DB2-BD59-A6C34878D82A}">
                        <a16:rowId xmlns:a16="http://schemas.microsoft.com/office/drawing/2014/main" val="10008"/>
                      </a:ext>
                    </a:extLst>
                  </a:tr>
                </a:tbl>
              </a:graphicData>
            </a:graphic>
          </p:graphicFrame>
        </mc:Choice>
        <mc:Fallback xmlns="">
          <p:graphicFrame>
            <p:nvGraphicFramePr>
              <p:cNvPr id="4" name="Table Placeholder 2">
                <a:extLst>
                  <a:ext uri="{FF2B5EF4-FFF2-40B4-BE49-F238E27FC236}">
                    <a16:creationId xmlns:a16="http://schemas.microsoft.com/office/drawing/2014/main" id="{1ADE1373-22F5-CFDE-859D-2AB97955448E}"/>
                  </a:ext>
                </a:extLst>
              </p:cNvPr>
              <p:cNvGraphicFramePr>
                <a:graphicFrameLocks/>
              </p:cNvGraphicFramePr>
              <p:nvPr>
                <p:extLst>
                  <p:ext uri="{D42A27DB-BD31-4B8C-83A1-F6EECF244321}">
                    <p14:modId xmlns:p14="http://schemas.microsoft.com/office/powerpoint/2010/main" val="2557300860"/>
                  </p:ext>
                </p:extLst>
              </p:nvPr>
            </p:nvGraphicFramePr>
            <p:xfrm>
              <a:off x="228599" y="1974835"/>
              <a:ext cx="8458201" cy="4021519"/>
            </p:xfrm>
            <a:graphic>
              <a:graphicData uri="http://schemas.openxmlformats.org/drawingml/2006/table">
                <a:tbl>
                  <a:tblPr firstRow="1" bandRow="1">
                    <a:tableStyleId>{2D5ABB26-0587-4C30-8999-92F81FD0307C}</a:tableStyleId>
                  </a:tblPr>
                  <a:tblGrid>
                    <a:gridCol w="21928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5247217">
                      <a:extLst>
                        <a:ext uri="{9D8B030D-6E8A-4147-A177-3AD203B41FA5}">
                          <a16:colId xmlns:a16="http://schemas.microsoft.com/office/drawing/2014/main" val="20002"/>
                        </a:ext>
                      </a:extLst>
                    </a:gridCol>
                  </a:tblGrid>
                  <a:tr h="754825">
                    <a:tc>
                      <a:txBody>
                        <a:bodyPr/>
                        <a:lstStyle/>
                        <a:p>
                          <a:endParaRPr lang="en-US"/>
                        </a:p>
                      </a:txBody>
                      <a:tcPr anchor="ctr">
                        <a:blipFill>
                          <a:blip r:embed="rId3"/>
                          <a:stretch>
                            <a:fillRect r="-285556" b="-445161"/>
                          </a:stretch>
                        </a:blipFill>
                      </a:tcPr>
                    </a:tc>
                    <a:tc>
                      <a:txBody>
                        <a:bodyPr/>
                        <a:lstStyle/>
                        <a:p>
                          <a:endParaRPr lang="en-US"/>
                        </a:p>
                      </a:txBody>
                      <a:tcPr anchor="ctr">
                        <a:blipFill>
                          <a:blip r:embed="rId3"/>
                          <a:stretch>
                            <a:fillRect l="-215569" r="-515569" b="-445161"/>
                          </a:stretch>
                        </a:blipFill>
                      </a:tcPr>
                    </a:tc>
                    <a:tc>
                      <a:txBody>
                        <a:bodyPr/>
                        <a:lstStyle/>
                        <a:p>
                          <a:endParaRPr lang="en-US"/>
                        </a:p>
                      </a:txBody>
                      <a:tcPr anchor="ctr">
                        <a:blipFill>
                          <a:blip r:embed="rId3"/>
                          <a:stretch>
                            <a:fillRect l="-61208" b="-445161"/>
                          </a:stretch>
                        </a:blipFill>
                      </a:tcPr>
                    </a:tc>
                    <a:extLst>
                      <a:ext uri="{0D108BD9-81ED-4DB2-BD59-A6C34878D82A}">
                        <a16:rowId xmlns:a16="http://schemas.microsoft.com/office/drawing/2014/main" val="10000"/>
                      </a:ext>
                    </a:extLst>
                  </a:tr>
                  <a:tr h="401574">
                    <a:tc>
                      <a:txBody>
                        <a:bodyPr/>
                        <a:lstStyle/>
                        <a:p>
                          <a:endParaRPr lang="en-US"/>
                        </a:p>
                      </a:txBody>
                      <a:tcPr>
                        <a:blipFill>
                          <a:blip r:embed="rId3"/>
                          <a:stretch>
                            <a:fillRect t="-187879" r="-285556" b="-736364"/>
                          </a:stretch>
                        </a:blipFill>
                      </a:tcPr>
                    </a:tc>
                    <a:tc>
                      <a:txBody>
                        <a:bodyPr/>
                        <a:lstStyle/>
                        <a:p>
                          <a:endParaRPr lang="en-US"/>
                        </a:p>
                      </a:txBody>
                      <a:tcPr>
                        <a:blipFill>
                          <a:blip r:embed="rId3"/>
                          <a:stretch>
                            <a:fillRect l="-215569" t="-187879" r="-515569" b="-736364"/>
                          </a:stretch>
                        </a:blipFill>
                      </a:tcPr>
                    </a:tc>
                    <a:tc>
                      <a:txBody>
                        <a:bodyPr/>
                        <a:lstStyle/>
                        <a:p>
                          <a:pPr algn="l"/>
                          <a:endParaRPr sz="1800" b="0" dirty="0"/>
                        </a:p>
                      </a:txBody>
                      <a:tcPr/>
                    </a:tc>
                    <a:extLst>
                      <a:ext uri="{0D108BD9-81ED-4DB2-BD59-A6C34878D82A}">
                        <a16:rowId xmlns:a16="http://schemas.microsoft.com/office/drawing/2014/main" val="10001"/>
                      </a:ext>
                    </a:extLst>
                  </a:tr>
                  <a:tr h="370840">
                    <a:tc>
                      <a:txBody>
                        <a:bodyPr/>
                        <a:lstStyle/>
                        <a:p>
                          <a:endParaRPr lang="en-US"/>
                        </a:p>
                      </a:txBody>
                      <a:tcPr>
                        <a:blipFill>
                          <a:blip r:embed="rId3"/>
                          <a:stretch>
                            <a:fillRect t="-311475" r="-285556" b="-696721"/>
                          </a:stretch>
                        </a:blipFill>
                      </a:tcPr>
                    </a:tc>
                    <a:tc>
                      <a:txBody>
                        <a:bodyPr/>
                        <a:lstStyle/>
                        <a:p>
                          <a:endParaRPr lang="en-US"/>
                        </a:p>
                      </a:txBody>
                      <a:tcPr>
                        <a:blipFill>
                          <a:blip r:embed="rId3"/>
                          <a:stretch>
                            <a:fillRect l="-215569" t="-311475" r="-515569" b="-696721"/>
                          </a:stretch>
                        </a:blipFill>
                      </a:tcPr>
                    </a:tc>
                    <a:tc>
                      <a:txBody>
                        <a:bodyPr/>
                        <a:lstStyle/>
                        <a:p>
                          <a:pPr algn="l"/>
                          <a:endParaRPr sz="1800" b="0" dirty="0"/>
                        </a:p>
                      </a:txBody>
                      <a:tcPr/>
                    </a:tc>
                    <a:extLst>
                      <a:ext uri="{0D108BD9-81ED-4DB2-BD59-A6C34878D82A}">
                        <a16:rowId xmlns:a16="http://schemas.microsoft.com/office/drawing/2014/main" val="10002"/>
                      </a:ext>
                    </a:extLst>
                  </a:tr>
                  <a:tr h="370840">
                    <a:tc>
                      <a:txBody>
                        <a:bodyPr/>
                        <a:lstStyle/>
                        <a:p>
                          <a:endParaRPr lang="en-US"/>
                        </a:p>
                      </a:txBody>
                      <a:tcPr>
                        <a:blipFill>
                          <a:blip r:embed="rId3"/>
                          <a:stretch>
                            <a:fillRect t="-411475" r="-285556" b="-596721"/>
                          </a:stretch>
                        </a:blipFill>
                      </a:tcPr>
                    </a:tc>
                    <a:tc>
                      <a:txBody>
                        <a:bodyPr/>
                        <a:lstStyle/>
                        <a:p>
                          <a:endParaRPr lang="en-US"/>
                        </a:p>
                      </a:txBody>
                      <a:tcPr>
                        <a:blipFill>
                          <a:blip r:embed="rId3"/>
                          <a:stretch>
                            <a:fillRect l="-215569" t="-411475" r="-515569" b="-596721"/>
                          </a:stretch>
                        </a:blipFill>
                      </a:tcPr>
                    </a:tc>
                    <a:tc>
                      <a:txBody>
                        <a:bodyPr/>
                        <a:lstStyle/>
                        <a:p>
                          <a:pPr algn="l"/>
                          <a:endParaRPr sz="1800" b="0" dirty="0"/>
                        </a:p>
                      </a:txBody>
                      <a:tcPr/>
                    </a:tc>
                    <a:extLst>
                      <a:ext uri="{0D108BD9-81ED-4DB2-BD59-A6C34878D82A}">
                        <a16:rowId xmlns:a16="http://schemas.microsoft.com/office/drawing/2014/main" val="10003"/>
                      </a:ext>
                    </a:extLst>
                  </a:tr>
                  <a:tr h="370840">
                    <a:tc>
                      <a:txBody>
                        <a:bodyPr/>
                        <a:lstStyle/>
                        <a:p>
                          <a:endParaRPr lang="en-US"/>
                        </a:p>
                      </a:txBody>
                      <a:tcPr>
                        <a:blipFill>
                          <a:blip r:embed="rId3"/>
                          <a:stretch>
                            <a:fillRect t="-511475" r="-285556" b="-496721"/>
                          </a:stretch>
                        </a:blipFill>
                      </a:tcPr>
                    </a:tc>
                    <a:tc>
                      <a:txBody>
                        <a:bodyPr/>
                        <a:lstStyle/>
                        <a:p>
                          <a:endParaRPr lang="en-US"/>
                        </a:p>
                      </a:txBody>
                      <a:tcPr>
                        <a:blipFill>
                          <a:blip r:embed="rId3"/>
                          <a:stretch>
                            <a:fillRect l="-215569" t="-511475" r="-515569" b="-496721"/>
                          </a:stretch>
                        </a:blipFill>
                      </a:tcPr>
                    </a:tc>
                    <a:tc>
                      <a:txBody>
                        <a:bodyPr/>
                        <a:lstStyle/>
                        <a:p>
                          <a:pPr algn="l"/>
                          <a:endParaRPr sz="1800" b="0" dirty="0"/>
                        </a:p>
                      </a:txBody>
                      <a:tcPr/>
                    </a:tc>
                    <a:extLst>
                      <a:ext uri="{0D108BD9-81ED-4DB2-BD59-A6C34878D82A}">
                        <a16:rowId xmlns:a16="http://schemas.microsoft.com/office/drawing/2014/main" val="10004"/>
                      </a:ext>
                    </a:extLst>
                  </a:tr>
                  <a:tr h="640080">
                    <a:tc>
                      <a:txBody>
                        <a:bodyPr/>
                        <a:lstStyle/>
                        <a:p>
                          <a:endParaRPr lang="en-US"/>
                        </a:p>
                      </a:txBody>
                      <a:tcPr anchor="ctr">
                        <a:blipFill>
                          <a:blip r:embed="rId3"/>
                          <a:stretch>
                            <a:fillRect t="-355238" r="-285556" b="-188571"/>
                          </a:stretch>
                        </a:blipFill>
                      </a:tcPr>
                    </a:tc>
                    <a:tc>
                      <a:txBody>
                        <a:bodyPr/>
                        <a:lstStyle/>
                        <a:p>
                          <a:endParaRPr lang="en-US"/>
                        </a:p>
                      </a:txBody>
                      <a:tcPr anchor="ctr">
                        <a:blipFill>
                          <a:blip r:embed="rId3"/>
                          <a:stretch>
                            <a:fillRect l="-215569" t="-355238" r="-515569" b="-188571"/>
                          </a:stretch>
                        </a:blipFill>
                      </a:tcPr>
                    </a:tc>
                    <a:tc>
                      <a:txBody>
                        <a:bodyPr/>
                        <a:lstStyle/>
                        <a:p>
                          <a:pPr algn="l">
                            <a:defRPr b="1"/>
                          </a:pPr>
                          <a:r>
                            <a:rPr lang="en-US" sz="1800" b="0" dirty="0"/>
                            <a:t>We are left with a second-degree polynomial equation that can be solved by factoring.</a:t>
                          </a:r>
                          <a:r>
                            <a:rPr sz="1800" b="0" dirty="0"/>
                            <a:t> </a:t>
                          </a:r>
                        </a:p>
                      </a:txBody>
                      <a:tcPr/>
                    </a:tc>
                    <a:extLst>
                      <a:ext uri="{0D108BD9-81ED-4DB2-BD59-A6C34878D82A}">
                        <a16:rowId xmlns:a16="http://schemas.microsoft.com/office/drawing/2014/main" val="10005"/>
                      </a:ext>
                    </a:extLst>
                  </a:tr>
                  <a:tr h="370840">
                    <a:tc>
                      <a:txBody>
                        <a:bodyPr/>
                        <a:lstStyle/>
                        <a:p>
                          <a:endParaRPr lang="en-US"/>
                        </a:p>
                      </a:txBody>
                      <a:tcPr>
                        <a:blipFill>
                          <a:blip r:embed="rId3"/>
                          <a:stretch>
                            <a:fillRect t="-783607" r="-285556" b="-224590"/>
                          </a:stretch>
                        </a:blipFill>
                      </a:tcPr>
                    </a:tc>
                    <a:tc>
                      <a:txBody>
                        <a:bodyPr/>
                        <a:lstStyle/>
                        <a:p>
                          <a:endParaRPr lang="en-US"/>
                        </a:p>
                      </a:txBody>
                      <a:tcPr>
                        <a:blipFill>
                          <a:blip r:embed="rId3"/>
                          <a:stretch>
                            <a:fillRect l="-215569" t="-783607" r="-515569" b="-224590"/>
                          </a:stretch>
                        </a:blipFill>
                      </a:tcPr>
                    </a:tc>
                    <a:tc>
                      <a:txBody>
                        <a:bodyPr/>
                        <a:lstStyle/>
                        <a:p>
                          <a:pPr algn="l"/>
                          <a:endParaRPr sz="1800" b="0" dirty="0"/>
                        </a:p>
                      </a:txBody>
                      <a:tcPr/>
                    </a:tc>
                    <a:extLst>
                      <a:ext uri="{0D108BD9-81ED-4DB2-BD59-A6C34878D82A}">
                        <a16:rowId xmlns:a16="http://schemas.microsoft.com/office/drawing/2014/main" val="10006"/>
                      </a:ext>
                    </a:extLst>
                  </a:tr>
                  <a:tr h="370840">
                    <a:tc>
                      <a:txBody>
                        <a:bodyPr/>
                        <a:lstStyle/>
                        <a:p>
                          <a:endParaRPr lang="en-US"/>
                        </a:p>
                      </a:txBody>
                      <a:tcPr>
                        <a:blipFill>
                          <a:blip r:embed="rId3"/>
                          <a:stretch>
                            <a:fillRect t="-883607" r="-285556" b="-124590"/>
                          </a:stretch>
                        </a:blipFill>
                      </a:tcPr>
                    </a:tc>
                    <a:tc>
                      <a:txBody>
                        <a:bodyPr/>
                        <a:lstStyle/>
                        <a:p>
                          <a:endParaRPr lang="en-US"/>
                        </a:p>
                      </a:txBody>
                      <a:tcPr>
                        <a:blipFill>
                          <a:blip r:embed="rId3"/>
                          <a:stretch>
                            <a:fillRect l="-215569" t="-883607" r="-515569" b="-124590"/>
                          </a:stretch>
                        </a:blipFill>
                      </a:tcPr>
                    </a:tc>
                    <a:tc>
                      <a:txBody>
                        <a:bodyPr/>
                        <a:lstStyle/>
                        <a:p>
                          <a:pPr algn="l"/>
                          <a:endParaRPr sz="1800" b="0" dirty="0"/>
                        </a:p>
                      </a:txBody>
                      <a:tcPr/>
                    </a:tc>
                    <a:extLst>
                      <a:ext uri="{0D108BD9-81ED-4DB2-BD59-A6C34878D82A}">
                        <a16:rowId xmlns:a16="http://schemas.microsoft.com/office/drawing/2014/main" val="10007"/>
                      </a:ext>
                    </a:extLst>
                  </a:tr>
                  <a:tr h="370840">
                    <a:tc>
                      <a:txBody>
                        <a:bodyPr/>
                        <a:lstStyle/>
                        <a:p>
                          <a:endParaRPr lang="en-US"/>
                        </a:p>
                      </a:txBody>
                      <a:tcPr>
                        <a:blipFill>
                          <a:blip r:embed="rId3"/>
                          <a:stretch>
                            <a:fillRect t="-983607" r="-285556" b="-24590"/>
                          </a:stretch>
                        </a:blipFill>
                      </a:tcPr>
                    </a:tc>
                    <a:tc>
                      <a:txBody>
                        <a:bodyPr/>
                        <a:lstStyle/>
                        <a:p>
                          <a:endParaRPr lang="en-US"/>
                        </a:p>
                      </a:txBody>
                      <a:tcPr>
                        <a:blipFill>
                          <a:blip r:embed="rId3"/>
                          <a:stretch>
                            <a:fillRect l="-215569" t="-983607" r="-515569" b="-24590"/>
                          </a:stretch>
                        </a:blipFill>
                      </a:tcPr>
                    </a:tc>
                    <a:tc>
                      <a:txBody>
                        <a:bodyPr/>
                        <a:lstStyle/>
                        <a:p>
                          <a:pPr algn="l">
                            <a:defRPr b="1"/>
                          </a:pPr>
                          <a:r>
                            <a:rPr lang="en-US" sz="1800" b="0" dirty="0"/>
                            <a:t>Note that both solutions solve the original equation.</a:t>
                          </a:r>
                          <a:r>
                            <a:rPr sz="1800" b="0" dirty="0"/>
                            <a:t> </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following proportions.</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5</m:t>
                        </m:r>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3</m:t>
                        </m:r>
                        <m:r>
                          <a:rPr>
                            <a:latin typeface="Cambria Math" panose="02040503050406030204" pitchFamily="18" charset="0"/>
                          </a:rPr>
                          <m:t>𝑥</m:t>
                        </m:r>
                      </m:den>
                    </m:f>
                  </m:oMath>
                </a14:m>
                <a:endParaRPr dirty="0"/>
              </a:p>
              <a:p>
                <a:r>
                  <a:rPr dirty="0"/>
                  <a:t>​</a:t>
                </a:r>
                <a:r>
                  <a:rPr sz="2800" b="1" dirty="0"/>
                  <a:t>Solution</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32F541F-0342-47A1-EAED-38A28B96F7BC}"/>
                  </a:ext>
                </a:extLst>
              </p:cNvPr>
              <p:cNvSpPr txBox="1"/>
              <p:nvPr/>
            </p:nvSpPr>
            <p:spPr>
              <a:xfrm>
                <a:off x="1981200" y="2819400"/>
                <a:ext cx="4267200" cy="855747"/>
              </a:xfrm>
              <a:prstGeom prst="rect">
                <a:avLst/>
              </a:prstGeom>
              <a:noFill/>
            </p:spPr>
            <p:txBody>
              <a:bodyPr wrap="square">
                <a:spAutoFit/>
              </a:bodyPr>
              <a:lstStyle/>
              <a:p>
                <a14:m>
                  <m:oMath xmlns:m="http://schemas.openxmlformats.org/officeDocument/2006/math">
                    <m:r>
                      <a:rPr>
                        <a:latin typeface="Cambria Math" panose="02040503050406030204" pitchFamily="18" charset="0"/>
                      </a:rPr>
                      <m:t>=</m:t>
                    </m:r>
                    <m:limUpp>
                      <m:limUppPr>
                        <m:ctrlPr>
                          <a:rPr i="1">
                            <a:latin typeface="Cambria Math" panose="02040503050406030204" pitchFamily="18" charset="0"/>
                          </a:rPr>
                        </m:ctrlPr>
                      </m:limUppPr>
                      <m:e>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15</m:t>
                            </m:r>
                            <m:r>
                              <a:rPr>
                                <a:latin typeface="Cambria Math" panose="02040503050406030204" pitchFamily="18" charset="0"/>
                              </a:rPr>
                              <m:t>𝑥</m:t>
                            </m:r>
                          </m:e>
                        </m:borderBox>
                      </m:e>
                      <m:lim>
                        <m:r>
                          <a:rPr>
                            <a:latin typeface="Cambria Math" panose="02040503050406030204" pitchFamily="18" charset="0"/>
                          </a:rPr>
                          <m:t>5</m:t>
                        </m:r>
                      </m:lim>
                    </m:limUpp>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6</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3</m:t>
                                </m:r>
                                <m:r>
                                  <a:rPr>
                                    <a:latin typeface="Cambria Math" panose="02040503050406030204" pitchFamily="18" charset="0"/>
                                  </a:rPr>
                                  <m:t>𝑥</m:t>
                                </m:r>
                              </m:e>
                            </m:borderBox>
                          </m:den>
                        </m:f>
                      </m:e>
                    </m:d>
                  </m:oMath>
                </a14:m>
                <a:r>
                  <a:rPr lang="en-US" dirty="0"/>
                  <a:t> </a:t>
                </a:r>
                <a14:m>
                  <m:oMath xmlns:m="http://schemas.openxmlformats.org/officeDocument/2006/math">
                    <m:r>
                      <a:rPr lang="en-US" smtClean="0">
                        <a:latin typeface="Cambria Math"/>
                      </a:rPr>
                      <m:t>𝑥</m:t>
                    </m:r>
                    <m:r>
                      <a:rPr lang="en-US">
                        <a:latin typeface="Cambria Math"/>
                      </a:rPr>
                      <m:t>≠</m:t>
                    </m:r>
                    <m:r>
                      <a:rPr lang="en-US">
                        <a:latin typeface="Cambria Math"/>
                      </a:rPr>
                      <m:t>0</m:t>
                    </m:r>
                  </m:oMath>
                </a14:m>
                <a:r>
                  <a:rPr lang="en-US" dirty="0"/>
                  <a:t>; </a:t>
                </a:r>
                <a14:m>
                  <m:oMath xmlns:m="http://schemas.openxmlformats.org/officeDocument/2006/math">
                    <m:r>
                      <m:rPr>
                        <m:sty m:val="p"/>
                      </m:rPr>
                      <a:rPr lang="en-US">
                        <a:latin typeface="Cambria Math"/>
                      </a:rPr>
                      <m:t>LCM</m:t>
                    </m:r>
                    <m:r>
                      <a:rPr lang="en-US">
                        <a:latin typeface="Cambria Math"/>
                      </a:rPr>
                      <m:t>=</m:t>
                    </m:r>
                    <m:r>
                      <a:rPr lang="en-US">
                        <a:latin typeface="Cambria Math"/>
                      </a:rPr>
                      <m:t>15</m:t>
                    </m:r>
                    <m:r>
                      <a:rPr lang="en-US">
                        <a:latin typeface="Cambria Math"/>
                      </a:rPr>
                      <m:t>𝑥</m:t>
                    </m:r>
                  </m:oMath>
                </a14:m>
                <a:endParaRPr lang="en-US" dirty="0"/>
              </a:p>
              <a:p>
                <a:endParaRPr dirty="0"/>
              </a:p>
            </p:txBody>
          </p:sp>
        </mc:Choice>
        <mc:Fallback xmlns="">
          <p:sp>
            <p:nvSpPr>
              <p:cNvPr id="4" name="TextBox 3">
                <a:extLst>
                  <a:ext uri="{FF2B5EF4-FFF2-40B4-BE49-F238E27FC236}">
                    <a16:creationId xmlns:a16="http://schemas.microsoft.com/office/drawing/2014/main" id="{B32F541F-0342-47A1-EAED-38A28B96F7BC}"/>
                  </a:ext>
                </a:extLst>
              </p:cNvPr>
              <p:cNvSpPr txBox="1">
                <a:spLocks noRot="1" noChangeAspect="1" noMove="1" noResize="1" noEditPoints="1" noAdjustHandles="1" noChangeArrowheads="1" noChangeShapeType="1" noTextEdit="1"/>
              </p:cNvSpPr>
              <p:nvPr/>
            </p:nvSpPr>
            <p:spPr>
              <a:xfrm>
                <a:off x="1981200" y="2819400"/>
                <a:ext cx="4267200" cy="8557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DDEBF8-2914-6DEE-3DBB-6D20AC8FA4F0}"/>
                  </a:ext>
                </a:extLst>
              </p:cNvPr>
              <p:cNvSpPr txBox="1"/>
              <p:nvPr/>
            </p:nvSpPr>
            <p:spPr>
              <a:xfrm>
                <a:off x="482837" y="281940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i="1">
                              <a:latin typeface="Cambria Math" panose="02040503050406030204" pitchFamily="18" charset="0"/>
                            </a:rPr>
                          </m:ctrlPr>
                        </m:limUppPr>
                        <m:e>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15</m:t>
                              </m:r>
                              <m:r>
                                <a:rPr>
                                  <a:latin typeface="Cambria Math" panose="02040503050406030204" pitchFamily="18" charset="0"/>
                                </a:rPr>
                                <m:t>𝑥</m:t>
                              </m:r>
                            </m:e>
                          </m:borderBox>
                        </m:e>
                        <m:lim>
                          <m:r>
                            <a:rPr>
                              <a:latin typeface="Cambria Math" panose="02040503050406030204" pitchFamily="18" charset="0"/>
                            </a:rPr>
                            <m:t>3</m:t>
                          </m:r>
                        </m:lim>
                      </m:limUpp>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5</m:t>
                                  </m:r>
                                  <m:r>
                                    <a:rPr>
                                      <a:latin typeface="Cambria Math" panose="02040503050406030204" pitchFamily="18" charset="0"/>
                                    </a:rPr>
                                    <m:t>𝑥</m:t>
                                  </m:r>
                                </m:e>
                              </m:borderBox>
                            </m:den>
                          </m:f>
                        </m:e>
                      </m:d>
                    </m:oMath>
                  </m:oMathPara>
                </a14:m>
                <a:endParaRPr dirty="0"/>
              </a:p>
            </p:txBody>
          </p:sp>
        </mc:Choice>
        <mc:Fallback xmlns="">
          <p:sp>
            <p:nvSpPr>
              <p:cNvPr id="5" name="TextBox 4">
                <a:extLst>
                  <a:ext uri="{FF2B5EF4-FFF2-40B4-BE49-F238E27FC236}">
                    <a16:creationId xmlns:a16="http://schemas.microsoft.com/office/drawing/2014/main" id="{9ADDEBF8-2914-6DEE-3DBB-6D20AC8FA4F0}"/>
                  </a:ext>
                </a:extLst>
              </p:cNvPr>
              <p:cNvSpPr txBox="1">
                <a:spLocks noRot="1" noChangeAspect="1" noMove="1" noResize="1" noEditPoints="1" noAdjustHandles="1" noChangeArrowheads="1" noChangeShapeType="1" noTextEdit="1"/>
              </p:cNvSpPr>
              <p:nvPr/>
            </p:nvSpPr>
            <p:spPr>
              <a:xfrm>
                <a:off x="482837" y="2819400"/>
                <a:ext cx="914400" cy="914400"/>
              </a:xfrm>
              <a:prstGeom prst="rect">
                <a:avLst/>
              </a:prstGeom>
              <a:blipFill>
                <a:blip r:embed="rId4"/>
                <a:stretch>
                  <a:fillRect r="-5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77A89AA0-3BB4-8356-21BE-546529D0DCEC}"/>
                  </a:ext>
                </a:extLst>
              </p:cNvPr>
              <p:cNvGraphicFramePr>
                <a:graphicFrameLocks/>
              </p:cNvGraphicFramePr>
              <p:nvPr>
                <p:extLst>
                  <p:ext uri="{D42A27DB-BD31-4B8C-83A1-F6EECF244321}">
                    <p14:modId xmlns:p14="http://schemas.microsoft.com/office/powerpoint/2010/main" val="79660869"/>
                  </p:ext>
                </p:extLst>
              </p:nvPr>
            </p:nvGraphicFramePr>
            <p:xfrm>
              <a:off x="-762000" y="3247273"/>
              <a:ext cx="8229600" cy="18542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l"/>
                          <a:endParaRPr dirty="0"/>
                        </a:p>
                      </a:txBody>
                      <a:tcPr/>
                    </a:tc>
                    <a:tc>
                      <a:txBody>
                        <a:bodyPr/>
                        <a:lstStyle/>
                        <a:p>
                          <a:pPr algn="l"/>
                          <a:endParaRPr dirty="0"/>
                        </a:p>
                      </a:txBody>
                      <a:tcPr/>
                    </a:tc>
                    <a:tc>
                      <a:txBody>
                        <a:bodyPr/>
                        <a:lstStyle/>
                        <a:p>
                          <a:pPr algn="l">
                            <a:defRPr sz="1100" b="1"/>
                          </a:pPr>
                          <a:endParaRPr sz="1100" dirty="0"/>
                        </a:p>
                      </a:txBody>
                      <a:tcPr/>
                    </a:tc>
                    <a:extLst>
                      <a:ext uri="{0D108BD9-81ED-4DB2-BD59-A6C34878D82A}">
                        <a16:rowId xmlns:a16="http://schemas.microsoft.com/office/drawing/2014/main" val="10000"/>
                      </a:ext>
                    </a:extLst>
                  </a:tr>
                  <a:tr h="370840">
                    <a:tc>
                      <a:txBody>
                        <a:bodyPr/>
                        <a:lstStyle/>
                        <a:p>
                          <a:pPr algn="r">
                            <a:defRPr sz="1800"/>
                          </a:pPr>
                          <a:r>
                            <a:t>​</a:t>
                          </a:r>
                          <a14:m>
                            <m:oMath xmlns:m="http://schemas.openxmlformats.org/officeDocument/2006/math">
                              <m:r>
                                <a:rPr sz="1800">
                                  <a:latin typeface="Cambria Math"/>
                                </a:rPr>
                                <m:t>3</m:t>
                              </m:r>
                              <m:d>
                                <m:dPr>
                                  <m:ctrlPr>
                                    <a:rPr sz="1800" i="1">
                                      <a:latin typeface="Cambria Math" panose="02040503050406030204" pitchFamily="18" charset="0"/>
                                    </a:rPr>
                                  </m:ctrlPr>
                                </m:dPr>
                                <m:e>
                                  <m:r>
                                    <a:rPr sz="1800">
                                      <a:latin typeface="Cambria Math"/>
                                    </a:rPr>
                                    <m:t>𝑥</m:t>
                                  </m:r>
                                  <m:r>
                                    <a:rPr sz="1800">
                                      <a:latin typeface="Cambria Math"/>
                                    </a:rPr>
                                    <m:t>−</m:t>
                                  </m:r>
                                  <m:r>
                                    <a:rPr sz="1800">
                                      <a:latin typeface="Cambria Math"/>
                                    </a:rPr>
                                    <m:t>2</m:t>
                                  </m:r>
                                </m:e>
                              </m:d>
                            </m:oMath>
                          </a14:m>
                          <a:endParaRPr/>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5</m:t>
                              </m:r>
                              <m:d>
                                <m:dPr>
                                  <m:ctrlPr>
                                    <a:rPr sz="1800" i="1">
                                      <a:latin typeface="Cambria Math" panose="02040503050406030204" pitchFamily="18" charset="0"/>
                                    </a:rPr>
                                  </m:ctrlPr>
                                </m:dPr>
                                <m:e>
                                  <m:r>
                                    <a:rPr sz="1800">
                                      <a:latin typeface="Cambria Math"/>
                                    </a:rPr>
                                    <m:t>6</m:t>
                                  </m:r>
                                </m:e>
                              </m:d>
                            </m:oMath>
                          </a14:m>
                          <a:endParaRPr dirty="0"/>
                        </a:p>
                      </a:txBody>
                      <a:tcPr/>
                    </a:tc>
                    <a:tc>
                      <a:txBody>
                        <a:bodyPr/>
                        <a:lstStyle/>
                        <a:p>
                          <a:pPr algn="l"/>
                          <a:endParaRPr/>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3</m:t>
                              </m:r>
                              <m:r>
                                <a:rPr sz="1800">
                                  <a:latin typeface="Cambria Math"/>
                                </a:rPr>
                                <m:t>𝑥</m:t>
                              </m:r>
                              <m:r>
                                <a:rPr sz="1800">
                                  <a:latin typeface="Cambria Math"/>
                                </a:rPr>
                                <m:t>−</m:t>
                              </m:r>
                              <m:r>
                                <a:rPr sz="1800">
                                  <a:latin typeface="Cambria Math"/>
                                </a:rPr>
                                <m:t>6</m:t>
                              </m:r>
                            </m:oMath>
                          </a14:m>
                          <a:endParaRPr dirty="0"/>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30</m:t>
                              </m:r>
                            </m:oMath>
                          </a14:m>
                          <a:endParaRPr dirty="0"/>
                        </a:p>
                      </a:txBody>
                      <a:tcPr/>
                    </a:tc>
                    <a:tc>
                      <a:txBody>
                        <a:bodyPr/>
                        <a:lstStyle/>
                        <a:p>
                          <a:pPr algn="l"/>
                          <a:endParaRPr/>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r>
                                <a:rPr sz="1800">
                                  <a:latin typeface="Cambria Math"/>
                                </a:rPr>
                                <m:t>3</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36</m:t>
                              </m:r>
                            </m:oMath>
                          </a14:m>
                          <a:endParaRPr/>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12</m:t>
                              </m:r>
                            </m:oMath>
                          </a14:m>
                          <a:endParaRPr/>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6" name="Table Placeholder 2">
                <a:extLst>
                  <a:ext uri="{FF2B5EF4-FFF2-40B4-BE49-F238E27FC236}">
                    <a16:creationId xmlns:a16="http://schemas.microsoft.com/office/drawing/2014/main" id="{77A89AA0-3BB4-8356-21BE-546529D0DCEC}"/>
                  </a:ext>
                </a:extLst>
              </p:cNvPr>
              <p:cNvGraphicFramePr>
                <a:graphicFrameLocks/>
              </p:cNvGraphicFramePr>
              <p:nvPr>
                <p:extLst>
                  <p:ext uri="{D42A27DB-BD31-4B8C-83A1-F6EECF244321}">
                    <p14:modId xmlns:p14="http://schemas.microsoft.com/office/powerpoint/2010/main" val="79660869"/>
                  </p:ext>
                </p:extLst>
              </p:nvPr>
            </p:nvGraphicFramePr>
            <p:xfrm>
              <a:off x="-762000" y="3247273"/>
              <a:ext cx="8229600" cy="18542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l"/>
                          <a:endParaRPr dirty="0"/>
                        </a:p>
                      </a:txBody>
                      <a:tcPr/>
                    </a:tc>
                    <a:tc>
                      <a:txBody>
                        <a:bodyPr/>
                        <a:lstStyle/>
                        <a:p>
                          <a:pPr algn="l"/>
                          <a:endParaRPr dirty="0"/>
                        </a:p>
                      </a:txBody>
                      <a:tcPr/>
                    </a:tc>
                    <a:tc>
                      <a:txBody>
                        <a:bodyPr/>
                        <a:lstStyle/>
                        <a:p>
                          <a:pPr algn="l">
                            <a:defRPr sz="1100" b="1"/>
                          </a:pPr>
                          <a:endParaRPr sz="1100" dirty="0"/>
                        </a:p>
                      </a:txBody>
                      <a:tcPr/>
                    </a:tc>
                    <a:extLst>
                      <a:ext uri="{0D108BD9-81ED-4DB2-BD59-A6C34878D82A}">
                        <a16:rowId xmlns:a16="http://schemas.microsoft.com/office/drawing/2014/main" val="10000"/>
                      </a:ext>
                    </a:extLst>
                  </a:tr>
                  <a:tr h="370840">
                    <a:tc>
                      <a:txBody>
                        <a:bodyPr/>
                        <a:lstStyle/>
                        <a:p>
                          <a:endParaRPr lang="en-US"/>
                        </a:p>
                      </a:txBody>
                      <a:tcPr>
                        <a:blipFill>
                          <a:blip r:embed="rId5"/>
                          <a:stretch>
                            <a:fillRect t="-100000" r="-200000" b="-324590"/>
                          </a:stretch>
                        </a:blipFill>
                      </a:tcPr>
                    </a:tc>
                    <a:tc>
                      <a:txBody>
                        <a:bodyPr/>
                        <a:lstStyle/>
                        <a:p>
                          <a:endParaRPr lang="en-US"/>
                        </a:p>
                      </a:txBody>
                      <a:tcPr>
                        <a:blipFill>
                          <a:blip r:embed="rId5"/>
                          <a:stretch>
                            <a:fillRect l="-100000" t="-100000" r="-100000" b="-324590"/>
                          </a:stretch>
                        </a:blipFill>
                      </a:tcPr>
                    </a:tc>
                    <a:tc>
                      <a:txBody>
                        <a:bodyPr/>
                        <a:lstStyle/>
                        <a:p>
                          <a:pPr algn="l"/>
                          <a:endParaRPr/>
                        </a:p>
                      </a:txBody>
                      <a:tcPr/>
                    </a:tc>
                    <a:extLst>
                      <a:ext uri="{0D108BD9-81ED-4DB2-BD59-A6C34878D82A}">
                        <a16:rowId xmlns:a16="http://schemas.microsoft.com/office/drawing/2014/main" val="10001"/>
                      </a:ext>
                    </a:extLst>
                  </a:tr>
                  <a:tr h="370840">
                    <a:tc>
                      <a:txBody>
                        <a:bodyPr/>
                        <a:lstStyle/>
                        <a:p>
                          <a:endParaRPr lang="en-US"/>
                        </a:p>
                      </a:txBody>
                      <a:tcPr>
                        <a:blipFill>
                          <a:blip r:embed="rId5"/>
                          <a:stretch>
                            <a:fillRect t="-200000" r="-200000" b="-224590"/>
                          </a:stretch>
                        </a:blipFill>
                      </a:tcPr>
                    </a:tc>
                    <a:tc>
                      <a:txBody>
                        <a:bodyPr/>
                        <a:lstStyle/>
                        <a:p>
                          <a:endParaRPr lang="en-US"/>
                        </a:p>
                      </a:txBody>
                      <a:tcPr>
                        <a:blipFill>
                          <a:blip r:embed="rId5"/>
                          <a:stretch>
                            <a:fillRect l="-100000" t="-200000" r="-100000" b="-224590"/>
                          </a:stretch>
                        </a:blipFill>
                      </a:tcPr>
                    </a:tc>
                    <a:tc>
                      <a:txBody>
                        <a:bodyPr/>
                        <a:lstStyle/>
                        <a:p>
                          <a:pPr algn="l"/>
                          <a:endParaRPr/>
                        </a:p>
                      </a:txBody>
                      <a:tcPr/>
                    </a:tc>
                    <a:extLst>
                      <a:ext uri="{0D108BD9-81ED-4DB2-BD59-A6C34878D82A}">
                        <a16:rowId xmlns:a16="http://schemas.microsoft.com/office/drawing/2014/main" val="10002"/>
                      </a:ext>
                    </a:extLst>
                  </a:tr>
                  <a:tr h="370840">
                    <a:tc>
                      <a:txBody>
                        <a:bodyPr/>
                        <a:lstStyle/>
                        <a:p>
                          <a:endParaRPr lang="en-US"/>
                        </a:p>
                      </a:txBody>
                      <a:tcPr>
                        <a:blipFill>
                          <a:blip r:embed="rId5"/>
                          <a:stretch>
                            <a:fillRect t="-300000" r="-200000" b="-124590"/>
                          </a:stretch>
                        </a:blipFill>
                      </a:tcPr>
                    </a:tc>
                    <a:tc>
                      <a:txBody>
                        <a:bodyPr/>
                        <a:lstStyle/>
                        <a:p>
                          <a:endParaRPr lang="en-US"/>
                        </a:p>
                      </a:txBody>
                      <a:tcPr>
                        <a:blipFill>
                          <a:blip r:embed="rId5"/>
                          <a:stretch>
                            <a:fillRect l="-100000" t="-300000" r="-100000" b="-124590"/>
                          </a:stretch>
                        </a:blipFill>
                      </a:tcPr>
                    </a:tc>
                    <a:tc>
                      <a:txBody>
                        <a:bodyPr/>
                        <a:lstStyle/>
                        <a:p>
                          <a:pPr algn="l"/>
                          <a:endParaRPr/>
                        </a:p>
                      </a:txBody>
                      <a:tcPr/>
                    </a:tc>
                    <a:extLst>
                      <a:ext uri="{0D108BD9-81ED-4DB2-BD59-A6C34878D82A}">
                        <a16:rowId xmlns:a16="http://schemas.microsoft.com/office/drawing/2014/main" val="10003"/>
                      </a:ext>
                    </a:extLst>
                  </a:tr>
                  <a:tr h="370840">
                    <a:tc>
                      <a:txBody>
                        <a:bodyPr/>
                        <a:lstStyle/>
                        <a:p>
                          <a:endParaRPr lang="en-US"/>
                        </a:p>
                      </a:txBody>
                      <a:tcPr>
                        <a:blipFill>
                          <a:blip r:embed="rId5"/>
                          <a:stretch>
                            <a:fillRect t="-400000" r="-200000" b="-24590"/>
                          </a:stretch>
                        </a:blipFill>
                      </a:tcPr>
                    </a:tc>
                    <a:tc>
                      <a:txBody>
                        <a:bodyPr/>
                        <a:lstStyle/>
                        <a:p>
                          <a:endParaRPr lang="en-US"/>
                        </a:p>
                      </a:txBody>
                      <a:tcPr>
                        <a:blipFill>
                          <a:blip r:embed="rId5"/>
                          <a:stretch>
                            <a:fillRect l="-100000" t="-400000" r="-100000" b="-24590"/>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b="1" dirty="0"/>
                  <a:t>Check</a:t>
                </a:r>
              </a:p>
              <a:p>
                <a:pPr algn="ctr"/>
                <a:r>
                  <a:rPr dirty="0"/>
                  <a:t>​</a:t>
                </a:r>
              </a:p>
              <a:p>
                <a:pPr algn="l">
                  <a:defRPr sz="2800"/>
                </a:pPr>
                <a:r>
                  <a:rPr dirty="0"/>
                  <a:t>​</a:t>
                </a:r>
                <a:endParaRPr lang="en-US" dirty="0"/>
              </a:p>
              <a:p>
                <a:pPr algn="l">
                  <a:defRPr sz="2800"/>
                </a:pPr>
                <a:endParaRPr lang="en-US" sz="2800" dirty="0"/>
              </a:p>
              <a:p>
                <a:pPr algn="l">
                  <a:defRPr sz="2800"/>
                </a:pPr>
                <a:endParaRPr lang="en-US" dirty="0"/>
              </a:p>
              <a:p>
                <a:pPr algn="l">
                  <a:defRPr sz="2800"/>
                </a:pPr>
                <a:r>
                  <a:rPr sz="2800" dirty="0"/>
                  <a:t>Thus, the solution is </a:t>
                </a:r>
                <a14:m>
                  <m:oMath xmlns:m="http://schemas.openxmlformats.org/officeDocument/2006/math">
                    <m:r>
                      <a:rPr>
                        <a:latin typeface="Cambria Math" panose="02040503050406030204" pitchFamily="18" charset="0"/>
                      </a:rPr>
                      <m:t>𝑥</m:t>
                    </m:r>
                    <m:r>
                      <a:rPr>
                        <a:latin typeface="Cambria Math" panose="02040503050406030204" pitchFamily="18" charset="0"/>
                      </a:rPr>
                      <m:t>=12</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578218234"/>
                  </p:ext>
                </p:extLst>
              </p:nvPr>
            </p:nvGraphicFramePr>
            <p:xfrm>
              <a:off x="2743200" y="1591654"/>
              <a:ext cx="3657600" cy="2036699"/>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12−2</m:t>
                                  </m:r>
                                </m:num>
                                <m:den>
                                  <m:r>
                                    <a:rPr sz="2800">
                                      <a:latin typeface="Cambria Math"/>
                                    </a:rPr>
                                    <m:t>5·12</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6</m:t>
                                  </m:r>
                                </m:num>
                                <m:den>
                                  <m:r>
                                    <a:rPr sz="2800">
                                      <a:latin typeface="Cambria Math"/>
                                    </a:rPr>
                                    <m:t>3·12</m:t>
                                  </m:r>
                                </m:den>
                              </m:f>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10</m:t>
                                  </m:r>
                                </m:num>
                                <m:den>
                                  <m:r>
                                    <a:rPr sz="2800">
                                      <a:latin typeface="Cambria Math"/>
                                    </a:rPr>
                                    <m:t>60</m:t>
                                  </m:r>
                                </m:den>
                              </m:f>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6</m:t>
                                  </m:r>
                                </m:num>
                                <m:den>
                                  <m:r>
                                    <a:rPr sz="2800">
                                      <a:latin typeface="Cambria Math"/>
                                    </a:rPr>
                                    <m:t>36</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1</m:t>
                                  </m:r>
                                </m:num>
                                <m:den>
                                  <m:r>
                                    <a:rPr sz="2800">
                                      <a:latin typeface="Cambria Math"/>
                                    </a:rPr>
                                    <m:t>6</m:t>
                                  </m:r>
                                </m:den>
                              </m:f>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6</m:t>
                                  </m:r>
                                </m:den>
                              </m:f>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578218234"/>
                  </p:ext>
                </p:extLst>
              </p:nvPr>
            </p:nvGraphicFramePr>
            <p:xfrm>
              <a:off x="2743200" y="1591654"/>
              <a:ext cx="3657600" cy="2036699"/>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79196">
                    <a:tc>
                      <a:txBody>
                        <a:bodyPr/>
                        <a:lstStyle/>
                        <a:p>
                          <a:endParaRPr lang="en-US"/>
                        </a:p>
                      </a:txBody>
                      <a:tcPr marL="36576" marR="36576" marT="36576" marB="36576" anchor="ctr">
                        <a:blipFill>
                          <a:blip r:embed="rId3"/>
                          <a:stretch>
                            <a:fillRect r="-100000" b="-212500"/>
                          </a:stretch>
                        </a:blipFill>
                      </a:tcPr>
                    </a:tc>
                    <a:tc>
                      <a:txBody>
                        <a:bodyPr/>
                        <a:lstStyle/>
                        <a:p>
                          <a:endParaRPr lang="en-US"/>
                        </a:p>
                      </a:txBody>
                      <a:tcPr marL="36576" marR="36576" marT="36576" marB="36576" anchor="ctr">
                        <a:blipFill>
                          <a:blip r:embed="rId3"/>
                          <a:stretch>
                            <a:fillRect l="-100000" b="-212500"/>
                          </a:stretch>
                        </a:blipFill>
                      </a:tcPr>
                    </a:tc>
                    <a:extLst>
                      <a:ext uri="{0D108BD9-81ED-4DB2-BD59-A6C34878D82A}">
                        <a16:rowId xmlns:a16="http://schemas.microsoft.com/office/drawing/2014/main" val="10000"/>
                      </a:ext>
                    </a:extLst>
                  </a:tr>
                  <a:tr h="679196">
                    <a:tc>
                      <a:txBody>
                        <a:bodyPr/>
                        <a:lstStyle/>
                        <a:p>
                          <a:endParaRPr lang="en-US"/>
                        </a:p>
                      </a:txBody>
                      <a:tcPr marL="36576" marR="36576" marT="36576" marB="36576" anchor="ctr">
                        <a:blipFill>
                          <a:blip r:embed="rId3"/>
                          <a:stretch>
                            <a:fillRect t="-100901" r="-100000" b="-114414"/>
                          </a:stretch>
                        </a:blipFill>
                      </a:tcPr>
                    </a:tc>
                    <a:tc>
                      <a:txBody>
                        <a:bodyPr/>
                        <a:lstStyle/>
                        <a:p>
                          <a:endParaRPr lang="en-US"/>
                        </a:p>
                      </a:txBody>
                      <a:tcPr marL="36576" marR="36576" marT="36576" marB="36576" anchor="ctr">
                        <a:blipFill>
                          <a:blip r:embed="rId3"/>
                          <a:stretch>
                            <a:fillRect l="-100000" t="-100901" b="-114414"/>
                          </a:stretch>
                        </a:blipFill>
                      </a:tcPr>
                    </a:tc>
                    <a:extLst>
                      <a:ext uri="{0D108BD9-81ED-4DB2-BD59-A6C34878D82A}">
                        <a16:rowId xmlns:a16="http://schemas.microsoft.com/office/drawing/2014/main" val="10001"/>
                      </a:ext>
                    </a:extLst>
                  </a:tr>
                  <a:tr h="678307">
                    <a:tc>
                      <a:txBody>
                        <a:bodyPr/>
                        <a:lstStyle/>
                        <a:p>
                          <a:endParaRPr lang="en-US"/>
                        </a:p>
                      </a:txBody>
                      <a:tcPr marL="36576" marR="36576" marT="36576" marB="36576" anchor="ctr">
                        <a:blipFill>
                          <a:blip r:embed="rId3"/>
                          <a:stretch>
                            <a:fillRect t="-199107" r="-100000" b="-13393"/>
                          </a:stretch>
                        </a:blipFill>
                      </a:tcPr>
                    </a:tc>
                    <a:tc>
                      <a:txBody>
                        <a:bodyPr/>
                        <a:lstStyle/>
                        <a:p>
                          <a:endParaRPr lang="en-US"/>
                        </a:p>
                      </a:txBody>
                      <a:tcPr marL="36576" marR="36576" marT="36576" marB="36576" anchor="ctr">
                        <a:blipFill>
                          <a:blip r:embed="rId3"/>
                          <a:stretch>
                            <a:fillRect l="-100000" t="-199107" b="-13393"/>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Proportions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25739069"/>
                  </p:ext>
                </p:extLst>
              </p:nvPr>
            </p:nvGraphicFramePr>
            <p:xfrm>
              <a:off x="-685800" y="3028703"/>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
                                <a:rPr sz="1800">
                                  <a:latin typeface="Cambria Math"/>
                                </a:rPr>
                                <m:t>7</m:t>
                              </m:r>
                              <m:r>
                                <a:rPr sz="1800">
                                  <a:latin typeface="Cambria Math"/>
                                </a:rPr>
                                <m:t>𝑥</m:t>
                              </m:r>
                            </m:oMath>
                          </a14:m>
                          <a:endParaRPr dirty="0"/>
                        </a:p>
                      </a:txBody>
                      <a:tcPr/>
                    </a:tc>
                    <a:tc>
                      <a:txBody>
                        <a:bodyPr/>
                        <a:lstStyle/>
                        <a:p>
                          <a:pPr algn="l">
                            <a:defRPr sz="1800"/>
                          </a:pPr>
                          <a:r>
                            <a:rPr dirty="0"/>
                            <a:t>​</a:t>
                          </a:r>
                          <a14:m>
                            <m:oMath xmlns:m="http://schemas.openxmlformats.org/officeDocument/2006/math">
                              <m:r>
                                <a:rPr sz="1800">
                                  <a:latin typeface="Cambria Math"/>
                                </a:rPr>
                                <m:t>=5</m:t>
                              </m:r>
                              <m:d>
                                <m:dPr>
                                  <m:ctrlPr>
                                    <a:rPr sz="1800" i="1">
                                      <a:latin typeface="Cambria Math" panose="02040503050406030204" pitchFamily="18" charset="0"/>
                                    </a:rPr>
                                  </m:ctrlPr>
                                </m:dPr>
                                <m:e>
                                  <m:r>
                                    <a:rPr sz="1800">
                                      <a:latin typeface="Cambria Math"/>
                                    </a:rPr>
                                    <m:t>𝑥</m:t>
                                  </m:r>
                                  <m:r>
                                    <a:rPr sz="1800">
                                      <a:latin typeface="Cambria Math"/>
                                    </a:rPr>
                                    <m:t>−2</m:t>
                                  </m:r>
                                </m:e>
                              </m:d>
                            </m:oMath>
                          </a14:m>
                          <a:endParaRPr dirty="0"/>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7</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=5</m:t>
                              </m:r>
                              <m:r>
                                <a:rPr sz="1800">
                                  <a:latin typeface="Cambria Math"/>
                                </a:rPr>
                                <m:t>𝑥</m:t>
                              </m:r>
                              <m:r>
                                <a:rPr sz="1800">
                                  <a:latin typeface="Cambria Math"/>
                                </a:rPr>
                                <m:t>−10</m:t>
                              </m:r>
                            </m:oMath>
                          </a14:m>
                          <a:endParaRPr/>
                        </a:p>
                      </a:txBody>
                      <a:tcPr/>
                    </a:tc>
                    <a:tc>
                      <a:txBody>
                        <a:bodyPr/>
                        <a:lstStyle/>
                        <a:p>
                          <a:pPr algn="l"/>
                          <a:endParaRPr/>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r>
                                <a:rPr sz="1800">
                                  <a:latin typeface="Cambria Math"/>
                                </a:rPr>
                                <m:t>2</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=−10</m:t>
                              </m:r>
                            </m:oMath>
                          </a14:m>
                          <a:endParaRPr/>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=−5</m:t>
                              </m:r>
                            </m:oMath>
                          </a14:m>
                          <a:endParaRPr/>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25739069"/>
                  </p:ext>
                </p:extLst>
              </p:nvPr>
            </p:nvGraphicFramePr>
            <p:xfrm>
              <a:off x="-685800" y="3028703"/>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222" b="-324590"/>
                          </a:stretch>
                        </a:blipFill>
                      </a:tcPr>
                    </a:tc>
                    <a:tc>
                      <a:txBody>
                        <a:bodyPr/>
                        <a:lstStyle/>
                        <a:p>
                          <a:endParaRPr lang="en-US"/>
                        </a:p>
                      </a:txBody>
                      <a:tcPr>
                        <a:blipFill>
                          <a:blip r:embed="rId2"/>
                          <a:stretch>
                            <a:fillRect l="-99778" t="-8197" r="-99778" b="-324590"/>
                          </a:stretch>
                        </a:blipFill>
                      </a:tcPr>
                    </a:tc>
                    <a:tc>
                      <a:txBody>
                        <a:bodyPr/>
                        <a:lstStyle/>
                        <a:p>
                          <a:pPr algn="l"/>
                          <a:endParaRPr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106452" r="-200222" b="-219355"/>
                          </a:stretch>
                        </a:blipFill>
                      </a:tcPr>
                    </a:tc>
                    <a:tc>
                      <a:txBody>
                        <a:bodyPr/>
                        <a:lstStyle/>
                        <a:p>
                          <a:endParaRPr lang="en-US"/>
                        </a:p>
                      </a:txBody>
                      <a:tcPr>
                        <a:blipFill>
                          <a:blip r:embed="rId2"/>
                          <a:stretch>
                            <a:fillRect l="-99778" t="-106452" r="-99778" b="-219355"/>
                          </a:stretch>
                        </a:blipFill>
                      </a:tcPr>
                    </a:tc>
                    <a:tc>
                      <a:txBody>
                        <a:bodyPr/>
                        <a:lstStyle/>
                        <a:p>
                          <a:pPr algn="l"/>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209836" r="-200222" b="-122951"/>
                          </a:stretch>
                        </a:blipFill>
                      </a:tcPr>
                    </a:tc>
                    <a:tc>
                      <a:txBody>
                        <a:bodyPr/>
                        <a:lstStyle/>
                        <a:p>
                          <a:endParaRPr lang="en-US"/>
                        </a:p>
                      </a:txBody>
                      <a:tcPr>
                        <a:blipFill>
                          <a:blip r:embed="rId2"/>
                          <a:stretch>
                            <a:fillRect l="-99778" t="-209836" r="-99778" b="-122951"/>
                          </a:stretch>
                        </a:blipFill>
                      </a:tcPr>
                    </a:tc>
                    <a:tc>
                      <a:txBody>
                        <a:bodyPr/>
                        <a:lstStyle/>
                        <a:p>
                          <a:pPr algn="l"/>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t="-309836" r="-200222" b="-22951"/>
                          </a:stretch>
                        </a:blipFill>
                      </a:tcPr>
                    </a:tc>
                    <a:tc>
                      <a:txBody>
                        <a:bodyPr/>
                        <a:lstStyle/>
                        <a:p>
                          <a:endParaRPr lang="en-US"/>
                        </a:p>
                      </a:txBody>
                      <a:tcPr>
                        <a:blipFill>
                          <a:blip r:embed="rId2"/>
                          <a:stretch>
                            <a:fillRect l="-99778" t="-309836" r="-99778" b="-22951"/>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410198" y="236220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r>
                                <a:rPr>
                                  <a:latin typeface="Cambria Math" panose="02040503050406030204" pitchFamily="18" charset="0"/>
                                </a:rPr>
                                <m:t>−2</m:t>
                              </m:r>
                            </m:e>
                          </m:borderBox>
                        </m:den>
                      </m:f>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410198" y="2362200"/>
                <a:ext cx="914400" cy="914400"/>
              </a:xfrm>
              <a:prstGeom prst="rect">
                <a:avLst/>
              </a:prstGeom>
              <a:blipFill>
                <a:blip r:embed="rId3"/>
                <a:stretch>
                  <a:fillRect r="-7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057400" y="235604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e>
                      </m:borderBox>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𝑥</m:t>
                              </m:r>
                            </m:e>
                          </m:borderBox>
                        </m:den>
                      </m:f>
                    </m:oMath>
                  </m:oMathPara>
                </a14:m>
                <a:endParaRPr dirty="0"/>
              </a:p>
            </p:txBody>
          </p:sp>
        </mc:Choice>
        <mc:Fallback xmlns="">
          <p:sp>
            <p:nvSpPr>
              <p:cNvPr id="5" name="TextBox 4"/>
              <p:cNvSpPr txBox="1">
                <a:spLocks noRot="1" noChangeAspect="1" noMove="1" noResize="1" noEditPoints="1" noAdjustHandles="1" noChangeArrowheads="1" noChangeShapeType="1" noTextEdit="1"/>
              </p:cNvSpPr>
              <p:nvPr/>
            </p:nvSpPr>
            <p:spPr>
              <a:xfrm>
                <a:off x="2057400" y="2356040"/>
                <a:ext cx="914400" cy="914400"/>
              </a:xfrm>
              <a:prstGeom prst="rect">
                <a:avLst/>
              </a:prstGeom>
              <a:blipFill>
                <a:blip r:embed="rId4"/>
                <a:stretch>
                  <a:fillRect r="-6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C82EFC5-C225-4F38-FB71-2CE478F9576E}"/>
                  </a:ext>
                </a:extLst>
              </p:cNvPr>
              <p:cNvSpPr txBox="1"/>
              <p:nvPr/>
            </p:nvSpPr>
            <p:spPr>
              <a:xfrm>
                <a:off x="457200" y="1128909"/>
                <a:ext cx="5430852" cy="1227131"/>
              </a:xfrm>
              <a:prstGeom prst="rect">
                <a:avLst/>
              </a:prstGeom>
              <a:noFill/>
            </p:spPr>
            <p:txBody>
              <a:bodyPr wrap="square">
                <a:sp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2"/>
                  <a:tabLst/>
                  <a:defRPr sz="2800"/>
                </a:pPr>
                <a:r>
                  <a:rPr kumimoji="0" lang="ar-AE" sz="28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oMath>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ar-AE" sz="2800" b="0" i="0" u="none" strike="noStrike" kern="1200" cap="none" spc="0" normalizeH="0" baseline="0" noProof="0" dirty="0">
                    <a:ln>
                      <a:noFill/>
                    </a:ln>
                    <a:solidFill>
                      <a:srgbClr val="366092"/>
                    </a:solidFill>
                    <a:effectLst/>
                    <a:uLnTx/>
                    <a:uFillTx/>
                    <a:latin typeface="Calibri"/>
                    <a:ea typeface="+mn-ea"/>
                    <a:cs typeface="+mn-cs"/>
                  </a:rPr>
                  <a:t>​</a:t>
                </a: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mc:Choice>
        <mc:Fallback xmlns="">
          <p:sp>
            <p:nvSpPr>
              <p:cNvPr id="7" name="TextBox 6">
                <a:extLst>
                  <a:ext uri="{FF2B5EF4-FFF2-40B4-BE49-F238E27FC236}">
                    <a16:creationId xmlns:a16="http://schemas.microsoft.com/office/drawing/2014/main" id="{9C82EFC5-C225-4F38-FB71-2CE478F9576E}"/>
                  </a:ext>
                </a:extLst>
              </p:cNvPr>
              <p:cNvSpPr txBox="1">
                <a:spLocks noRot="1" noChangeAspect="1" noMove="1" noResize="1" noEditPoints="1" noAdjustHandles="1" noChangeArrowheads="1" noChangeShapeType="1" noTextEdit="1"/>
              </p:cNvSpPr>
              <p:nvPr/>
            </p:nvSpPr>
            <p:spPr>
              <a:xfrm>
                <a:off x="457200" y="1128909"/>
                <a:ext cx="5430852" cy="1227131"/>
              </a:xfrm>
              <a:prstGeom prst="rect">
                <a:avLst/>
              </a:prstGeom>
              <a:blipFill>
                <a:blip r:embed="rId5"/>
                <a:stretch>
                  <a:fillRect l="-2357"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8F6F5E4-799D-A729-E684-DF5827D97498}"/>
                  </a:ext>
                </a:extLst>
              </p:cNvPr>
              <p:cNvSpPr txBox="1"/>
              <p:nvPr/>
            </p:nvSpPr>
            <p:spPr>
              <a:xfrm>
                <a:off x="3704602" y="2475773"/>
                <a:ext cx="4572000" cy="369332"/>
              </a:xfrm>
              <a:prstGeom prst="rect">
                <a:avLst/>
              </a:prstGeom>
              <a:noFill/>
            </p:spPr>
            <p:txBody>
              <a:bodyPr wrap="square">
                <a:spAutoFit/>
              </a:bodyPr>
              <a:lstStyle/>
              <a:p>
                <a14:m>
                  <m:oMath xmlns:m="http://schemas.openxmlformats.org/officeDocument/2006/math">
                    <m:r>
                      <a:rPr kumimoji="0" lang="en-US" b="0" i="0" u="none" strike="noStrike" kern="1200" cap="none" spc="0" normalizeH="0" baseline="0" noProof="0" smtClean="0">
                        <a:ln>
                          <a:noFill/>
                        </a:ln>
                        <a:solidFill>
                          <a:srgbClr val="366092"/>
                        </a:solidFill>
                        <a:effectLst/>
                        <a:uLnTx/>
                        <a:uFillTx/>
                        <a:latin typeface="Cambria Math"/>
                      </a:rPr>
                      <m:t>𝑥</m:t>
                    </m:r>
                    <m:r>
                      <a:rPr kumimoji="0" lang="en-US" b="0" i="0" u="none" strike="noStrike" kern="1200" cap="none" spc="0" normalizeH="0" baseline="0" noProof="0" smtClean="0">
                        <a:ln>
                          <a:noFill/>
                        </a:ln>
                        <a:solidFill>
                          <a:srgbClr val="366092"/>
                        </a:solidFill>
                        <a:effectLst/>
                        <a:uLnTx/>
                        <a:uFillTx/>
                        <a:latin typeface="Cambria Math"/>
                      </a:rPr>
                      <m:t>≠</m:t>
                    </m:r>
                    <m:r>
                      <a:rPr kumimoji="0" lang="en-US" b="0" i="0" u="none" strike="noStrike" kern="1200" cap="none" spc="0" normalizeH="0" baseline="0" noProof="0" smtClean="0">
                        <a:ln>
                          <a:noFill/>
                        </a:ln>
                        <a:solidFill>
                          <a:srgbClr val="366092"/>
                        </a:solidFill>
                        <a:effectLst/>
                        <a:uLnTx/>
                        <a:uFillTx/>
                        <a:latin typeface="Cambria Math"/>
                      </a:rPr>
                      <m:t>0</m:t>
                    </m:r>
                    <m:r>
                      <a:rPr kumimoji="0" lang="en-US" b="0" i="0" u="none" strike="noStrike" kern="1200" cap="none" spc="0" normalizeH="0" baseline="0" noProof="0" smtClean="0">
                        <a:ln>
                          <a:noFill/>
                        </a:ln>
                        <a:solidFill>
                          <a:srgbClr val="366092"/>
                        </a:solidFill>
                        <a:effectLst/>
                        <a:uLnTx/>
                        <a:uFillTx/>
                        <a:latin typeface="Cambria Math"/>
                      </a:rPr>
                      <m:t>,</m:t>
                    </m:r>
                    <m:r>
                      <a:rPr kumimoji="0" lang="en-US" b="0" i="0" u="none" strike="noStrike" kern="1200" cap="none" spc="0" normalizeH="0" baseline="0" noProof="0" smtClean="0">
                        <a:ln>
                          <a:noFill/>
                        </a:ln>
                        <a:solidFill>
                          <a:srgbClr val="366092"/>
                        </a:solidFill>
                        <a:effectLst/>
                        <a:uLnTx/>
                        <a:uFillTx/>
                        <a:latin typeface="Cambria Math"/>
                      </a:rPr>
                      <m:t>2</m:t>
                    </m:r>
                  </m:oMath>
                </a14:m>
                <a:r>
                  <a:rPr kumimoji="0" lang="en-US" b="0" i="0" u="none" strike="noStrike" kern="1200" cap="none" spc="0" normalizeH="0" baseline="0" noProof="0" dirty="0">
                    <a:ln>
                      <a:noFill/>
                    </a:ln>
                    <a:solidFill>
                      <a:srgbClr val="366092"/>
                    </a:solidFill>
                    <a:effectLst/>
                    <a:uLnTx/>
                    <a:uFillTx/>
                    <a:latin typeface="Calibri"/>
                  </a:rPr>
                  <a:t>; </a:t>
                </a:r>
                <a14:m>
                  <m:oMath xmlns:m="http://schemas.openxmlformats.org/officeDocument/2006/math">
                    <m:r>
                      <m:rPr>
                        <m:sty m:val="p"/>
                      </m:rPr>
                      <a:rPr kumimoji="0" lang="en-US" b="0" i="0" u="none" strike="noStrike" kern="1200" cap="none" spc="0" normalizeH="0" baseline="0" noProof="0">
                        <a:ln>
                          <a:noFill/>
                        </a:ln>
                        <a:solidFill>
                          <a:srgbClr val="366092"/>
                        </a:solidFill>
                        <a:effectLst/>
                        <a:uLnTx/>
                        <a:uFillTx/>
                        <a:latin typeface="Cambria Math"/>
                      </a:rPr>
                      <m:t>LCM</m:t>
                    </m:r>
                    <m:r>
                      <a:rPr kumimoji="0" lang="en-US" b="0" i="0" u="none" strike="noStrike" kern="1200" cap="none" spc="0" normalizeH="0" baseline="0" noProof="0">
                        <a:ln>
                          <a:noFill/>
                        </a:ln>
                        <a:solidFill>
                          <a:srgbClr val="366092"/>
                        </a:solidFill>
                        <a:effectLst/>
                        <a:uLnTx/>
                        <a:uFillTx/>
                        <a:latin typeface="Cambria Math"/>
                      </a:rPr>
                      <m:t>=</m:t>
                    </m:r>
                    <m:r>
                      <a:rPr kumimoji="0" lang="en-US" b="0" i="0" u="none" strike="noStrike" kern="1200" cap="none" spc="0" normalizeH="0" baseline="0" noProof="0">
                        <a:ln>
                          <a:noFill/>
                        </a:ln>
                        <a:solidFill>
                          <a:srgbClr val="366092"/>
                        </a:solidFill>
                        <a:effectLst/>
                        <a:uLnTx/>
                        <a:uFillTx/>
                        <a:latin typeface="Cambria Math"/>
                      </a:rPr>
                      <m:t>𝑥</m:t>
                    </m:r>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b="0" i="0" u="none" strike="noStrike" kern="1200" cap="none" spc="0" normalizeH="0" baseline="0" noProof="0">
                            <a:ln>
                              <a:noFill/>
                            </a:ln>
                            <a:solidFill>
                              <a:srgbClr val="366092"/>
                            </a:solidFill>
                            <a:effectLst/>
                            <a:uLnTx/>
                            <a:uFillTx/>
                            <a:latin typeface="Cambria Math"/>
                          </a:rPr>
                          <m:t>𝑥</m:t>
                        </m:r>
                        <m:r>
                          <a:rPr kumimoji="0" lang="ar-AE" b="0" i="0" u="none" strike="noStrike" kern="1200" cap="none" spc="0" normalizeH="0" baseline="0" noProof="0">
                            <a:ln>
                              <a:noFill/>
                            </a:ln>
                            <a:solidFill>
                              <a:srgbClr val="366092"/>
                            </a:solidFill>
                            <a:effectLst/>
                            <a:uLnTx/>
                            <a:uFillTx/>
                            <a:latin typeface="Cambria Math"/>
                          </a:rPr>
                          <m:t>−</m:t>
                        </m:r>
                        <m:r>
                          <a:rPr kumimoji="0" lang="ar-AE" b="0" i="0" u="none" strike="noStrike" kern="1200" cap="none" spc="0" normalizeH="0" baseline="0" noProof="0">
                            <a:ln>
                              <a:noFill/>
                            </a:ln>
                            <a:solidFill>
                              <a:srgbClr val="366092"/>
                            </a:solidFill>
                            <a:effectLst/>
                            <a:uLnTx/>
                            <a:uFillTx/>
                            <a:latin typeface="Cambria Math"/>
                          </a:rPr>
                          <m:t>2</m:t>
                        </m:r>
                      </m:e>
                    </m:d>
                  </m:oMath>
                </a14:m>
                <a:endParaRPr lang="en-US" dirty="0"/>
              </a:p>
            </p:txBody>
          </p:sp>
        </mc:Choice>
        <mc:Fallback xmlns="">
          <p:sp>
            <p:nvSpPr>
              <p:cNvPr id="9" name="TextBox 8">
                <a:extLst>
                  <a:ext uri="{FF2B5EF4-FFF2-40B4-BE49-F238E27FC236}">
                    <a16:creationId xmlns:a16="http://schemas.microsoft.com/office/drawing/2014/main" id="{E8F6F5E4-799D-A729-E684-DF5827D97498}"/>
                  </a:ext>
                </a:extLst>
              </p:cNvPr>
              <p:cNvSpPr txBox="1">
                <a:spLocks noRot="1" noChangeAspect="1" noMove="1" noResize="1" noEditPoints="1" noAdjustHandles="1" noChangeArrowheads="1" noChangeShapeType="1" noTextEdit="1"/>
              </p:cNvSpPr>
              <p:nvPr/>
            </p:nvSpPr>
            <p:spPr>
              <a:xfrm>
                <a:off x="3704602" y="2475773"/>
                <a:ext cx="4572000" cy="369332"/>
              </a:xfrm>
              <a:prstGeom prst="rect">
                <a:avLst/>
              </a:prstGeom>
              <a:blipFill>
                <a:blip r:embed="rId6"/>
                <a:stretch>
                  <a:fillRect t="-8197" b="-2459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Check</a:t>
                </a:r>
              </a:p>
              <a:p>
                <a:pPr algn="ctr"/>
                <a:r>
                  <a:rPr dirty="0"/>
                  <a:t>​</a:t>
                </a:r>
              </a:p>
              <a:p>
                <a:pPr algn="l">
                  <a:defRPr sz="2800"/>
                </a:pPr>
                <a:endParaRPr lang="en-US" sz="2800" dirty="0"/>
              </a:p>
              <a:p>
                <a:pPr algn="l">
                  <a:defRPr sz="2800"/>
                </a:pPr>
                <a:endParaRPr lang="en-US" dirty="0"/>
              </a:p>
              <a:p>
                <a:pPr algn="l">
                  <a:defRPr sz="2800"/>
                </a:pPr>
                <a:endParaRPr lang="en-US" sz="2800" dirty="0"/>
              </a:p>
              <a:p>
                <a:pPr algn="l">
                  <a:defRPr sz="2800"/>
                </a:pPr>
                <a:endParaRPr lang="en-US" dirty="0"/>
              </a:p>
              <a:p>
                <a:pPr algn="l">
                  <a:defRPr sz="2800"/>
                </a:pPr>
                <a:r>
                  <a:rPr sz="2800" dirty="0"/>
                  <a:t>Thus, the solution is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736916027"/>
                  </p:ext>
                </p:extLst>
              </p:nvPr>
            </p:nvGraphicFramePr>
            <p:xfrm>
              <a:off x="2743200" y="1752600"/>
              <a:ext cx="3657600" cy="1980184"/>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7</m:t>
                                  </m:r>
                                </m:num>
                                <m:den>
                                  <m:r>
                                    <a:rPr sz="2800">
                                      <a:latin typeface="Cambria Math"/>
                                    </a:rPr>
                                    <m:t>−5−2</m:t>
                                  </m:r>
                                </m:den>
                              </m:f>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−5</m:t>
                                  </m:r>
                                </m:den>
                              </m:f>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7</m:t>
                                  </m:r>
                                </m:num>
                                <m:den>
                                  <m:r>
                                    <a:rPr sz="2800">
                                      <a:latin typeface="Cambria Math"/>
                                    </a:rPr>
                                    <m:t>−7</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−1</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736916027"/>
                  </p:ext>
                </p:extLst>
              </p:nvPr>
            </p:nvGraphicFramePr>
            <p:xfrm>
              <a:off x="2743200" y="1752600"/>
              <a:ext cx="3657600" cy="1980184"/>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85292">
                    <a:tc>
                      <a:txBody>
                        <a:bodyPr/>
                        <a:lstStyle/>
                        <a:p>
                          <a:endParaRPr lang="en-US"/>
                        </a:p>
                      </a:txBody>
                      <a:tcPr marL="36576" marR="36576" marT="36576" marB="36576" anchor="ctr">
                        <a:blipFill>
                          <a:blip r:embed="rId3"/>
                          <a:stretch>
                            <a:fillRect r="-100000" b="-207080"/>
                          </a:stretch>
                        </a:blipFill>
                      </a:tcPr>
                    </a:tc>
                    <a:tc>
                      <a:txBody>
                        <a:bodyPr/>
                        <a:lstStyle/>
                        <a:p>
                          <a:endParaRPr lang="en-US"/>
                        </a:p>
                      </a:txBody>
                      <a:tcPr marL="36576" marR="36576" marT="36576" marB="36576" anchor="ctr">
                        <a:blipFill>
                          <a:blip r:embed="rId3"/>
                          <a:stretch>
                            <a:fillRect l="-100000" b="-207080"/>
                          </a:stretch>
                        </a:blipFill>
                      </a:tcPr>
                    </a:tc>
                    <a:extLst>
                      <a:ext uri="{0D108BD9-81ED-4DB2-BD59-A6C34878D82A}">
                        <a16:rowId xmlns:a16="http://schemas.microsoft.com/office/drawing/2014/main" val="10000"/>
                      </a:ext>
                    </a:extLst>
                  </a:tr>
                  <a:tr h="685292">
                    <a:tc>
                      <a:txBody>
                        <a:bodyPr/>
                        <a:lstStyle/>
                        <a:p>
                          <a:endParaRPr lang="en-US"/>
                        </a:p>
                      </a:txBody>
                      <a:tcPr marL="36576" marR="36576" marT="36576" marB="36576" anchor="ctr">
                        <a:blipFill>
                          <a:blip r:embed="rId3"/>
                          <a:stretch>
                            <a:fillRect t="-100000" r="-100000" b="-107080"/>
                          </a:stretch>
                        </a:blipFill>
                      </a:tcPr>
                    </a:tc>
                    <a:tc>
                      <a:txBody>
                        <a:bodyPr/>
                        <a:lstStyle/>
                        <a:p>
                          <a:endParaRPr lang="en-US"/>
                        </a:p>
                      </a:txBody>
                      <a:tcPr marL="36576" marR="36576" marT="36576" marB="36576" anchor="ctr">
                        <a:blipFill>
                          <a:blip r:embed="rId3"/>
                          <a:stretch>
                            <a:fillRect l="-100000" t="-100000" b="-10708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26000" r="-100000" b="-21000"/>
                          </a:stretch>
                        </a:blipFill>
                      </a:tcPr>
                    </a:tc>
                    <a:tc>
                      <a:txBody>
                        <a:bodyPr/>
                        <a:lstStyle/>
                        <a:p>
                          <a:endParaRPr lang="en-US"/>
                        </a:p>
                      </a:txBody>
                      <a:tcPr marL="36576" marR="36576" marT="36576" marB="36576" anchor="ctr">
                        <a:blipFill>
                          <a:blip r:embed="rId3"/>
                          <a:stretch>
                            <a:fillRect l="-100000" t="-226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Proportions can be used to solve many everyday types of word problems. Using the correct ratios of units on both sides of the proportion is critical. One of the following conditions must be true:</a:t>
            </a:r>
          </a:p>
          <a:p>
            <a:pPr marL="514350" indent="-514350">
              <a:buFont typeface="+mj-lt"/>
              <a:buAutoNum type="arabicPeriod"/>
              <a:defRPr sz="2800"/>
            </a:pPr>
            <a:r>
              <a:t>​</a:t>
            </a:r>
            <a:r>
              <a:rPr sz="2800"/>
              <a:t>The numerators agree in type and the denominators agree in type.</a:t>
            </a:r>
          </a:p>
          <a:p>
            <a:pPr marL="514350" indent="-514350">
              <a:buFont typeface="+mj-lt"/>
              <a:buAutoNum type="arabicPeriod" startAt="2"/>
              <a:defRPr sz="2800"/>
            </a:pPr>
            <a:r>
              <a:t>​</a:t>
            </a:r>
            <a:r>
              <a:rPr sz="2800"/>
              <a:t>The numerators correspond and the denominators correspond.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Equations Containing Rational Expressions</a:t>
            </a:r>
          </a:p>
        </p:txBody>
      </p:sp>
      <p:sp>
        <p:nvSpPr>
          <p:cNvPr id="3" name="Text Placeholder 2"/>
          <p:cNvSpPr>
            <a:spLocks noGrp="1"/>
          </p:cNvSpPr>
          <p:nvPr>
            <p:ph type="body" sz="quarter" idx="10"/>
          </p:nvPr>
        </p:nvSpPr>
        <p:spPr/>
        <p:txBody>
          <a:bodyPr>
            <a:normAutofit/>
          </a:bodyPr>
          <a:lstStyle/>
          <a:p>
            <a:pPr>
              <a:defRPr b="1"/>
            </a:pPr>
            <a:r>
              <a:rPr sz="2800" dirty="0"/>
              <a:t>Step 1: Find the LCM of the denominators.</a:t>
            </a:r>
            <a:endParaRPr lang="en-US" sz="2800" dirty="0"/>
          </a:p>
          <a:p>
            <a:pPr>
              <a:defRPr b="1"/>
            </a:pPr>
            <a:r>
              <a:rPr lang="en-US" sz="2800" dirty="0"/>
              <a:t>Step 2: Multiply both sides of the equation by this LCM and simplify.</a:t>
            </a:r>
          </a:p>
          <a:p>
            <a:pPr>
              <a:defRPr b="1"/>
            </a:pPr>
            <a:r>
              <a:rPr lang="en-US" sz="2800" dirty="0"/>
              <a:t>Step 3: Solve the resulting equation. (This equation will have only polynomials on both sides.)</a:t>
            </a:r>
          </a:p>
          <a:p>
            <a:pPr>
              <a:defRPr b="1"/>
            </a:pPr>
            <a:r>
              <a:rPr lang="en-US" sz="2800" dirty="0"/>
              <a:t>Step 4: Check each solution in the original equation. (Remember that no denominator can be </a:t>
            </a:r>
            <a:r>
              <a:rPr lang="en-US" sz="2800" dirty="0">
                <a:latin typeface="Cambria Math"/>
              </a:rPr>
              <a:t>0</a:t>
            </a:r>
            <a:r>
              <a:rPr lang="en-US" sz="2800" dirty="0"/>
              <a:t> and any solution that gives a </a:t>
            </a:r>
            <a:r>
              <a:rPr lang="en-US" sz="2800" dirty="0">
                <a:latin typeface="Cambria Math"/>
              </a:rPr>
              <a:t>0</a:t>
            </a:r>
            <a:r>
              <a:rPr lang="en-US" sz="2800" dirty="0"/>
              <a:t> denominator is to be discarded.)</a:t>
            </a:r>
          </a:p>
          <a:p>
            <a:pPr>
              <a:defRPr b="1"/>
            </a:pPr>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Equations Involving Rational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State any restrictions on the variable, and then solve the equation.</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r>
                          <a:rPr>
                            <a:latin typeface="Cambria Math" panose="02040503050406030204" pitchFamily="18" charset="0"/>
                          </a:rPr>
                          <m:t>+5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den>
                    </m:f>
                  </m:oMath>
                </a14:m>
                <a:endParaRPr dirty="0"/>
              </a:p>
              <a:p>
                <a:r>
                  <a:rPr dirty="0"/>
                  <a:t>​</a:t>
                </a:r>
                <a:r>
                  <a:rPr sz="2800" b="1" dirty="0"/>
                  <a:t>Solution</a:t>
                </a:r>
              </a:p>
              <a:p>
                <a:r>
                  <a:rPr dirty="0"/>
                  <a:t>​</a:t>
                </a:r>
                <a:r>
                  <a:rPr sz="2800" dirty="0"/>
                  <a:t>The restrictions on the variable occur for values of the variable that will make the rational expressions undefined.</a:t>
                </a:r>
              </a:p>
              <a:p>
                <a:r>
                  <a:rPr dirty="0"/>
                  <a:t>​</a:t>
                </a:r>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FD0C3B-8EFB-4149-9D96-54CCCC266DD1}">
  <we:reference id="wa104381909" version="3.1.0.0" store="en-US" storeType="OMEX"/>
  <we:alternateReferences>
    <we:reference id="wa104381909" version="3.1.0.0" store="WA104381909" storeType="OMEX"/>
  </we:alternateReferences>
  <we:properties>
    <we:property name="EQUATION_HISTORY" value="&quot;[{\&quot;mathml\&quot;:\&quot;&lt;math style=\\\&quot;font-family:stix;font-size:16px;\\\&quot; xmlns=\\\&quot;http://www.w3.org/1998/Math/MathML\\\&quot;&gt;&lt;mstyle mathsize=\\\&quot;16px\\\&quot;&gt;&lt;mfenced open=\\\&quot;{\\\&quot; close=\\\&quot;}\\\&quot;&gt;&lt;mrow&gt;&lt;mn&gt;1&lt;/mn&gt;&lt;mspace linebreak=\\\&quot;newline\\\&quot;/&gt;&lt;mspace linebreak=\\\&quot;newline\\\&quot;/&gt;&lt;/mrow&gt;&lt;/mfenced&gt;&lt;mspace linebreak=\\\&quot;newline\\\&quot;/&gt;&lt;mspace linebreak=\\\&quot;newline\\\&quot;/&gt;&lt;mspace linebreak=\\\&quot;newline\\\&quot;/&gt;&lt;mspace linebreak=\\\&quot;newline\\\&quot;/&gt;&lt;/mstyle&gt;&lt;/math&gt;\&quot;,\&quot;base64Image\&quot;:\&quot;iVBORw0KGgoAAAANSUhEUgAAAJoAAAG9CAYAAADtIW8tAAAACXBIWXMAAA7EAAAOxAGVKw4bAAAABGJhU0UAAAG8G+hceAAACw9JREFUeNrt3XGk1Wkex/GfK0kS15WMccXKGMmIrLWuNSJZ40oiycpYy8hKkshYGSPLGElGYowxksRIkpEl/ZFkRPaPaySRJEkiSXIl2t+jX6MZe57vvd17zvk9v/t68/w1o/N8ns/7nPN7nt8551YV5sJoPQ7V41tLgX6wvB5f1ONZPV7V46klwXyyrB4H6/GkEewV0TCfLK3Hv+rx+HeCEQ3zwpJ67K/Hox6CEQ1zYnE99tXjQSAY0TrG2mZ3N9Xnx1lUj72zEGyYok01a7KWHnPf2e1tFvTtUvvBSD121+PeLAUbpmhvP/5Us1bLaTNzVtXjaD2e9yh1vgXbVY+7zb/9sh5X6vFdPQ7X42ohor0Zz5t5j9OoNyvq8U1Tdq7U+eRG829er8eeZg6/5/uCRHv11hPmSD3GaPVb0tvWk2DxTtVj/Tw/bjp0XRP8PytbKlpai9PBvNJxzGf0qqr36nE5WKxLM5Ch39xo8a5zTbNGufldbJ4wC5IN9XgYPBu3t2Su5wo43thR9T5QftWs9cRCk2xHcC12rR7vt2i+Z6syztHGm7XrNc/pemxeKJLtDEpLrx5LWjbnUkSrmrU7H8x3S9clmwwW4ExL512SaG+Obc4Fu9INXZVsdVNIr/BpU7CIaPP6ynYluAbu3HlbeoZNBReqbd4VlSjam6OZ3IbratdE+7zwa4ZSRUtsC+a+uyuSpWfVs0zQCwVkKFm0xMXgLbQT90gPByWtI1rfWRfM/1Dpkq1ozm5yp/4V0QbCpWD+y0oW7YugoO1Ea8212v6Sd5q5Hc/z5v8h2mBYFLy73ClVtK1BOacLytIF0aoq/rTHphJFi25E/41oA2dHkONkaZKlr6e9qPK3QEaJNnBGgxzTVXvvzvxftgeBrhX2xOmKaInrVYduuP8QhPmaaEMjOtc8XlIxd4Mwk0QbGpuDLDdLCTJWxV+cWEK0oV4/R9+BKOKW1JauPGM6KlrVdFD8O87+Kv42E9GGS3Setq+EECeCEAeINnQOBHlOlBCii59X75po0eXN+RJC3ApCbCDa0Pk4yHOrhBDPghBLidb6neeTEkJMByFGiDZ0Rqr4VlTrGeSPtBDt3cnleVF6AKLpSQCiEY1oeiIa0QQgGtGIpieiEU0AoumJaEQTgGhEI5qeiEY0AYhGNKLpSQCiEY1oeiIa0QQgGtGIpicBiEa0NnGeaAIMgptEE6DfpC/bRl8hTP99hGgCzIV/zCBTiT/1QLQWkf6ayO0ZinaRaAK8C+mPpV2eoWRvxrGC3kKJNkTSz6NPNsI8m6Vkb/8FkvSnidIfh1isJwESE/V4UL3+U4LT7yhWNKabfz89zjY9LcwAG/skV6+xU08CLDSIBj0RjWgCgGhE05MARCMa9EQ0ogkAokFPAhCNaNAT0YgmAIgGPRGNaAJAT0QjmgAgGvRENKIJAKIRTU8CgGjQE9GIJgCIRjQ9CUA0okFPRCOaACAa9CQA0YgGPRGNaAKAaNAT0YgmAPRENKIJAKJBT0QjmgAgGtH0JACIBj0RjWgCgGhE05MARCMa9EQ0ogkAoulXTwIQjWjQE9GIJgCIBj0RjWgCQE9EI5oAIBr0RDSiCQCiEU1PAoBo0BPRiCYAiEY0PQlANKJBT0QjmgAgGtH0JADRiAY9EY1oAoBo0BPRiCYA9EQ0ogkAokFPRCOaACAa0fQkAIgGPRGNaAKAaETTkwBEIxr0RDSiCQCiEU1PAhCtQ6K90G9reFmyaEuCyT/Qb2u4F3Q11ubJTwaTP6Pf1nAm6GqyzZP/Opj8P/XbGnYFXR1t68RHgpfjdH22Qr+tYXk9pjN9PWw6bR1/L/UZsoA5HHS2u42bgLuZCT/xatZKRuvxKNi8LW/ThL8Jnhmf6rS1bAu6+6EtE90cTPSkLlvP8aDDncOe4Pp6PM1M8Grztop2ky76L2Z6TJuGiWFN7oNmZ9Jrcv9trgFQBsvqcSXT5+PmhWWgfBRI9jPJipXtciDbnwY1mQ3NA/aazE/1WKqzYkmXOj9m+k2XSp/0exLpXCV3M/bfeuoMB4MNwoF+PGg6SzmdedBHze4T3WJjcIl0bj4vkf5S5Q9j/1OPlTrpLOmg/UKm/3Tb8eO5Psgfqten+r0e5BfXYwvmum0quG5bPdcHGQ92Irfq8UdddJaPmo5zJwzj8/mAX2YeLG0Q9uqkc+wZ1uZvssrfCThduRPQlbfKU8FbZd83f+ml9EGVv+3kkxrlMtZ0mPtEx7pBTWY82InerMd7OiuO1NmNTK+p81WDntT79bgfyOaVraxjjNxF//2m86GQbqznbkelG+vLdNh6UkfXq/w9zjXDnuSmKn+r4qweW8/ZoMO/tmWi0WfPd+mytUTfhjrctu3wnWA7bHPQzov/3HHVnaqFx1U7g2fGMb22jmNVgd/18L3OshhrOsntMkfaOvmvKt9U78q12ZE2T95vb5RD0b+94deEyqHoXxOqKr+PVgpF/z5aJJpffNSTAEQjGvRENKIJAKJBT0QjmgDQE9GIJgCIBj0RjWgCgGhE05MAIBr0RDSiCQCiEU1PAhCNaNAT0YgmAIhGND0JQDSiQU9EI5oAIBr0RDSiCQA9EY1oAoBo0BPRiCYAiEY0PQkAokFPRCOaACAa0fQkANGIBj0RjWgCgGhE05MARCMa9EQ0ogkAokFPRCMa0aAnohFNABANeiIa0QQA0YimJwFANOiJaEQTAEQjmp4EIBrRoCeiEU0AEI1oehKAaESDnohGNAFANOhJAKIRDXoiGtEEANGgJ6IRTQAQjWh6EgBEg56IRjQBQDSi6UkAohENeiIa0QQA0YimJwGIRjToiWhEEwBEg54EIBrRoCeiEU0AEA16IhrRBADRiEY0AUA06IloRBMARCOangQgGtGgJ6IRTQAQjWh6EoBoRIOeiEY0AUA06EkAohENeiIa0QQA0aAnohFNAOiJaEQTAESDnohGtPbxkmjFi/aihADTQYgRHbdetOkSAjwNQizV8dBZHHT0pIQQN4IQG/Q8dEaDjm6VEOJ8EGKLnofOpqCj8yWEOBGE2K/nobMl6OhECSH2BSFO6Xno7A062ldCiM1BiF/03Pp3nU+6cKGZztkW6Xqo/Bx0tLyUILe78IzpKOkc80Wmm5slhfk+EO2QvofGRNDN8S7tai7ru7WbtaKOnxYFL8/pOm2ZzofChSp/66m46+cfg2fOVp237gXgRImhJgPRTup94GwNOtlY6u7mXpW/ceuTHIPlVKaP2yUH+zx4Bm3S/cBYGrxt7i05XDr4e5YJd1b/A2NXpodHXdicfRXsPj/gwEC4menhYBcCjlX5D0O6yd5/Psus/4OqQ0dN0SHhBBf6xormrbHX2n/atcDXqvwnOh3g9odzmXW/1MXAq+rx2MZgoBzKrPfDeqzsavDoI8THuDFv7Mms8/N6/LnrC7A9kO07jsyZL6v8dzYXzPnl1ip/eJhu/I7yZdakc8szmXVNu/8F9y20ieY6odei3K/cOZjtZcmdzHrercfahbo46WL0YvBWmp6hq3nUkw+bjVS0ht4hqtcHirkdabqDkD7tsd5S/Upai9NV/rdO7jfXxHiLdAfhSOVHYmbKq2BXmTYEziYzjNfjaLNYRJudaOliP91bXmF5Zk56NqazoCmihaJdr15/OsMP6MyRtc1bwZSl+JWpZk0+tBQAAAAAAAAAAAAAAAAAAAAAAAAAAAAAAAAAAAAAAAAAAAAAAAAAAAAAAAAAAAAAAAAAAAAAAAAAAAAAAAAAAAAAAAAAgEHwP/qg8gSbYM74AAABS3RFWHRNYXRoTUwAPG1hdGggeG1sbnM9Imh0dHA6Ly93d3cudzMub3JnLzE5OTgvTWF0aC9NYXRoTUwiPjxtc3R5bGUgbWF0aHNpemU9IjE2cHgiPjxtZmVuY2VkIGNsb3NlPSJ9IiBvcGVuPSJ7Ij48bXJvdz48bW4+MTwvbW4+PG1zcGFjZSBsaW5lYnJlYWs9Im5ld2xpbmUiLz48bXNwYWNlIGxpbmVicmVhaz0ibmV3bGluZSIvPjwvbXJvdz48L21mZW5jZWQ+PG1zcGFjZSBsaW5lYnJlYWs9Im5ld2xpbmUiLz48bXNwYWNlIGxpbmVicmVhaz0ibmV3bGluZSIvPjxtc3BhY2UgbGluZWJyZWFrPSJuZXdsaW5lIi8+PG1zcGFjZSBsaW5lYnJlYWs9Im5ld2xpbmUiLz48L21zdHlsZT48L21hdGg+DHeSfAAAAABJRU5ErkJggg==\&quot;,\&quot;slideId\&quot;:275,\&quot;accessibleText\&quot;:\&quot;open curly brackets 1\\n\\nclose curly brackets\\n\\n\\n\\n\&quot;,\&quot;imageHeight\&quot;:48.108108108108105},{\&quot;mathml\&quot;:\&quot;&lt;math style=\\\&quot;font-family:stix;font-size:16px;\\\&quot; xmlns=\\\&quot;http://www.w3.org/1998/Math/MathML\\\&quot;&gt;&lt;mstyle mathsize=\\\&quot;16px\\\&quot;&gt;&lt;mfenced open=\\\&quot;{\\\&quot; close=\\\&quot;}\\\&quot;&gt;&lt;mrow&gt;&lt;mspace linebreak=\\\&quot;newline\\\&quot;/&gt;&lt;mspace linebreak=\\\&quot;newline\\\&quot;/&gt;&lt;mspace linebreak=\\\&quot;newline\\\&quot;/&gt;&lt;mspace linebreak=\\\&quot;newline\\\&quot;/&gt;&lt;/mrow&gt;&lt;/mfenced&gt;&lt;/mstyle&gt;&lt;/math&gt;\&quot;,\&quot;base64Image\&quot;:\&quot;iVBORw0KGgoAAAANSUhEUgAAAGgAAAIxCAYAAAChAv23AAAACXBIWXMAAA7EAAAOxAGVKw4bAAAABGJhU0UAAAEOPoeO2AAACedJREFUeNrt23GEVukewPFj5MrIMMZI1ogrWckVWesa1xrWuNYYiZWsrP1n5cpKIvvHWsmSlWSlf9a1RjKsJLlyyf6RtVZk/xhrjWElK0kkSUaie87u6Wqr9/xmd+Z93/M87+fh+S9znu/5nDnvc868FUUaY3s5j5VzYQ1+1kL9s7YXxqrGSDkP1if06XNzteP5n7VQH2PE6V752FzOU+V89MLJ7AbQs1kd60Q5J5z+zmO8nF+U80mHk9hNoGezOvbJco7h+P04UM77wck7V86da3Cs6mfMB8e6V84PsRTFpnJeDU7WN+Xc1oVjb6t/dtOxr5Rz46DiTJXzTnAV7+nBOvbWx+q0jmqNk4OGszf4rLlWztd6uJ6J+pid1rNcztlBwdkX3FYulnN9H9ZVHfNSsLZduePMBCfgfJ/XN1RfIE27vKlccbaU80FDfLVZWNeCdVa/Sd8Gn43ZPS8NveKNwIsfxG3aLW0MNjDf5Qb0cYL39neDNR/IBae6Gh82hF5u8dqvBLe6LN7hnQiuxB0tXvuOYO3HUscZr58hmt4StH00vW2oNj0bUgb6NLgC9yTQEH0WHU5559a0E3pU/5u2j3XBXeBGqkC7gytvPqGW6O33dIpAF4Oo9xJq2Ru0nE0NZ7icj4NXJqMJ9YwGQMsteQuy4rEnCLqW4B3hepHRi9SvgpjPM3yeO5NSzM0gZiZBoNmgaTGVkLEi/mLG+gSBhoOup6m8+tmVy5X2irGYw53hcBF/OyfVET0PHUohYi6IOJIw0JGgbS6FiJz/rh/dvi+lELEURKT8N/23gralFCIeBhHDCQNFO7n7KUQsBxFDCQMNreCVT+tHt7/83u/R1PY49YDcgZ4K0CcAECAB+gAB0icAECAB+gABAiRAHyBA+gQAAiRAHyBA+gQAAiRAHyBAgAToAwRInwBAgAToAwRInwBAgAToAwQIkAB9gADpEwAIkAB9gADpEwAIkAB9gAABEqAPECB9AgABEqAPECB9AgABEqAPECBAAvQBAqRPACBAAvQBAgRIgD5AAvQBAgRIgD5AgPQJAARIgD5AgAAJ0AdIgD4BgAAJ0AcIkD4BgAAJ0AcIECAB+gAB0icAECAB+gAB0icAECAB+gABAiRAHyBA+gQAAiRAHyBA+gQAAiRAHyBAgAToAwRInwBAgAToAwRInwBAgAToAwQIkAB9gADpEwAIkAB9gADpEwAIkAB9gAABEqAPECB9AgABEqAPECBAAvQBEqAPECBAAvQBAqRPACBAAvQBAgRIgD5AAvQJAARIgD5AgPQJAARIgD5AgAAJ0AcIkD4BgAAJ0AcIkD4BgAAJ0AcIECAB+gAB0icAECAB+gAB0icAECAB+gABAiRAHyBA+gQAAiRAHyBA+gQAAiRAHyBAgAToAwRInwBAgAToAwRIX38DHmcA9CRloPXB4m9nAPRL0DjW5sXPBIs/nwHQ+aBxps2L/zxY/L8yANofNJ5q68KHgl//6vNnPAOgkXIuN3Teqc9F68YHqV5Zf2KcCFoPtHFzcLNhwfcz+e15NkbLeTfYDI20acFfBFfU+0V+492g+au2LHQ2WOjZIt9xJmjf1+8F7izng4YFflff/nId1WbgSkN/tZmY7NfittY7lk6L+6G+V+c+NpTz24bzcK++kHs6/hbgfD8gOM8jXQ2Q3uzVYqbqA3ZazH/KOVwM3qhu5V83nJfqo+Cdbi+i2t83vSz8rDA+CTYOR7r19DzfcNC79W7O+G28HXwEXFzLj4B/BA+h/y3nRiYvjerB/HLDeatei7212oP8tX4L0OkgPw7o580f+VxaCD6Xtqz2IBPBDmWpnG+weOVOdynY6U6s5QGPNhys2jgcZPL/8VG/NlMzwZuD+czfHKzklnYuuKXN9uJX93bwemd8AHHG6vamN9w7erWYiWBnt1jOTQOEU7X+1HA+qnO1udeLeq2ctwKkQfhNGg82A7fqc9WXsTV47fND/Z4q11G1XS+a38Ft6/cip4NXGxcyBroQtP+zLQuN/ka/P0Oc6Ns9J9q2vbwRbC9z2jRsCh43brTxcWNfcEWdzgjodJHgdzAG5XtxY3VL065tqK2LP174ZunJNi/ed7Nb/t1s/7uh5f+7oSj8/6AiZSD/w06APkCA9AkABEiAPkCAAAnQBwiQPgGAAAnQBwiQPgGAAAnQBwgQIAH6AAHSJwAQIAH6AAHSJwAQIAH6AAECJEAfIED6BAACJEAfIECABOgDJEAfIECABOgDBEifAECABOgDBAiQAH2ABOgTAAiQAH2AAOkTAAiQAH2AAAESoA8QIH0CAAESoA8QIH0CAAESoA8QIEAC9AECpE8AIEAC9AECpE8AIEAC9AECBEiAPkCA9AkABEiAPkCA9AkABEiAPkCAAAnQBwiQPgGAAAnQBwiQPgGAAAnQBwgQIAH6AAHSJwAQIAH6AAECJEAfIAH6AAECJEAfIED6BAACJEAfIECABOgDJECfAECABOgDBEifAECABOgDBAiQAH2AAOkTAAiQAH2AAOkTAAiQAH2AAAESoA8QIH0CAAESoA8QIH0CAAESoA8QIEAC9AECpE8AIEAC9AECpE8AIEAC9AECBEiAPkCA9AkABEiAPkCA9AkABEiAPkCAAAnQBwiQPgGAAAnQBwgQIAH6AAnQBwgQIAH6AAHSJwAQIAH6AAECJEAfIAH6Vj2eDDDQ4xQCloOIoYyBllMIeBBEDCeM85eg7X4KET8FEVMJA40GbUspRFwKInYlDDQdtF1KIWIuiDicMNCuoG0uhYhDQcS5hIEOBm2HUoiYDSJ+TBgouju8k8MHafWctC5RoO+DtpFUQn7O4Up7YQzVD6KdmhZTivl3AHQsQaDJoOlMTrudqwkCRZufpB4f1gW3g+pzaENiQJeDVzzJfa5+HVxxuzO64OYSvCMUMwHQ2YRadgctb6cIVO16fimaXyym8mb7XEPHzwk/1xUfB1fedAINw8Ht7WDKQNWD28OGuAsJNOxvWP/dBDc7L43jwW5ua8vXv9iw/k+KDMZY0fxHvDa/PP2wYd23c/jtWelD3mQL1zxe38I6rfn9IrNxrWj+S2TbrsaLDev9pshwbC7nvUQ2DMca1nmnnBuLTEf0J+PTLVjjRw3re1TOvxeZjz0B0pd9XNvRovk7b9PFgIzdwcNf9WJytMfPa+cb1lPtQqeKARuT9f2800m51aMrtjrGjYZ13Czn9mJAR/VheyW45VVX9pYuHPv1emMSHXu0MH59ILwXvHGo3n7vXINjVT9jvmj+Dvmt+rPSeOGNw8mi+1++fxrs0o7m9IagG2OinKfqk9UroGoTcLx+e2CscGyon0kWugh0vfjtbfWw0726sb2+9Syswc9aqH/W6ymE/w8GKL6hFw7G+gAAAQd0RVh0TWF0aE1MADxtYXRoIHhtbG5zPSJodHRwOi8vd3d3LnczLm9yZy8xOTk4L01hdGgvTWF0aE1MIj48bXN0eWxlIG1hdGhzaXplPSIxNnB4Ij48bWZlbmNlZCBjbG9zZT0ifSIgb3Blbj0ieyI+PG1yb3c+PG1zcGFjZSBsaW5lYnJlYWs9Im5ld2xpbmUiLz48bXNwYWNlIGxpbmVicmVhaz0ibmV3bGluZSIvPjxtc3BhY2UgbGluZWJyZWFrPSJuZXdsaW5lIi8+PG1zcGFjZSBsaW5lYnJlYWs9Im5ld2xpbmUiLz48L21yb3c+PC9tZmVuY2VkPjwvbXN0eWxlPjwvbWF0aD7yJ+PCAAAAAElFTkSuQmCC\&quot;,\&quot;slideId\&quot;:275,\&quot;accessibleText\&quot;:\&quot;open curly brackets\\n\\n\\n\\nclose curly brackets\&quot;,\&quot;imageHeight\&quot;:60.648648648648646},{\&quot;mathml\&quot;:\&quot;&lt;math style=\\\&quot;font-family:stix;font-size:16px;\\\&quot; xmlns=\\\&quot;http://www.w3.org/1998/Math/MathML\\\&quot;&gt;&lt;mstyle mathsize=\\\&quot;16px\\\&quot;&gt;&lt;mfenced open=\\\&quot;{\\\&quot; close=\\\&quot;}\\\&quot;&gt;&lt;mrow&gt;&lt;mspace linebreak=\\\&quot;newline\\\&quot;/&gt;&lt;mspace linebreak=\\\&quot;newline\\\&quot;/&gt;&lt;mspace linebreak=\\\&quot;newline\\\&quot;/&gt;&lt;mspace linebreak=\\\&quot;newline\\\&quot;/&gt;&lt;mspace linebreak=\\\&quot;newline\\\&quot;/&gt;&lt;mspace linebreak=\\\&quot;newline\\\&quot;/&gt;&lt;/mrow&gt;&lt;/mfenced&gt;&lt;/mstyle&gt;&lt;/math&gt;\&quot;,\&quot;base64Image\&quot;:\&quot;iVBORw0KGgoAAAANSUhEUgAAAGgAAAM5CAYAAADrJnRuAAAACXBIWXMAAA7EAAAOxAGVKw4bAAAABGJhU0UAAAGWwFOVrgAAC8dJREFUeNrt23GEl3kewPHHyMnIMMZI1oiTrOREzjk5a1jjrDESKzlZ98/KyUoi+8c6yZGVZKV/zlkjGVaSnBzZP7LWiuwfY60xrGQliSTJSHTPc/t0urbf9zN7M/Ob5/v9vb58/8s83/fzeub5fZ9nflVVHmNnPU/Wc34VftZ8+7N2VsaKxkg9j7Qn9MUrc6Xj1Z813x5jxOle/thaz7P1fPrayVwLoJezOdbpek44/b3HeD0/q+fzHidxLYFezubYZ+o5huN/x+F6PgpO3sV67l6FYzU/Yy441sN6foilqrbU80Zwsr6s5441OPaO9menjn29npsHFWeynveDq3h/H9ZxoD1Wr3U0a9wzaDgHgs+am/V8q4/rmWiP2Ws9S/WcGRScg8Ft5Uo9N67DuppjXg3Wtrd0nOngBFxa5/UNtRdIapc3WSrOtno+TsQ3m4UNHVhn85v0VfDZWNzz0tAb3gi8/kHcpd3S5mAD83VpQB9neG9/P1jz4VJwmqvxSSL0WofXfj241RXxDu90cCXu6vDadwVrP5k7znj7DJF6S9D1kXrb0Gx6NuUM9NfgCtyfQUP0WXQs551baif0tP03XR8bgrvA7VyB9gVX3lxGLdHb76kcga4EUX/KqOVA0HIhN5zhej4LXpmMZtQzGgAtdeQtyLLH/iDoZoZ3hFtVQS9SPw9iPi3wee58TjF3gpjpDIFmgqaFXELGqviLGRszBBoOul7k8upnbylX2hvGQgl3hmNV/O2cXEf0PHQ0h4jZIOJ4xkDHg7bZHCJK/rt+dPu+mkPEYhCR89/03wnaFnOIeBJEDGcMFO3kHuUQsRREDGUMNLSMVz6dH2v95ff1Hqm2Z7kHlA70QoA+AYAACdAHCJA+AYAACdAHCBAgAfoAAdInABAgAfoAAdInABAgAfoAAQIkQB8gQPoEAAIkQB8gQPoEAAIkQB8gQIAE6AMESJ8AQIAE6AMESJ8AQIAE6AMECJAAfYAA6RMACJAAfYAA6RMACJAAfYAAARKgDxAgfQIAARKgDxAgQAL0ARKgDxAgQAL0AQKkTwAgQAL0AQIESIA+QAL0CQAESIA+QID0CQAESIA+QIAACdAHCJA+AYAACdAHCJA+AYAACdAHCBAgAfoAAdInABAgAfoAAdInABAgAfoAAQIkQB8gQPoEAAIkQB8gQPoEAAIkQB8gQIAE6AMESJ8AQIAE6AMESJ8AQIAE6AMECJAAfYAA6RMACJAAfYAAARKgD5AAfYAAARKgDxAgfQIAARKgDxAgQAL0ARKgTwAgQAL0AQKkTwAgQAL0AQIESIA+QID0CQAESIA+QID0CQAESIA+QIAACdAHCJA+AYAACdAHCJA+AYAACdAHCBAgAfoAAdInABAgAfoAAdInABAgAfoAAQIkQB8gQPoEAAIkQB8gQPoEAAIkQB8gQIAE6AMESJ8AQIAE6AMECJAAfYAE6AMECJAAfYAA6RMACJAAfYAAARKgD5AAfQIAARKgDxAgfQIAARKgDxAgQAL0AQKkTwAgQAL0AQKkTwAgQAL0AQIESIA+QID0CQAESIA+QID0CQAESIA+QIAACdAHCJA+AYAACdAHCJA+AYAACdAHCBAgAfoAAdInABAgAfoAAdInABAgAfoAAQIkQB8gQPoEAAIkQB8gQIAE6AMkQB8gQIAE6AMESJ8AQIAE6AMECJAAfYAE6BMACJAAfYAA6RMACJAAfYAAARKgDxAgfQIAARKgD1CpQM8KAHqeM9DGYPH3CgD6MWgc6/Lip4PFXyoA6FLQON3lxX8aLP4vBQAdChrPdnXhQ8Gvf/P5M14A0Eg9lxKd99tz0bnx51yvrP9jnA5aD3dxc3AnseBHhfz2vByj9XwQbIZGurTgz4Ir6oOqvPF+0Px5VxY6Eyz0QlXuOB+0H1zvBe6u5+PEAr9ub3+ljmYzcD3R32wm9qzX4ra3O5Zei/u2vVeXPjbV86vEeXjYXsh9Hb8JcL4ZEJxXkW4ESL/r12Im2wP2Wsw/6zlcDd5obuVfJM5L81Hw3lovotnfp14W/q0yPgk2DsfX6ul5LnHQB+1uzvhpvBt8BFxZzY+APwQPof+q52YmPxvNg/m1xHlrXou9s9KD/Lp9C9DrIN8N6OfNL/lcmg8+l7at9CATwQ5lsZ6/ZfHGne5isNOdWM0DnkgcrNk4HGHy3/HRem2mpoM3B3OFvzlYzi3tYnBLm+nHr+694PXO+ADijLXtqTfcu/q1mIlgZ7dQzy0DhNO0fp84H8252trvRb1Vz7sB0iD8Jo0Hm4G77blal7E9eO3zbfueqtTRtN2q0u/gdqz3IqeCVxuXCwa6HLT/sSsLjf5Gf6hAnOjbPae7tr28HWwvS9o0bAkeN2538XHjYHBFnSsI6FyV4XcwBuV7cWNtS2rXNtTVxZ+qfLP0TJcX77vZHf9utv/d0PH/3VBV/n9QlTOQ/2EnQB8gQPoEAAIkQB8gQIAE6AMESJ8AQIAE6AMESJ8AQIAE6AMECJAAfYAA6RMACJAAfYAA6RMACJAAfYAAARKgDxAgfQIAARKgDxAgQAL0ARKgDxAgQAL0AQKkTwAgQAL0AQIESIA+QAL0CQAESIA+QID0CQAESIA+QIAACdAHCJA+AYAACdAHCJA+AYAACdAHCBAgAfoAAdInABAgAfoAAdInABAgAfoAAQIkQB8gQPoEAAIkQB8gQPoEAAIkQB8gQIAE6AMESJ8AQIAE6AMESJ8AQIAE6AMECJAAfYAA6RMACJAAfYAAARKgD5AAfYAAARKgDxAgfQIAARKgDxAgQAL0ARKgTwAgQAL0AQKkTwAgQAL0AQIESIA+QID0CQAESIA+QID0CQAESIA+QIAACdAHCJA+AYAACdAHCJA+AYAACdAHCBAgAfoAAdInABAgAfoAAdInABAgAfoAAQIkQB8gQPoEAAIkQB8gQPoEAAIkQB8gQIAE6AMESJ8AQIAE6AMECJAAfYAE6AMECJAAfYAA6RMACJAAfYAAARKgD5AAfQIAARKgDxAgfQIAARKgDxAgQAL0AQKkTwAgQAL0AQKkTwAgQAL0AQIESIA+QID0CQAESIA+QID0CQAESIA+QIAACdAHCJA+AYAACdAHCJA+AYAACdAHCBAgAfoAAdInABAgAfoAAdInABAgAfoAAQIkQB8gQPoEAAIkQB8gQIAE6AMkQB8gQIAE6AMESJ8AQIAE6AMECJAAfYAE6BMACJAAfYAA6RMACJAAfYAAARKgDxAgfQIAARKgDxAgfQIAARKgDxAgQAL0AQKkTwAgQAL0AQKkTwAgQAL0AQIESIA+QID0CQAESIA+QID0CQAEqMPj+QADPcshYCmIGCoYaCmHgMdBxHDGOL8K2h7lEPF9EDGZMdBo0LaYQ8TVIGJvxkBTQdvVHCJmg4hjGQPtDdpmc4g4GkRczBjoSNB2NIeImSDiu4yBorvDeyV8kDbPSRsyBfomaBvJJeSHEq6018ZQ+yDaq2khp5h/BEAnMwTaEzSdL2m3cyNDoGjzk9Xjw4bgdtB8Dm3KDOha8Ionu8/VL4Irbl9BF9xshneEajoAupBRy76g5d0cgZpdz49V+sViLm+2LyY6fsj4ua76OLjypjJoGA5ub0dyBmoe3J4k4i5n0HAosf4HGW52fjZOBbu57R1f/0Ji/Z9UBYyxKv1HvC6/PP0wse57Jfz2LPchb08H1zze3sJ6rfmDqrBxs0r/JbJrV+OVxHq/rAocW+v5MJMNw8nEOu/Xc3NV6Ij+ZHyuA2v8KLG+p/X8fVX42B8g/X0d13aiSn/nbaoakLEvePhrXkyO9vl57VJiPc0udLIasLGnvZ/3Oil3+3TFNse4nVjHnXrurAZ0NB+214NbXnNlb1uDY7/dbkyiY49Wxn8eCB8Gbxyat9+7V+FYzc+Yq9LfIb/bflYar71xOFOt/ZfvXwS7tBMlvSFYizFRz7PtyeoXULMJONW+PTCWOTa1zyTzawh0q/rpbfWw072ysbO99cyvws+ab3/W2zmE/xvyXC8gZANi5AAAAUF0RVh0TWF0aE1MADxtYXRoIHhtbG5zPSJodHRwOi8vd3d3LnczLm9yZy8xOTk4L01hdGgvTWF0aE1MIj48bXN0eWxlIG1hdGhzaXplPSIxNnB4Ij48bWZlbmNlZCBjbG9zZT0ifSIgb3Blbj0ieyI+PG1yb3c+PG1zcGFjZSBsaW5lYnJlYWs9Im5ld2xpbmUiLz48bXNwYWNlIGxpbmVicmVhaz0ibmV3bGluZSIvPjxtc3BhY2UgbGluZWJyZWFrPSJuZXdsaW5lIi8+PG1zcGFjZSBsaW5lYnJlYWs9Im5ld2xpbmUiLz48bXNwYWNlIGxpbmVicmVhaz0ibmV3bGluZSIvPjxtc3BhY2UgbGluZWJyZWFrPSJuZXdsaW5lIi8+PC9tcm93PjwvbWZlbmNlZD48L21zdHlsZT48L21hdGg+P4MfAgAAAABJRU5ErkJggg==\&quot;,\&quot;slideId\&quot;:275,\&quot;accessibleText\&quot;:\&quot;open curly brackets\\n\\n\\n\\n\\n\\nclose curly brackets\&quot;,\&quot;imageHeight\&quot;:89.1891891891892},{\&quot;mathml\&quot;:\&quot;&lt;math style=\\\&quot;font-family:stix;font-size:16px;\\\&quot; xmlns=\\\&quot;http://www.w3.org/1998/Math/MathML\\\&quot;&gt;&lt;mstyle mathsize=\\\&quot;16px\\\&quot;&gt;&lt;mfenced open=\\\&quot;{\\\&quot; close=\\\&quot;}\\\&quot;&gt;&lt;mrow&gt;&lt;mspace linebreak=\\\&quot;newline\\\&quot;/&gt;&lt;mspace linebreak=\\\&quot;newline\\\&quot;/&gt;&lt;mspace linebreak=\\\&quot;newline\\\&quot;/&gt;&lt;mspace linebreak=\\\&quot;newline\\\&quot;/&gt;&lt;mspace linebreak=\\\&quot;newline\\\&quot;/&gt;&lt;mspace linebreak=\\\&quot;newline\\\&quot;/&gt;&lt;mspace linebreak=\\\&quot;newline\\\&quot;/&gt;&lt;/mrow&gt;&lt;/mfenced&gt;&lt;/mstyle&gt;&lt;/math&gt;\&quot;,\&quot;base64Image\&quot;:\&quot;iVBORw0KGgoAAAANSUhEUgAAAGgAAAO9CAYAAABuByKgAAAACXBIWXMAAA7EAAAOxAGVKw4bAAAABGJhU0UAAAHZJjDJrwAADLhJREFUeNrt23GEl3kewPHHyMnIMMZI1oiTrOREzjk5a1jjrDESKzlZ98/KyUoi+8c6yZGVZKV/zlkjGVaSnBzZP7LWiuwfY60xrGQliSTJSHTPc/t0urbf9zN7M/Ob5/v9vb58/8s83/fzeub5fZ9nflVVHmNnPU/Wc34VftZ8+7N2VsaKxkg9j7Qn9MUrc6Xj1Z813x5jxOle/thaz7P1fPrayVwLoJezOdbpek44/b3HeD0/q+fzHidxLYFezubYZ+o5huN/x+F6PgpO3sV67l6FYzU/Yy441sN6foilqrbU80Zwsr6s5441OPaO9menjn29npsHFWeynveDq3h/H9ZxoD1Wr3U0a9wzaDgHgs+am/V8q4/rmWiP2Ws9S/WcGRScg8Ft5Uo9N67DuppjXg3Wtrd0nOngBFxa5/UNtRdIapc3WSrOtno+TsQ3m4UNHVhn85v0VfDZWNzz0tAb3gi8/kHcpd3S5mAD83VpQB9neG9/P1jz4VJwmqvxSSL0WofXfj241RXxDu90cCXu6vDadwVrP5k7znj7DJF6S9D1kXrb0Gx6NuUM9NfgCtyfQUP0WXQs551baif0tP03XR8bgrvA7VyB9gVX3lxGLdHb76kcga4EUX/KqOVA0HIhN5zhej4LXpmMZtQzGgAtdeQtyLLH/iDoZoZ3hFtVQS9SPw9iPi3wee58TjF3gpjpDIFmgqaFXELGqviLGRszBBoOul7k8upnbylX2hvGQgl3hmNV/O2cXEf0PHQ0h4jZIOJ4xkDHg7bZHCJK/rt+dPu+mkPEYhCR89/03wnaFnOIeBJEDGcMFO3kHuUQsRREDGUMNLSMVz6dH2v95ff1Hqm2Z7kHlA70QoA+AYAACdAHCJA+AYAACdAHCBAgAfoAAdInABAgAfoAAdInABAgAfoAAQIkQB8gQPoEAAIkQB8gQPoEAAIkQB8gQIAE6AMESJ8AQIAE6AMESJ8AQIAE6AMECJAAfYAA6RMACJAAfYAA6RMACJAAfYAAARKgDxAgfQIAARKgDxAgQAL0ARKgDxAgQAL0AQKkTwAgQAL0AQIESIA+QAL0CQAESIA+QID0CQAESIA+QIAACdAHCJA+AYAACdAHCJA+AYAACdAHCBAgAfoAAdInABAgAfoAAdInABAgAfoAAQIkQB8gQPoEAAIkQB8gQPoEAAIkQB8gQIAE6AMESJ8AQIAE6AMESJ8AQIAE6AMECJAAfYAA6RMACJAAfYAAARKgD5AAfYAAARKgDxAgfQIAARKgDxAgQAL0ARKgTwAgQAL0AQKkTwAgQAL0AQIESIA+QID0CQAESIA+QID0CQAESIA+QIAACdAHCJA+AYAACdAHCJA+AYAACdAHCBAgAfoAAdInABAgAfoAAdInABAgAfoAAQIkQB8gQPoEAAIkQB8gQPoEAAIkQB8gQIAE6AMESJ8AQIAE6AMECJAAfYAE6AMECJAAfYAA6RMACJAAfYAAARKgD5AAfQIAARKgDxAgfQIAARKgDxAgQAL0AQKkTwAgQAL0AQKkTwAgQAL0AQIESIA+QID0CQAESIA+QID0CQAESIA+QIAACdAHCJA+AYAACdAHCJA+AYAACdAHCBAgAfoAAdInABAgAfoAAdInABAgAfoAAQIkQB8gQPoEAAIkQB8gQIAE6AMkQB8gQIAE6AMESJ8AQIAE6AMECJAAfYAE6BMACJAAfYAA6RMACJAAfYAAARKgDxAgfQIAARKgDxAgfQIAARKgDxAgQAL0AQKkTwAgQAL0AQKkTwAgQAL0AQIESIA+QID0CQAESIA+QID0CQAESIA+QIAACdAHCJA+AYAACdAHCJA+AYAACdAHCBAgAfoAAdInABAgAfoAAQIkQB8gAfoAAQIkQB8gQPoEAAIkQB8gQIC6EPCsAKDnOQNtDBZ/rwCgH4PGsS4vfjpY/KUCgC4FjdNdXvynweL/UgDQoaDxbFcXPhT8+jefP+MFAI3UcynReb89F50bf871yvo/xumg9XAXNwd3Egt+VMhvz8sxWs8HwWZopEsL/iy4oj6oyhvvB82fd2WhM8FCL1TljvNB+8H1XuDuej5OLPDr9vZX6mg2A9cT/c1mYs96LW57u2Pptbhv23t16WNTPb9KnIeH7YXc1/GbAOebAcF5FelGgPS7fi1msj1gr8X8s57D1eCN5lb+ReK8NB8F7631Ipr9fepl4d8q45Ng43B8rZ6e5xIHfdDu5oyfxrvBR8CV1fwI+EPwEPqvem5m8rPRPJhfS5y35rXYOys9yK/btwC9DvLdgH7e/JLPpfngc2nbSg8yEexQFuv5WxZv3OkuBjvdidU84InEwZqNwxEm/x0frddmajp4czBX+JuD5dzSLga3tJl+/OreC17vjA8gzljbnnrDvatfi5kIdnYL9dwyQDhN6/eJ89Gcq639XtRb9bwbIA3Cb9J4sBm4256rdRnbg9c+37bvqUodTdutKv0Obsd6L3IqeLVxuWCgy0H7H7uy0Ohv9IcKxIm+3XO6a9vL28H2sqRNw5bgceN2Fx83DgZX1LmCgM5VGX4HY1C+FzfWtqR2bUNdXfypyjdLz3R58b6b3fHvZvvfDR3/3w1V5f8HVTkD+R92AvQBAqRPACBAAvQBAgRIgD5AgPQJAARIgD5AgPQJAARIgD5AgAAJ0AcIkD4BgAAJ0AcIkD4BgAAJ0AcIECAB+gAB0icAECAB+gABAiRAHyAB+gABAiRAHyBA+gQAAiRAHyBAgAToAyRAnwBAgAToAwRInwBAgAToAwQIkAB9gADpEwAIkAB9gADpEwAIkAB9gAABEqAPECB9AgABEqAPECB9AgABEqAPECBAAvQBAqRPACBAAvQBAqRPACBAAvQBAgRIgD5AgPQJAARIgD5AgPQJAARIgD5AgAAJ0AcIkD4BgAAJ0AcIECAB+gAJ0AcIECAB+gAB0icAECAB+gABAiRAHyAB+gQAAiRAHyBA+gQAAiRAHyBAgAToAwRInwBAgAToAwRInwBAgAToAwQIkAB9gADpEwAIkAB9gADpEwAIkAB9gAABEqAPECB9AgABEqAPECB9AgABEqAPECBAAvQBAqRPACBAAvQBAqRPACBAAvQBAgRIgD5AgPQJAARIgD5AgAAJ0AdIgD5AgAAJ0AcIkD4BgAAJ0AcIECAB+gAJ0CcAECAB+gAB0icAECAB+gABAiRAHyBA+gQAAiRAHyBA+gQAAiRAHyBAgAToAwRInwBAgAToAwRInwBAgAToAwQIkAB9gADpEwAIkAB9gADpEwAIkAB9gAABEqAPECB9AgABEqAPECB9AgABEqAPECBAAvQBAqRPACBAAvQBAgRIgD5AAvQBAgRIgD5AgPQJAARIgD5AgAAJ0AdIgD4BgAAJ0AcIkD4BgAAJ0AcIECAB+gAB0icAECAB+gAB0icAECAB+gABAiRAHyBA+gQAAiRAHyBA+gQAAiRAHyBAgAToAwRInwBAgAToAwRInwBAgAToAwQIkAB9gADpEwAIkAB9gADpEwAIkAB9gAABEqAPECB9AgABEqAPECBAAvQBEqAPECBAAvQBAqRPACBAAvQBAgRIgD5AAvQJAARIgD5AgPQJAARIgD5AgAAJ0AcIkD4BgAAJ0AcIkD4BgAAJ0AcIECAB+gAB0rdK4/kAAz3LIWApiBgqGGgph4DHQcRwxji/Ctoe5RDxfRAxmTHQaNC2mEPE1SBib8ZAU0Hb1RwiZoOIYxkD7Q3aZnOIOBpEXMwY6EjQdjSHiJkg4ruMgaK7w3slfJA2z0kbMgX6JmgbySXkhxKutNfGUPsg2qtpIaeYfwRAJzME2hM0nS9pt3MjQ6Bo85PV48OG4HbQfA5tygzoWvCKJ7vP1S+CK25fQRfcbIZ3hGo6ALqQUcu+oOXdHIGaXc+PVfrFYi5vti8mOn7I+Lmu+ji48qYyaBgObm9HcgZqHtyeJOIuZ9BwKLH+Bxludn42TgW7ue0dX/9CYv2fVAWMsSr9R7wuvzz9MLHueyX89iz3IW9PB9c83t7Ceq35g6qwcbNK/yWya1fjlcR6v6wKHFvr+TCTDcPJxDrv13NzVeiI/mR8rgNr/Cixvqf1/H1V+NgfIP19Hdd2okp/522qGpCxL3j4a15Mjvb5ee1SYj3NLnSyGrCxp72f9zopd/t0xTbHuJ1Yx5167qwGdDQftteDW15zZW9bg2O/3W5MomOPVsZ/HggfBm8cmrffu1fhWM3PmKvS3yG/235WGq+9cThTrf2X718Eu7QTJb0hWIsxUc+z7cnqF1CzCTjVvj0wljk2tc8k82sIdKv66W31sNO9srGzvfXMr8LPmm9/1ts5hP8bbH1nWEfEpmQAAAFedEVYdE1hdGhNTAA8bWF0aCB4bWxucz0iaHR0cDovL3d3dy53My5vcmcvMTk5OC9NYXRoL01hdGhNTCI+PG1zdHlsZSBtYXRoc2l6ZT0iMTZweCI+PG1mZW5jZWQgY2xvc2U9In0iIG9wZW49InsiPjxtcm93Pjxtc3BhY2UgbGluZWJyZWFrPSJuZXdsaW5lIi8+PG1zcGFjZSBsaW5lYnJlYWs9Im5ld2xpbmUiLz48bXNwYWNlIGxpbmVicmVhaz0ibmV3bGluZSIvPjxtc3BhY2UgbGluZWJyZWFrPSJuZXdsaW5lIi8+PG1zcGFjZSBsaW5lYnJlYWs9Im5ld2xpbmUiLz48bXNwYWNlIGxpbmVicmVhaz0ibmV3bGluZSIvPjxtc3BhY2UgbGluZWJyZWFrPSJuZXdsaW5lIi8+PC9tcm93PjwvbWZlbmNlZD48L21zdHlsZT48L21hdGg+ZLMG8wAAAABJRU5ErkJggg==\&quot;,\&quot;slideId\&quot;:275,\&quot;accessibleText\&quot;:\&quot;open curly brackets\\n\\n\\n\\n\\n\\n\\nclose curly brackets\&quot;,\&quot;imageHeight\&quot;:103.45945945945945},{\&quot;mathml\&quot;:\&quot;&lt;math style=\\\&quot;font-family:stix;font-size:16px;\\\&quot; xmlns=\\\&quot;http://www.w3.org/1998/Math/MathML\\\&quot;&gt;&lt;mstyle mathsize=\\\&quot;16px\\\&quot;&gt;&lt;mfenced open=\\\&quot;\\\&quot; close=\\\&quot;}\\\&quot;&gt;&lt;mtable columnalign=\\\&quot;right\\\&quot;&gt;&lt;mtr&gt;&lt;mtd&gt;&lt;mo&gt;&amp;#xA0;&lt;/mo&gt;&lt;/mtd&gt;&lt;/mtr&gt;&lt;mtr&gt;&lt;mtd&gt;&lt;mo&gt;&amp;#xA0;&lt;/mo&gt;&lt;mspace linebreak=\\\&quot;newline\\\&quot;/&gt;&lt;mspace linebreak=\\\&quot;newline\\\&quot;/&gt;&lt;mspace linebreak=\\\&quot;newline\\\&quot;/&gt;&lt;mspace linebreak=\\\&quot;newline\\\&quot;/&gt;&lt;mspace linebreak=\\\&quot;newline\\\&quot;/&gt;&lt;mspace linebreak=\\\&quot;newline\\\&quot;/&gt;&lt;/mtd&gt;&lt;/mtr&gt;&lt;/mtable&gt;&lt;/mfenced&gt;&lt;/mstyle&gt;&lt;/math&gt;\&quot;,\&quot;base64Image\&quot;:\&quot;iVBORw0KGgoAAAANSUhEUgAAAJ4AAARBCAYAAADUojmSAAAACXBIWXMAAA7EAAAOxAGVKw4bAAAABGJhU0UAAAI5rRd4FAAACw9JREFUeNrt3EFkn3ccx/FHxFRUiIqYqV12qKopOczkUKViqiJGTQ/TW/VQFTF66mFi7BC1w+Q6MVWqKnLoJXqYqho55TARJmqqolTlUBEh+z3+Kbv8f9/L881/m9eL370+3p7n//yff9M0/F9slLNQzjlTcJwO/3HaCOfKGTULxxneh/O+nMVyTpuH4wzvwzko5145p8xE1ybLeRAE+LacG6Yiw9lyngYBrpUzYSoyXDu6wvWLb6ecKTORoX2o+L0S3145M2Yiw4lyVoNb76yZyDBUzkrw1HvRTGRd+Z4FT7y+7yPFxNFDRb/4npuILFeDz3u3TESWteCW6x0vKc4HV70FE5Gl9nZjt5yTJmIQn/W+MxEZhpvem4t+4W2biCzRr1mmTUSGa0F4v5qIDGNBeHtHt2To3HrjBwQMwGIQ3pKJyDAThLdpIjKMBOG1xys0UmwG4V0xERmi7/PmTUSGO0F4yyYiw2wQ3qqJyHAhCG/LRAziyfadicgw1MSvziBFLbx98zCI8A7Ng/AQHggP4YHwEB4ID+EhPOEhPIQHwkN4IDyEB8JDeCA8hIfwhIfwEB4ID+GB8BAeCA/hgfAQHsITHsJDeCA8hAfCQ3ggPIQHwkN4CE94CA/hgfAQHggP4YHwEB4ID+EhPOEhPIQHwkN4IDyEB8JDeCA8hIfwhIfwEB4ID+GB8BAeCA/hITzhITyEJzyEh/BAeAgPhIfwQHgID+EJD+EhPPMgPIQHwkN4IDyEB8JDeAhPeAgP4YHwEB4ID+GB8BAeCA/hITzhITyEB8JDeCA8hAfCQ3ggPISH8ISH8BAeCA/hgfAQHggP4YHwEB7CEx7CQ3ggPIQHwkN4IDyEB8JDeAhPeAgP4YHwEB4ID+GB8BAeCA/hITzhITyEB8JDeCA8hAfCQ3gIT3gID+EJD+EhPBAewgPhITwQHsJDeMJDeAjPPAgP4YHwEB4ID+GB8BAewhMewkN4IDyEB8JDeCA8hAfCQ3gIT3gID+GB8BAeCA/hgfAQHggP4SE84SE8hAfCQ3ggPIQHwkN4IDyEh/CEh/AQHggP4YHwEB4ID+GB8BAewhMewkN4IDyEB8JDeCA8hAfCQ3gIT3gID+GB8BAeCA/hgfAQHsITHsJDeMJDeAgPhIfwQHgID4SH8BCe8BAewjMPwkN4IDyEB8JDeCA8hIfwhIfwEB4ID+GB8BAeCA/hgfAQHsITHsJDeCA8hAfCQ3ggPIQHwkN4CE94CA/hgfAQHggP4YHwEB4ID+EhPOEhPIQHwkN4IDyEB8JDeCA8hIfwhIfwEB4ID+GB8BAeCA/hgfAQHsITHsJDeCA8hAfCQ3ggPISH8ISH8BCe8BAewgPhITwQHsID4SE8hCc8hIfwzIPwEB4ID+GB8BAeCA/hITzhITyEB8JDeCA8hAfCQ3ggPISH8ISH8BAeCA/hgfAQHggP4YHwEB7CEx7CQ3ggPIQHwkN4IDyEB8JDeAhPeAgP4YHwEB4ID+GB8BAeCA/hITzhITyEB8JDeCA8hAfCQ3ggPISH8ISH8BAeCA/hgfAQHggP4SE84SE8hCc8hIfwQHgID4SH8EB4CA/hCQ/hITzzIDyEB8JDeCA8hAfCQ3gIT3gID+GB8BAeCA/hgfAQHggP4SE84SE8hAfCQ3ggPIQHwkN4IDyEh/CEh/AQHggP4YHwEB4ID+GB8BAewhMewkN4IDyEB8JDeCA8hAfCQ3gIT3gID+GB8BAeCA/hgfAQHggP4SE84ZHrQHgMwl9BeKdMRIZHQXhXTESGm0F4P5mIDKPl7FXC2ylnyExkWAyuerdMRIaxct5Uwnt9dGWEzl0Nrnq/mIgsS0F835qIDO1DxFolvPYhZMpMZDhZzrNKfG/LmTQTWfH9FsT3hZnIcKKch5X4dsu5bCay3A0eOO6YiCyXmt4bjH7xrTS97wKhc+PlPKnE1/7K5YKZyPrctxF87vvMTHTp83K2KtG9KOe0mejS7ab+S+UfTETXt9b7wa11xkx0qf3J+/Om/ouV82aiSx+X80clupflfGomujQePES8KucTM9Gl9h3telN/R3vWTHTtcVN/PfaVieha9L/NFk1ExsPEbiW67ab31Qp06ufganfdRHSt/b5uP3iK9f9qOfbPdvdMRAZ/O4WB8NeiGAh/H4+B8BdBER7CEx7CQ3ggPIQHwkN4IDyEh/CEh/AQnvAQHsID4SE8EB7CA+EhPIQnPISH8EB4CA+Eh/BAeAgPhIfwEJ7wEB7CA+EhPBAewgPhITwQHsJDeMJDeAgPhIfwQHgID4SH8EB4CA/hCQ/hITwQHsID4SE8EB7CA+EhPIQnPISH8EB4CA+Eh/BAeAgPhIfwEJ7wEB7CA+EhPBAewgPhITwQHsJDeMJDeAgPhIfwQHgID4SH8BCe8BAewhMewkN4IDyEB8JDeCA8hIfwhIfwEB4ID+GB8BAeCA/hgfAQHsITHsJDeCA8hAfCQ3ggPIQHwkN4CE94CA/hgfAQHggP4YHwEB4ID+EhPOEhPIQHwkN4IDyEB8JDeCA8hIfwhIfwEB4ID+GB8BAeCA/hgfAQHsITHsJDeCA8hAfCQ3ggPIQHwkN4CE94CA/hgfAQHggP4YHwEB7CEx7CQ3jCQ3gID4SH8EB4CA+Eh/AQnvAQHsID4SE8EB7CA+EhPBAewkN4wkN4CA+Eh/BAeAgPhIfwQHgID+EJD+EhPBAewgPhITwQHsID4SE8hCc8hIfwQHgID4SH8EB4CA+Eh/AQnvAQHsID4SE8EB7CA+EhPBAewkN4wkN4CA+Eh/BAeAgPhIfwQHgID+EJD+EhPBAewgPhITwQHsJDeMJDeAhPeAgP4YHwEB4ID+GB8BAewhMewkN4IDyEB8JDeCA8hAfCQ3gIT3gID+GB8BAeCA/hgfAQHggP4SE84SE8hAfCQ3ggPIQHwkN4IDyEh/CEh/AQHggP4YHwEB4ID+GB8BAewhMewkN4IDyEB8JDeCA8hAfCQ3gIT3gID+GB8BAeCA/hgfAQHggP4SE84SE8hAfCQ3ggPIQHwkN4CE94CA/hCQ/hITwQHsID4SE8EB7CQ3jCQ3gID4SH8EB4CA+Eh/BAeAgP4QkP4SE8EB7CA+EhPBAewgPhITyEJzyEh/BAeAgPhIfwQHgID4SH8BCe8BAewgPhITwQHsID4SE8EB7CQ3jCQ3gID4SH8EB4CA+Eh/BAeAgP4QkP4SE8EB7CA+EhPBAewgPhITyEJzyEh/BAeAgPhIfwQHgID+EJD+EhPOEhPIQHwkN4IDyEB8JDeAhPeAgP4YHwEB4ID+GB8BAeCA/hITzhITyEB8JDeCA8hAfCQ3ggPISH8ISH8BAeCA/hgfAQHggP4YHwEB7CEx7CQ3ggPIQHwkN4IDyEB8LjXxrevnkYRHh75iHDR0F470xEhrEgvC0TkWE6CG/VRGSYDcJbNhEZ5oLw5k1EhuUgvMsmIsOLILxRE9G1oab3BXG/6DZNRIap4Gq3ZCIyzAfhzZqIDE+a+quyYRPRteHg853v70jxdXCbvWQiMtyvRPenecgwEtxm50xEhpuV6N6Uc9JEZNishHfXPGS4UYnutasdGcaPbqX9wrtuIjKsVKJ7ah4yLFSi2ylnwkR07XYluvflfGkiuvZ9U/8/s9MmokvtDzgfVaLbLeeimehSexXbrkT3spxzZqIrZ8p53NRf/rdXwTFT0YXJch6Uc1AJ7lU535iKLh0GT63tA4Y3EhxLeO3Dw49N720FpIe33vR+fTJiFrJtHN1Oz/wX/rF/A3wnzDzh8TXbAAABonRFWHRNYXRoTUwAPG1hdGggeG1sbnM9Imh0dHA6Ly93d3cudzMub3JnLzE5OTgvTWF0aC9NYXRoTUwiPjxtc3R5bGUgbWF0aHNpemU9IjE2cHgiPjxtZmVuY2VkIGNsb3NlPSJ9IiBvcGVuPSIiPjxtdGFibGUgY29sdW1uYWxpZ249InJpZ2h0Ij48bXRyPjxtdGQ+PG1vPiYjeEEwOzwvbW8+PC9tdGQ+PC9tdHI+PG10cj48bXRkPjxtbz4mI3hBMDs8L21vPjxtc3BhY2UgbGluZWJyZWFrPSJuZXdsaW5lIi8+PG1zcGFjZSBsaW5lYnJlYWs9Im5ld2xpbmUiLz48bXNwYWNlIGxpbmVicmVhaz0ibmV3bGluZSIvPjxtc3BhY2UgbGluZWJyZWFrPSJuZXdsaW5lIi8+PG1zcGFjZSBsaW5lYnJlYWs9Im5ld2xpbmUiLz48bXNwYWNlIGxpbmVicmVhaz0ibmV3bGluZSIvPjwvbXRkPjwvbXRyPjwvbXRhYmxlPjwvbWZlbmNlZD48L21zdHlsZT48L21hdGg+GU998wAAAABJRU5ErkJggg==\&quot;,\&quot;slideId\&quot;:275,\&quot;accessibleText\&quot;:\&quot;open table row space row cell space\\n\\n\\n\\n\\n\\nend cell end table close curly brackets\&quot;,\&quot;imageHeight\&quot;:117.72972972972973}]&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577</TotalTime>
  <Words>1483</Words>
  <Application>Microsoft Office PowerPoint</Application>
  <PresentationFormat>On-screen Show (4:3)</PresentationFormat>
  <Paragraphs>259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Cambria Math</vt:lpstr>
      <vt:lpstr>Courier New</vt:lpstr>
      <vt:lpstr>Arial</vt:lpstr>
      <vt:lpstr>Office Theme</vt:lpstr>
      <vt:lpstr>Section 0.8</vt:lpstr>
      <vt:lpstr>Proportion</vt:lpstr>
      <vt:lpstr>Example 1: Proportions</vt:lpstr>
      <vt:lpstr>Example 1: Proportions (cont.)</vt:lpstr>
      <vt:lpstr>Example 1: Proportions (cont.)</vt:lpstr>
      <vt:lpstr>Example 1: Proportions (cont.)</vt:lpstr>
      <vt:lpstr>Note:</vt:lpstr>
      <vt:lpstr>Solving Equations Containing Rational Expressions</vt:lpstr>
      <vt:lpstr>Example 2: Solving Equations Involving Rational Expressions</vt:lpstr>
      <vt:lpstr>Example 2: Solving Equations Involving Rational Expressions (cont.)</vt:lpstr>
      <vt:lpstr>Example 2: Solving Equations Involving Rational Expressions (cont.)</vt:lpstr>
      <vt:lpstr>Example 2: Solving Equations Involving Rational Expressions (cont.)</vt:lpstr>
      <vt:lpstr>Example 2: Solving Equations Involving Rational Expressions (cont.)</vt:lpstr>
      <vt:lpstr>Example 2: Solving Equations Involving Rational Expressions (cont.)</vt:lpstr>
      <vt:lpstr>Solving Radical Equations</vt:lpstr>
      <vt:lpstr>Example 3: Radical Equations</vt:lpstr>
      <vt:lpstr>Example 3: Radical Equations (cont.)</vt:lpstr>
      <vt:lpstr>Example 3: Radical Equations (cont.)</vt:lpstr>
      <vt:lpstr>Example 4: Equations with Positive Rational Exponents</vt:lpstr>
      <vt:lpstr>Example 4: Equations with Positive Rational Exponents (cont.)</vt:lpstr>
      <vt:lpstr>Example 4: Equations with Positive Rational Exponents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119</cp:revision>
  <dcterms:created xsi:type="dcterms:W3CDTF">2013-04-26T14:43:13Z</dcterms:created>
  <dcterms:modified xsi:type="dcterms:W3CDTF">2022-08-18T15:30:03Z</dcterms:modified>
</cp:coreProperties>
</file>