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2" r:id="rId13"/>
    <p:sldId id="274" r:id="rId14"/>
    <p:sldId id="275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6" r:id="rId23"/>
    <p:sldId id="28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Introduction to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Function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evaluate the following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Function Evaluation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want the difference between the two function values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endParaRPr lang="en-US"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sz="2800" dirty="0"/>
                  <a:t> 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5C57620-4A64-6032-E7A0-910859669D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5478599"/>
                  </p:ext>
                </p:extLst>
              </p:nvPr>
            </p:nvGraphicFramePr>
            <p:xfrm>
              <a:off x="-990600" y="2667000"/>
              <a:ext cx="101346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7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509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4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𝐹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8</m:t>
                              </m:r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40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15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:r>
                            <a:rPr sz="1800" b="0" dirty="0">
                              <a:latin typeface="Cambria Math"/>
                            </a:rPr>
                            <a:t>5</a:t>
                          </a:r>
                          <a:r>
                            <a:rPr sz="18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𝐹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8</m:t>
                              </m:r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16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𝐹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𝐹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15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12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15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12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Find the difference.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5C57620-4A64-6032-E7A0-910859669D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5478599"/>
                  </p:ext>
                </p:extLst>
              </p:nvPr>
            </p:nvGraphicFramePr>
            <p:xfrm>
              <a:off x="-990600" y="2667000"/>
              <a:ext cx="101346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7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509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4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475" r="-20018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935" t="-11475" r="-8003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7323" t="-1147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475" r="-20018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935" t="-111475" r="-8003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7323" t="-11147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1475" r="-20018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9935" t="-211475" r="-8003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Find the difference.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9815402B-96D3-44EB-2BDE-872F0065B47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3062654"/>
                  </p:ext>
                </p:extLst>
              </p:nvPr>
            </p:nvGraphicFramePr>
            <p:xfrm>
              <a:off x="1066800" y="4114800"/>
              <a:ext cx="82296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𝐹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8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oMath>
                          </a14:m>
                          <a:endParaRPr sz="1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h</m:t>
                              </m:r>
                            </m:oMath>
                          </a14:m>
                          <a:r>
                            <a:rPr sz="18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h</m:t>
                              </m:r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9815402B-96D3-44EB-2BDE-872F0065B47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3062654"/>
                  </p:ext>
                </p:extLst>
              </p:nvPr>
            </p:nvGraphicFramePr>
            <p:xfrm>
              <a:off x="1066800" y="4114800"/>
              <a:ext cx="82296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8197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8197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8197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Function Evaluation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D7E9555-A4C9-B238-514E-47DCC64879A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7444148"/>
                  </p:ext>
                </p:extLst>
              </p:nvPr>
            </p:nvGraphicFramePr>
            <p:xfrm>
              <a:off x="838200" y="1115647"/>
              <a:ext cx="8089307" cy="165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294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598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𝐹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𝐹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800" b="0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difference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𝑥h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1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𝑥h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h</m:t>
                              </m:r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D7E9555-A4C9-B238-514E-47DCC64879A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7444148"/>
                  </p:ext>
                </p:extLst>
              </p:nvPr>
            </p:nvGraphicFramePr>
            <p:xfrm>
              <a:off x="838200" y="1115647"/>
              <a:ext cx="8089307" cy="1656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294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598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33" r="-43723" b="-9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8713" t="-3333" b="-9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4098" r="-4372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54098" r="-4372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Piecewise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real estate broker charges a commission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6%</m:t>
                    </m:r>
                  </m:oMath>
                </a14:m>
                <a:r>
                  <a:rPr sz="2800" dirty="0"/>
                  <a:t> on sales valued up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$300,000</m:t>
                    </m:r>
                  </m:oMath>
                </a14:m>
                <a:r>
                  <a:rPr sz="2800" dirty="0"/>
                  <a:t>. For sales valued at more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$300,000</m:t>
                    </m:r>
                  </m:oMath>
                </a14:m>
                <a:r>
                  <a:rPr sz="2800" dirty="0"/>
                  <a:t>, the commission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$6000</m:t>
                    </m:r>
                  </m:oMath>
                </a14:m>
                <a:r>
                  <a:rPr sz="2800" dirty="0"/>
                  <a:t> plus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4%</m:t>
                    </m:r>
                  </m:oMath>
                </a14:m>
                <a:r>
                  <a:rPr sz="2800" dirty="0"/>
                  <a:t> of the sale price.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Represent the commission earned as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200,000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500,000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06</m:t>
                            </m:r>
                            <m:r>
                              <a:rPr lang="en-US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04</m:t>
                            </m:r>
                            <m:r>
                              <a:rPr lang="en-US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6000</m:t>
                            </m:r>
                          </m:e>
                        </m:eqArr>
                      </m:e>
                    </m:d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  <m:e>
                          <m:r>
                            <m:rPr>
                              <m:nor/>
                            </m:rPr>
                            <a:rPr/>
                            <m:t>for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mr>
                      <m:mr>
                        <m:e/>
                        <m:e>
                          <m:r>
                            <m:rPr>
                              <m:nor/>
                            </m:rPr>
                            <a:rPr/>
                            <m:t>for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mr>
                    </m:m>
                  </m:oMath>
                </a14:m>
                <a:endParaRPr dirty="0"/>
              </a:p>
              <a:p>
                <a:pPr marL="514350" indent="-514350">
                  <a:buSzPct val="150000"/>
                  <a:buFont typeface="+mj-lt"/>
                  <a:buAutoNum type="alphaLcPeriod" startAt="2"/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1800"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200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000</m:t>
                            </m:r>
                          </m:e>
                        </m:d>
                      </m:e>
                    </m:func>
                    <m:r>
                      <a:rPr sz="1800">
                        <a:latin typeface="Cambria Math" panose="02040503050406030204" pitchFamily="18" charset="0"/>
                      </a:rPr>
                      <m:t>=</m:t>
                    </m:r>
                    <m:r>
                      <a:rPr sz="1800">
                        <a:latin typeface="Cambria Math" panose="02040503050406030204" pitchFamily="18" charset="0"/>
                      </a:rPr>
                      <m:t>0</m:t>
                    </m:r>
                    <m:r>
                      <a:rPr sz="1800">
                        <a:latin typeface="Cambria Math" panose="02040503050406030204" pitchFamily="18" charset="0"/>
                      </a:rPr>
                      <m:t>.</m:t>
                    </m:r>
                    <m:r>
                      <a:rPr sz="1800">
                        <a:latin typeface="Cambria Math" panose="02040503050406030204" pitchFamily="18" charset="0"/>
                      </a:rPr>
                      <m:t>06</m:t>
                    </m:r>
                    <m:d>
                      <m:d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200</m:t>
                        </m:r>
                        <m:r>
                          <a:rPr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180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  <m:r>
                      <a:rPr sz="1800">
                        <a:latin typeface="Cambria Math" panose="02040503050406030204" pitchFamily="18" charset="0"/>
                      </a:rPr>
                      <m:t>=$</m:t>
                    </m:r>
                    <m:r>
                      <a:rPr sz="1800">
                        <a:latin typeface="Cambria Math" panose="02040503050406030204" pitchFamily="18" charset="0"/>
                      </a:rPr>
                      <m:t>12</m:t>
                    </m:r>
                    <m:r>
                      <a:rPr sz="1800">
                        <a:latin typeface="Cambria Math" panose="02040503050406030204" pitchFamily="18" charset="0"/>
                      </a:rPr>
                      <m:t>,</m:t>
                    </m:r>
                    <m:r>
                      <a:rPr sz="180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sz="1800" dirty="0"/>
                  <a:t>  Use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1800">
                            <a:latin typeface="Cambria Math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180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sz="1800">
                        <a:latin typeface="Cambria Math"/>
                      </a:rPr>
                      <m:t>=</m:t>
                    </m:r>
                    <m:r>
                      <a:rPr sz="1800">
                        <a:latin typeface="Cambria Math"/>
                      </a:rPr>
                      <m:t>0</m:t>
                    </m:r>
                    <m:r>
                      <a:rPr sz="1800">
                        <a:latin typeface="Cambria Math"/>
                      </a:rPr>
                      <m:t>.</m:t>
                    </m:r>
                    <m:r>
                      <a:rPr sz="1800">
                        <a:latin typeface="Cambria Math"/>
                      </a:rPr>
                      <m:t>06</m:t>
                    </m:r>
                    <m:r>
                      <a:rPr sz="1800">
                        <a:latin typeface="Cambria Math"/>
                      </a:rPr>
                      <m:t>𝑥</m:t>
                    </m:r>
                  </m:oMath>
                </a14:m>
                <a:r>
                  <a:rPr sz="1800" dirty="0"/>
                  <a:t> since </a:t>
                </a:r>
                <a14:m>
                  <m:oMath xmlns:m="http://schemas.openxmlformats.org/officeDocument/2006/math">
                    <m:r>
                      <a:rPr sz="1800">
                        <a:latin typeface="Cambria Math"/>
                      </a:rPr>
                      <m:t>200</m:t>
                    </m:r>
                    <m:r>
                      <a:rPr sz="1800">
                        <a:latin typeface="Cambria Math"/>
                      </a:rPr>
                      <m:t>,</m:t>
                    </m:r>
                    <m:r>
                      <a:rPr sz="1800">
                        <a:latin typeface="Cambria Math"/>
                      </a:rPr>
                      <m:t>000</m:t>
                    </m:r>
                    <m:r>
                      <a:rPr sz="1800">
                        <a:latin typeface="Cambria Math"/>
                      </a:rPr>
                      <m:t>≤</m:t>
                    </m:r>
                    <m:r>
                      <a:rPr sz="1800">
                        <a:latin typeface="Cambria Math"/>
                      </a:rPr>
                      <m:t>300</m:t>
                    </m:r>
                    <m:r>
                      <a:rPr sz="1800">
                        <a:latin typeface="Cambria Math"/>
                      </a:rPr>
                      <m:t>,</m:t>
                    </m:r>
                    <m:r>
                      <a:rPr sz="1800">
                        <a:latin typeface="Cambria Math"/>
                      </a:rPr>
                      <m:t>000</m:t>
                    </m:r>
                  </m:oMath>
                </a14:m>
                <a:r>
                  <a:rPr sz="1800" dirty="0"/>
                  <a:t>.</a:t>
                </a:r>
              </a:p>
              <a:p>
                <a:pPr marL="514350" indent="-514350">
                  <a:buSzPct val="100000"/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78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4959123-179B-C6FD-1132-6CDF67A1BCB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82884473"/>
                  </p:ext>
                </p:extLst>
              </p:nvPr>
            </p:nvGraphicFramePr>
            <p:xfrm>
              <a:off x="920809" y="3429000"/>
              <a:ext cx="8229600" cy="1381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𝑅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500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000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04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500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000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6000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04</m:t>
                              </m:r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6000</m:t>
                              </m:r>
                            </m:oMath>
                          </a14:m>
                          <a:r>
                            <a:rPr sz="1800" b="0" dirty="0"/>
                            <a:t> since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500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000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300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000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500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000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20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000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6000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500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000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=$</m:t>
                              </m:r>
                              <m:r>
                                <a:rPr sz="1800">
                                  <a:latin typeface="Cambria Math"/>
                                </a:rPr>
                                <m:t>26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000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4959123-179B-C6FD-1132-6CDF67A1BCB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82884473"/>
                  </p:ext>
                </p:extLst>
              </p:nvPr>
            </p:nvGraphicFramePr>
            <p:xfrm>
              <a:off x="920809" y="3429000"/>
              <a:ext cx="8229600" cy="1381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17" r="-99852" b="-1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48" t="-4717" b="-128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1967" r="-9985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81967" r="-9985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Find the domain of each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Domain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Since no denominator can be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−2≠0</m:t>
                    </m:r>
                  </m:oMath>
                </a14:m>
                <a:r>
                  <a:rPr sz="2800"/>
                  <a:t>. Thus the domain consists of all real numbers but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. We indicate this by writing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Since we are only interested in real numbers,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sz="2800"/>
                  <a:t> must be nonnegative. Thus the domain is indicated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−2≥0</m:t>
                    </m:r>
                  </m:oMath>
                </a14:m>
                <a:r>
                  <a:rPr sz="280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Vertical Line 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If any vertical line intersects a graph at more than one point, then the graph does not represent a function.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Vertical Line 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Use the vertical line test to determine whether or not each of the following graphs is a function.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CEB0F-1AEC-9F1B-6D4E-D479BC889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94" y="2048004"/>
            <a:ext cx="4175211" cy="3948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Vertical Line Test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/>
                  <a:t> represents a function (which can also be written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/>
                  <a:t>). No vertical line can intersect the graph in more than one point.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Function, Domain, and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be two sets of real numbers. A </a:t>
                </a:r>
                <a:r>
                  <a:rPr sz="2800" b="1" dirty="0"/>
                  <a:t>function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rule that matches each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with exactly one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(or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)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.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domain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range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b="1" dirty="0"/>
                  <a:t>Note:</a:t>
                </a:r>
                <a:r>
                  <a:rPr sz="2800" dirty="0"/>
                  <a:t> In a function, there is only one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 (or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value) for each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Vertical Line Test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DDDD05-D2E7-8218-074F-24565FD94A3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829073" y="1082675"/>
            <a:ext cx="5485854" cy="48498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Vertical Line Test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462C0-519B-A345-6F06-0FAF6058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082" y="1166314"/>
            <a:ext cx="4717836" cy="45253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Vertical Line Test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 is a circle. The graph shows that the equation does not represent a function. Vertical lines can be drawn that intersect the graph in more than one point.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Vertical Line Test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663436-A96F-F4A6-A24A-02BC1C927FA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27444" y="1082675"/>
            <a:ext cx="5089112" cy="48498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Function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evaluate the following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709AD2-21E8-4D5E-B4EB-3D94F3ED1361}"/>
                  </a:ext>
                </a:extLst>
              </p:cNvPr>
              <p:cNvSpPr txBox="1"/>
              <p:nvPr/>
            </p:nvSpPr>
            <p:spPr>
              <a:xfrm>
                <a:off x="457200" y="3962400"/>
                <a:ext cx="8229600" cy="52322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expression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read "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of 3".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709AD2-21E8-4D5E-B4EB-3D94F3ED1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62400"/>
                <a:ext cx="8229600" cy="523220"/>
              </a:xfrm>
              <a:prstGeom prst="rect">
                <a:avLst/>
              </a:prstGeom>
              <a:blipFill>
                <a:blip r:embed="rId3"/>
                <a:stretch>
                  <a:fillRect l="-1328" t="-10989" b="-27473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Function Evaluation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0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sz="2800"/>
                  <a:t> </a:t>
                </a:r>
                <a:r>
                  <a:t> </a:t>
                </a:r>
                <a:r>
                  <a:rPr sz="2000"/>
                  <a:t>Substitute </a:t>
                </a:r>
                <a:r>
                  <a:rPr sz="2000">
                    <a:latin typeface="Cambria Math"/>
                  </a:rPr>
                  <a:t>3</a:t>
                </a:r>
                <a:r>
                  <a:rPr sz="2000"/>
                  <a:t> for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𝑥</m:t>
                    </m:r>
                  </m:oMath>
                </a14:m>
                <a:r>
                  <a:rPr sz="20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0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sz="2800"/>
                  <a:t> </a:t>
                </a:r>
                <a:r>
                  <a:t> </a:t>
                </a:r>
                <a:r>
                  <a:rPr sz="2000"/>
                  <a:t>Substitute </a:t>
                </a:r>
                <a:r>
                  <a:rPr sz="2000">
                    <a:latin typeface="Cambria Math"/>
                  </a:rPr>
                  <a:t>5</a:t>
                </a:r>
                <a:r>
                  <a:rPr sz="2000"/>
                  <a:t> for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𝑥</m:t>
                    </m:r>
                  </m:oMath>
                </a14:m>
                <a:r>
                  <a:rPr sz="20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0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 </a:t>
                </a:r>
                <a:r>
                  <a:t> </a:t>
                </a:r>
                <a:r>
                  <a:rPr sz="2000"/>
                  <a:t>Substitute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−2</m:t>
                    </m:r>
                  </m:oMath>
                </a14:m>
                <a:r>
                  <a:rPr sz="2000"/>
                  <a:t> for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𝑥</m:t>
                    </m:r>
                  </m:oMath>
                </a14:m>
                <a:r>
                  <a:rPr sz="20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Function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sz="2800"/>
                  <a:t>, evaluate the following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Function Evaluation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13F9496-5D91-04F0-BD0A-C86C928F5F9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54461070"/>
                  </p:ext>
                </p:extLst>
              </p:nvPr>
            </p:nvGraphicFramePr>
            <p:xfrm>
              <a:off x="990600" y="1600200"/>
              <a:ext cx="82296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−2⋅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+3⋅2+100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=8−8+6+100=106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13F9496-5D91-04F0-BD0A-C86C928F5F9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54461070"/>
                  </p:ext>
                </p:extLst>
              </p:nvPr>
            </p:nvGraphicFramePr>
            <p:xfrm>
              <a:off x="990600" y="1600200"/>
              <a:ext cx="82296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90" r="-12516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93" t="-11290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3115" r="-12516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EDD3EBE-4230-05C1-4529-3D6C61994F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321" y="2667000"/>
                <a:ext cx="8239570" cy="108712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000"/>
                </a:pPr>
                <a:r>
                  <a:rPr lang="en-US" dirty="0"/>
                  <a:t>         </a:t>
                </a: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1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18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ar-AE" sz="1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8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 sz="1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 sz="1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1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8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 sz="1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1800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sz="18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ar-AE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180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ar-AE" sz="1800" dirty="0"/>
                  <a:t>  </a:t>
                </a:r>
                <a:r>
                  <a:rPr lang="en-US" sz="1800" dirty="0"/>
                  <a:t>Substitute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𝑎</m:t>
                    </m:r>
                  </m:oMath>
                </a14:m>
                <a:r>
                  <a:rPr lang="en-US" sz="1800" dirty="0"/>
                  <a:t> for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EDD3EBE-4230-05C1-4529-3D6C61994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1" y="2667000"/>
                <a:ext cx="8239570" cy="1087120"/>
              </a:xfrm>
              <a:prstGeom prst="rect">
                <a:avLst/>
              </a:prstGeom>
              <a:blipFill>
                <a:blip r:embed="rId3"/>
                <a:stretch>
                  <a:fillRect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Function Evaluation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SzPct val="150000"/>
                  <a:buFont typeface="+mj-lt"/>
                  <a:buAutoNum type="alphaLcPeriod" startAt="3"/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Substitute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𝑎</m:t>
                    </m:r>
                    <m:r>
                      <a:rPr sz="2000">
                        <a:latin typeface="Cambria Math"/>
                      </a:rPr>
                      <m:t>+1</m:t>
                    </m:r>
                  </m:oMath>
                </a14:m>
                <a:r>
                  <a:rPr sz="2000" dirty="0"/>
                  <a:t> for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𝑥</m:t>
                    </m:r>
                  </m:oMath>
                </a14:m>
                <a:r>
                  <a:rPr sz="20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dirty="0"/>
                  <a:t>Expanding and combining like terms, 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>
                          <a:latin typeface="Cambria Math" panose="02040503050406030204" pitchFamily="18" charset="0"/>
                        </a:rPr>
                        <m:t>+1−2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>
                          <a:latin typeface="Cambria Math" panose="02040503050406030204" pitchFamily="18" charset="0"/>
                        </a:rPr>
                        <m:t>+3+100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>
                          <a:latin typeface="Cambria Math" panose="02040503050406030204" pitchFamily="18" charset="0"/>
                        </a:rPr>
                        <m:t>+1−2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−2+3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>
                          <a:latin typeface="Cambria Math" panose="02040503050406030204" pitchFamily="18" charset="0"/>
                        </a:rPr>
                        <m:t>+3+100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>
                          <a:latin typeface="Cambria Math" panose="02040503050406030204" pitchFamily="18" charset="0"/>
                        </a:rPr>
                        <m:t>+102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78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Function Evaluation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623141355"/>
                  </p:ext>
                </p:extLst>
              </p:nvPr>
            </p:nvGraphicFramePr>
            <p:xfrm>
              <a:off x="1295400" y="1029287"/>
              <a:ext cx="82296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+1=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𝑎</m:t>
                              </m:r>
                              <m:r>
                                <a:rPr sz="1800">
                                  <a:latin typeface="Cambria Math"/>
                                </a:rPr>
                                <m:t>+100+1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f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𝑎</m:t>
                              </m:r>
                              <m:r>
                                <a:rPr sz="1800">
                                  <a:latin typeface="Cambria Math"/>
                                </a:rPr>
                                <m:t>+101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623141355"/>
                  </p:ext>
                </p:extLst>
              </p:nvPr>
            </p:nvGraphicFramePr>
            <p:xfrm>
              <a:off x="1295400" y="1029287"/>
              <a:ext cx="82296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90" r="-99852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48" t="-11290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3115" r="-9985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B43A2B-7C1A-B0F8-602A-2A2526864608}"/>
              </a:ext>
            </a:extLst>
          </p:cNvPr>
          <p:cNvSpPr txBox="1">
            <a:spLocks/>
          </p:cNvSpPr>
          <p:nvPr/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SzPct val="150000"/>
              <a:buFont typeface="+mj-lt"/>
              <a:buAutoNum type="alphaLcPeriod" startAt="4"/>
              <a:defRPr sz="2000"/>
            </a:pPr>
            <a:r>
              <a:rPr lang="ar-AE" sz="2000" dirty="0"/>
              <a:t>​</a:t>
            </a:r>
            <a:r>
              <a:rPr lang="ar-AE" dirty="0"/>
              <a:t>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As illustrated in Examples 2c and 2d,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1022</Words>
  <Application>Microsoft Office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Cambria Math</vt:lpstr>
      <vt:lpstr>Courier New</vt:lpstr>
      <vt:lpstr>Arial</vt:lpstr>
      <vt:lpstr>Office Theme</vt:lpstr>
      <vt:lpstr>Section 1.1</vt:lpstr>
      <vt:lpstr>Function, Domain, and Range</vt:lpstr>
      <vt:lpstr>Example 1: Function Evaluation</vt:lpstr>
      <vt:lpstr>Example 1: Function Evaluation (cont.)</vt:lpstr>
      <vt:lpstr>Example 2: Function Evaluation</vt:lpstr>
      <vt:lpstr>Example 2: Function Evaluation (cont.)</vt:lpstr>
      <vt:lpstr>Example 2: Function Evaluation (cont.)</vt:lpstr>
      <vt:lpstr>Example 2: Function Evaluation (cont.)</vt:lpstr>
      <vt:lpstr>CAUTION!</vt:lpstr>
      <vt:lpstr>Example 3: Function Evaluation</vt:lpstr>
      <vt:lpstr>Example 3: Function Evaluation (cont.)</vt:lpstr>
      <vt:lpstr>Example 3: Function Evaluation (cont.)</vt:lpstr>
      <vt:lpstr>Example 4: Piecewise Function</vt:lpstr>
      <vt:lpstr>Example 4: Piecewise Function (cont.)</vt:lpstr>
      <vt:lpstr>Example 5: Domain</vt:lpstr>
      <vt:lpstr>Example 5: Domain (cont.)</vt:lpstr>
      <vt:lpstr>Vertical Line Test</vt:lpstr>
      <vt:lpstr>Example 6: Vertical Line Test</vt:lpstr>
      <vt:lpstr>Example 6: Vertical Line Test (cont.)</vt:lpstr>
      <vt:lpstr>Example 6: Vertical Line Test (cont.)</vt:lpstr>
      <vt:lpstr>Example 6: Vertical Line Test (cont.)</vt:lpstr>
      <vt:lpstr>Example 6: Vertical Line Test (cont.)</vt:lpstr>
      <vt:lpstr>Example 6: Vertical Line Test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117</cp:revision>
  <dcterms:created xsi:type="dcterms:W3CDTF">2013-04-26T14:43:13Z</dcterms:created>
  <dcterms:modified xsi:type="dcterms:W3CDTF">2022-08-18T15:36:51Z</dcterms:modified>
</cp:coreProperties>
</file>