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Operations with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Composite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the functions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, form the following composite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Composite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Substitute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in the expression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Substitute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in the expression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2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sz="2800"/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Example 4 illustrates that, as a general rule,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 is not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∘</m:t>
                    </m:r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Composite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the functions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𝐻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, find the following composite functions.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𝐻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𝐻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𝐹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Composite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𝐹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𝐻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ar-AE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phant>
                      <m:phantPr>
                        <m:show m:val="off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phant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phant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br>
                  <a:rPr lang="ar-AE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phant>
                      <m:phantPr>
                        <m:show m:val="off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phant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phant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ar-AE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𝐻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ar-AE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phant>
                      <m:phantPr>
                        <m:show m:val="off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phant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phant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ar-AE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phant>
                      <m:phantPr>
                        <m:show m:val="off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phant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ar-AE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phant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ar-AE" sz="2800" b="1" dirty="0"/>
              </a:p>
              <a:p>
                <a:endParaRPr sz="2800" b="1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Composite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In each case, identify two functions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so that the given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can be expressed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Composite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sz="2800"/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sz="2800"/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sz="2800"/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Evaluating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Using the composite functions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⁡</m:t>
                            </m:r>
                            <m:r>
                              <m:rPr>
                                <m:nor/>
                              </m:rPr>
                              <a:rPr/>
                              <m:t>, 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sz="2800"/>
                  <a:t> that were defined in the solution of Example 6, calculate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/>
                  <a:t> by calculating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/>
                  <a:t> and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61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Evaluating a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lang="en-US" dirty="0"/>
                  <a:t>      </a:t>
                </a:r>
                <a:r>
                  <a:rPr sz="2800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dirty="0"/>
              </a:p>
              <a:p>
                <a:pPr>
                  <a:defRPr sz="2800"/>
                </a:pPr>
                <a:r>
                  <a:rPr lang="en-US" dirty="0"/>
                  <a:t>      </a:t>
                </a:r>
                <a:r>
                  <a:rPr dirty="0"/>
                  <a:t>​</a:t>
                </a:r>
                <a:r>
                  <a:rPr sz="2800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3072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dirty="0"/>
              </a:p>
              <a:p>
                <a:pPr>
                  <a:defRPr sz="2800"/>
                </a:pPr>
                <a:r>
                  <a:rPr lang="en-US" dirty="0"/>
                  <a:t>      </a:t>
                </a:r>
                <a:r>
                  <a:rPr dirty="0"/>
                  <a:t>​</a:t>
                </a:r>
                <a:r>
                  <a:rPr sz="2800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difference quotient will appear repeatedly in later sections, and we emphasize that difference quotients are slopes.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Recognizing the Parts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sz="2800"/>
                  <a:t>, rewrite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as a sum of two functions, one of which is linear.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5D194918-FC34-3BD1-F107-3772F665C2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5004" y="2743201"/>
                <a:ext cx="8229600" cy="28194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Solution</a:t>
                </a:r>
              </a:p>
              <a:p>
                <a:pPr>
                  <a:defRPr sz="2800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ar-AE" dirty="0"/>
                  <a:t>.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ar-AE" dirty="0"/>
                  <a:t>. </a:t>
                </a:r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called the "linear part"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 </a:t>
                </a:r>
                <a:r>
                  <a:rPr lang="en-US" dirty="0"/>
                  <a:t>is called the "quadratic part"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5D194918-FC34-3BD1-F107-3772F665C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04" y="2743201"/>
                <a:ext cx="8229600" cy="2819400"/>
              </a:xfrm>
              <a:prstGeom prst="rect">
                <a:avLst/>
              </a:prstGeom>
              <a:blipFill>
                <a:blip r:embed="rId3"/>
                <a:stretch>
                  <a:fillRect l="-1556" t="-1944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 :The Difference Quotient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, calculate, simplify, and interpret the following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Calculate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if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/>
                  <a:t> are two points on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Calculate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sz="2800"/>
                  <a:t> for the two points in part b.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 :The Difference Quotient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5−3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8−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8−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−17−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−17+1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−16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=−8</m:t>
                    </m:r>
                  </m:oMath>
                </a14:m>
                <a:endParaRPr/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This difference quotient is the slope of the line that passes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−17</m:t>
                        </m:r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sz="2800"/>
                  <a:t>, two points on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=8−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 :The Difference Quotient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br>
                  <a:rPr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phant>
                      <m:phantPr>
                        <m:show m:val="off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phant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phant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phant>
                      <m:phantPr>
                        <m:show m:val="off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phant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phant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phant>
                      <m:phantPr>
                        <m:show m:val="off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phant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phant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difference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is the vertical distance between the two points, and the difference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the horizontal distance between the points.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 :The Difference Quotient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/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The difference quotient is the slope of the line containing the two points in part b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. </a:t>
                </a:r>
                <a:r>
                  <a:rPr sz="2800" b="1"/>
                  <a:t>Note: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Combining Functions Using Arithmetic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When two functions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are combined using the arithmetic operations of addition, multiplication, division, and subtraction, the new functions that are formed may be written as follows.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dirty="0"/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/>
                                  <m:t> </m:t>
                                </m:r>
                              </m:sup>
                            </m:sSup>
                          </m:e>
                        </m:func>
                      </m:den>
                    </m:f>
                  </m:oMath>
                </a14:m>
                <a:r>
                  <a:rPr sz="2800" dirty="0"/>
                  <a:t> provided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>
            <a:extLst>
              <a:ext uri="{FF2B5EF4-FFF2-40B4-BE49-F238E27FC236}">
                <a16:creationId xmlns:a16="http://schemas.microsoft.com/office/drawing/2014/main" id="{A47C7CEF-F07A-9E32-46C8-7EDC0A3A8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00600"/>
            <a:ext cx="2439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′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expressions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sz="2800"/>
                  <a:t> denote new functions formed by addition, subtraction, multiplication, and division of the two functions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. These expressions do not represent arithmetic operations with numbers.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Decomposition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Rewrite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as an arithmetic combination of two simpler functions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(That is, define new functions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/>
                  <a:t> and express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in terms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/>
                  <a:t>. More than one answer is possible.)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16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Decomposition of a Function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=1−3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=16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/>
                  <a:t>.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=2+13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.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sz="2800"/>
                  <a:t>.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Combining Functions Using Arithmetic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/>
                  <a:t>, express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in terms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simplify if possible.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sz="280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Combining Functions Using Arithmetic Operations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ar-AE"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ar-AE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br>
                  <a:rPr lang="ar-AE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endParaRPr lang="ar-AE" sz="2800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/>
                  <a:t>​</a:t>
                </a:r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≠−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/>
                  </a:rPr>
                  <a:t>2</a:t>
                </a:r>
                <a:endParaRPr sz="28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Composite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are two functions, then the </a:t>
                </a:r>
                <a:r>
                  <a:rPr sz="2800" b="1" dirty="0"/>
                  <a:t>composite function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is defined to be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 domain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sz="2800" dirty="0"/>
                  <a:t> is that part of the domain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sz="2800" dirty="0"/>
                  <a:t> is defined.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1310</Words>
  <Application>Microsoft Office PowerPoint</Application>
  <PresentationFormat>On-screen Show (4:3)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Cambria Math</vt:lpstr>
      <vt:lpstr>Courier New</vt:lpstr>
      <vt:lpstr>Arial</vt:lpstr>
      <vt:lpstr>Office Theme</vt:lpstr>
      <vt:lpstr>Section 1.2</vt:lpstr>
      <vt:lpstr>Example 1: Recognizing the Parts of a Function</vt:lpstr>
      <vt:lpstr>Combining Functions Using Arithmetic Operations</vt:lpstr>
      <vt:lpstr>CAUTION</vt:lpstr>
      <vt:lpstr>Example 2: Decomposition of a Function</vt:lpstr>
      <vt:lpstr>Example 2: Decomposition of a Function (cont.)</vt:lpstr>
      <vt:lpstr>Example 3: Combining Functions Using Arithmetic Operations</vt:lpstr>
      <vt:lpstr>Example 3: Combining Functions Using Arithmetic Operations (cont.)</vt:lpstr>
      <vt:lpstr>Composite Functions</vt:lpstr>
      <vt:lpstr>Example 4: Composite Functions</vt:lpstr>
      <vt:lpstr>Example 4: Composite Functions (cont.)</vt:lpstr>
      <vt:lpstr>CAUTION!</vt:lpstr>
      <vt:lpstr>Example 5: Composite Functions</vt:lpstr>
      <vt:lpstr>Example 5: Composite Functions (cont.)</vt:lpstr>
      <vt:lpstr>Example 6: Composite Functions</vt:lpstr>
      <vt:lpstr>Example 6: Composite Functions (cont.)</vt:lpstr>
      <vt:lpstr>Example 7: Evaluating a Function</vt:lpstr>
      <vt:lpstr>Example 7: Evaluating a Function (cont.)</vt:lpstr>
      <vt:lpstr>NOTE</vt:lpstr>
      <vt:lpstr>Example 8 :The Difference Quotient</vt:lpstr>
      <vt:lpstr>Example 8 :The Difference Quotient (cont.)</vt:lpstr>
      <vt:lpstr>Example 8 :The Difference Quotient (cont.)</vt:lpstr>
      <vt:lpstr>Example 8 :The Difference Quotient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117</cp:revision>
  <dcterms:created xsi:type="dcterms:W3CDTF">2013-04-26T14:43:13Z</dcterms:created>
  <dcterms:modified xsi:type="dcterms:W3CDTF">2022-08-18T15:37:16Z</dcterms:modified>
</cp:coreProperties>
</file>