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Functions and 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Break-Even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Green-Belt Company determines that the cost of manufacturing men's belts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</m:t>
                    </m:r>
                  </m:oMath>
                </a14:m>
                <a:r>
                  <a:rPr sz="2800"/>
                  <a:t> each plus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$300</m:t>
                    </m:r>
                  </m:oMath>
                </a14:m>
                <a:r>
                  <a:rPr sz="2800"/>
                  <a:t> per day in fixed costs. The company sells the belts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</m:t>
                    </m:r>
                  </m:oMath>
                </a14:m>
                <a:r>
                  <a:rPr sz="2800"/>
                  <a:t> each. What is the break-even point?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Break-Even Point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break-even point occurs where revenue and costs are equal.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/>
                      <m:t>the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number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of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belts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manufactured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in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a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day</m:t>
                    </m:r>
                    <m:r>
                      <m:rPr>
                        <m:nor/>
                      </m:rPr>
                      <a:rPr/>
                      <m:t>.</m:t>
                    </m:r>
                  </m:oMath>
                </a14:m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+300</m:t>
                      </m:r>
                    </m:oMath>
                  </m:oMathPara>
                </a14:m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848464"/>
                  </p:ext>
                </p:extLst>
              </p:nvPr>
            </p:nvGraphicFramePr>
            <p:xfrm>
              <a:off x="838200" y="3733800"/>
              <a:ext cx="64770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3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38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𝑅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+300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=300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848464"/>
                  </p:ext>
                </p:extLst>
              </p:nvPr>
            </p:nvGraphicFramePr>
            <p:xfrm>
              <a:off x="838200" y="3733800"/>
              <a:ext cx="64770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38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38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99812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88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99812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88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9981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88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Break-Even Point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42A03-62A5-4BB2-7703-98AA61926EA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7812" y="1082675"/>
            <a:ext cx="5008375" cy="4849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Break-Even Point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So </a:t>
            </a:r>
            <a:r>
              <a:rPr sz="2800">
                <a:latin typeface="Cambria Math"/>
              </a:rPr>
              <a:t>300</a:t>
            </a:r>
            <a:r>
              <a:rPr sz="2800"/>
              <a:t> belts must be made and sold each day for the company to break even. The company must sell more than </a:t>
            </a:r>
            <a:r>
              <a:rPr sz="2800">
                <a:latin typeface="Cambria Math"/>
              </a:rPr>
              <a:t>300</a:t>
            </a:r>
            <a:r>
              <a:rPr sz="2800"/>
              <a:t> belts each day to make a profit.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Modeling in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a company has determined that the cost of producing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items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500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140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that the price it should charge for one item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200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cost function.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revenue function.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Find the profit function.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Find the break-even point.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Modeling in Production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cost function is given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500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140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revenue function is found by multiplying the price for one item by the number of items sold.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Profit is the difference between revenue and cost.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140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Modeling in Production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the break-even point, set the revenue equal to the cost and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sz="2800" dirty="0"/>
              </a:p>
              <a:p>
                <a:r>
                  <a:rPr dirty="0"/>
                  <a:t>​</a:t>
                </a:r>
                <a:r>
                  <a:rPr sz="2800" dirty="0"/>
                  <a:t>There are two break-even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187768"/>
                  </p:ext>
                </p:extLst>
              </p:nvPr>
            </p:nvGraphicFramePr>
            <p:xfrm>
              <a:off x="304800" y="2133600"/>
              <a:ext cx="66294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14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𝑅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𝐶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200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=500+140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−60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+500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−50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187768"/>
                  </p:ext>
                </p:extLst>
              </p:nvPr>
            </p:nvGraphicFramePr>
            <p:xfrm>
              <a:off x="304800" y="2133600"/>
              <a:ext cx="66294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14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0000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3415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00000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00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100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Modeling in Production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4572000"/>
            <a:ext cx="8229600" cy="1360487"/>
          </a:xfrm>
        </p:spPr>
        <p:txBody>
          <a:bodyPr>
            <a:normAutofit lnSpcReduction="10000"/>
          </a:bodyPr>
          <a:lstStyle/>
          <a:p>
            <a:r>
              <a:rPr sz="2800" dirty="0"/>
              <a:t>This model shows that a profit occurs if the company produces between </a:t>
            </a:r>
            <a:r>
              <a:rPr sz="2800" dirty="0">
                <a:latin typeface="Cambria Math"/>
              </a:rPr>
              <a:t>10</a:t>
            </a:r>
            <a:r>
              <a:rPr sz="2800" dirty="0"/>
              <a:t> and </a:t>
            </a:r>
            <a:r>
              <a:rPr sz="2800" dirty="0">
                <a:latin typeface="Cambria Math"/>
              </a:rPr>
              <a:t>50</a:t>
            </a:r>
            <a:r>
              <a:rPr sz="2800" dirty="0"/>
              <a:t> items. Techniques for maximizing profit are discussed in calculus.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CDAB-3BC7-4ABD-2C41-A0349A7D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9287"/>
            <a:ext cx="3657600" cy="35718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Equilibrium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supply function for a particular product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and the demand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represents thousands of units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 represents thousands of dollars. Find the equilibrium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Equilibrium Point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sz="2800"/>
                  <a:t> by setting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 Then we substitute this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into 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pPr algn="ctr"/>
                <a:r>
                  <a:t>​</a:t>
                </a:r>
              </a:p>
              <a:p>
                <a:pPr algn="l"/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744953"/>
                  </p:ext>
                </p:extLst>
              </p:nvPr>
            </p:nvGraphicFramePr>
            <p:xfrm>
              <a:off x="838200" y="2590800"/>
              <a:ext cx="6324600" cy="34991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62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𝑆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𝐷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25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11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𝑆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𝑆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12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744953"/>
                  </p:ext>
                </p:extLst>
              </p:nvPr>
            </p:nvGraphicFramePr>
            <p:xfrm>
              <a:off x="838200" y="2590800"/>
              <a:ext cx="6324600" cy="34991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62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00000" b="-6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3415" b="-6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00000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3415" b="-5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00000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3415" b="-4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10000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13415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13415" r="-100000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4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13415" r="-100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5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6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Simple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𝑃𝑟𝑡</m:t>
                      </m:r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= principal,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= annual rate of interest,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= time in years.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Equilibrium Point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63C5D-7040-7862-F297-270C1C0B02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3688" y="1082675"/>
            <a:ext cx="4936623" cy="48498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Equilibrium Point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equilibrium point occurs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sz="2800"/>
                  <a:t> units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=$</m:t>
                    </m:r>
                    <m:r>
                      <a:rPr>
                        <a:latin typeface="Cambria Math" panose="02040503050406030204" pitchFamily="18" charset="0"/>
                      </a:rPr>
                      <m:t>9000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A basic law of physics states that, when an object is dropped in a near vacuum, the distance it falls varies directly with the square of the elapsed time. If an object dropped in a near vacuum falls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feet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seconds</m:t>
                    </m:r>
                  </m:oMath>
                </a14:m>
                <a:r>
                  <a:rPr lang="en-US" sz="2800" dirty="0"/>
                  <a:t>, how far does it fall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seconds</m:t>
                    </m:r>
                  </m:oMath>
                </a14:m>
                <a:r>
                  <a:rPr lang="en-US" sz="2800" dirty="0"/>
                  <a:t>? (Assume that the object does not hit the ground before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seconds</m:t>
                    </m:r>
                  </m:oMath>
                </a14:m>
                <a:r>
                  <a:rPr lang="en-US" sz="2800" dirty="0"/>
                  <a:t> have elapsed.)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Physics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r>
                  <a:rPr sz="2800"/>
                  <a:t>The basic law of physics described can be modeled by the equation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</a:t>
                </a:r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= distance,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= time,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= constant of proportionality.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Physics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28364814"/>
                  </p:ext>
                </p:extLst>
              </p:nvPr>
            </p:nvGraphicFramePr>
            <p:xfrm>
              <a:off x="457200" y="1105523"/>
              <a:ext cx="8229600" cy="3962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First, find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k</m:t>
                              </m:r>
                            </m:oMath>
                          </a14:m>
                          <a:r>
                            <a:rPr sz="2800" b="0" dirty="0"/>
                            <a:t> by using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d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=64</m:t>
                              </m:r>
                            </m:oMath>
                          </a14:m>
                          <a:r>
                            <a:rPr sz="2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t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64=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64=4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16=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  <m:r>
                                <a:rPr sz="2800">
                                  <a:latin typeface="Cambria Math"/>
                                </a:rPr>
                                <m:t>=16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=144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ft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Now find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d</m:t>
                              </m:r>
                            </m:oMath>
                          </a14:m>
                          <a:r>
                            <a:rPr sz="2800" b="0" dirty="0"/>
                            <a:t> by using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k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sz="2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t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28364814"/>
                  </p:ext>
                </p:extLst>
              </p:nvPr>
            </p:nvGraphicFramePr>
            <p:xfrm>
              <a:off x="457200" y="1105523"/>
              <a:ext cx="8229600" cy="3962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06" r="-125000" b="-33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5806" b="-33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2941" r="-125000" b="-5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9535" r="-125000" b="-4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4118" r="-125000" b="-3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4118" r="-125000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5806" r="-125000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325806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89B58-F2D6-59BD-2A90-B9A696334BF2}"/>
                  </a:ext>
                </a:extLst>
              </p:cNvPr>
              <p:cNvSpPr txBox="1"/>
              <p:nvPr/>
            </p:nvSpPr>
            <p:spPr>
              <a:xfrm>
                <a:off x="457200" y="5144159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object will fall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144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feet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seconds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89B58-F2D6-59BD-2A90-B9A696334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44159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Stock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Scott wants to buy a total of </a:t>
                </a:r>
                <a:r>
                  <a:rPr sz="2800">
                    <a:latin typeface="Cambria Math"/>
                  </a:rPr>
                  <a:t>500</a:t>
                </a:r>
                <a:r>
                  <a:rPr sz="2800"/>
                  <a:t> shares in the stock market. He will buy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shares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sz="2800"/>
                  <a:t> per share and the rest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$6</m:t>
                    </m:r>
                  </m:oMath>
                </a14:m>
                <a:r>
                  <a:rPr sz="2800"/>
                  <a:t> per share.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Write a function for the total cost of the shares.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What will be Scott’s cost if he buys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shares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sz="2800"/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Stock Market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Since Scott will buy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shares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sz="2800"/>
                  <a:t> per share, he must buy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500−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shares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$6</m:t>
                    </m:r>
                  </m:oMath>
                </a14:m>
                <a:r>
                  <a:rPr sz="2800"/>
                  <a:t> per share. The total cost function is</a:t>
                </a:r>
              </a:p>
              <a:p>
                <a:pPr algn="ctr"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500−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=3000−2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If Scott buys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shares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sz="280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sz="2800"/>
                  <a:t> and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=3000−2⋅200=3000−400=$2600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Phone Call Charges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cost of an overseas call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$9.00</m:t>
                    </m:r>
                  </m:oMath>
                </a14:m>
                <a:r>
                  <a:rPr sz="2800"/>
                  <a:t> for the first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minutes or less plus </a:t>
                </a:r>
                <a:r>
                  <a:rPr sz="2800">
                    <a:latin typeface="Cambria Math"/>
                  </a:rPr>
                  <a:t>95</a:t>
                </a:r>
                <a:r>
                  <a:rPr sz="2800"/>
                  <a:t> cents for each additional minute. Write a function for the cost of a call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minutes. (Assume that a fraction of a minute over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minutes is charged the corresponding fraction of </a:t>
                </a:r>
                <a:r>
                  <a:rPr sz="2800">
                    <a:latin typeface="Cambria Math"/>
                  </a:rPr>
                  <a:t>95</a:t>
                </a:r>
                <a:r>
                  <a:rPr sz="2800"/>
                  <a:t> cents.)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Phone Call Charges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the length of the call in minutes. Then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m:rPr>
                                <m:nor/>
                              </m:rPr>
                              <a:rPr lang="en-US"/>
                              <m:t>for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nor/>
                              </m:rPr>
                              <a:rPr lang="en-US"/>
                              <m:t>for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The function is defined in pieces because the formula to be used depends on whether or not the call lasts longer than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minutes.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Perimeter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rectangular lot is fenced on three sides. An adjacent building forms the fourth side (see diagram). If the total length of the fencing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48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/>
                      <m:t>feet</m:t>
                    </m:r>
                  </m:oMath>
                </a14:m>
                <a:r>
                  <a:rPr sz="2800" dirty="0"/>
                  <a:t>, write a function that represents the area of the rectangle. Determine a good viewing rectangle and graph the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Compound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formula (model) for the balance with annual compounding at rate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years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in decimal form.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Perimeter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/>
                  <a:t> width of the rectangle. Since the total length of the fence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48</m:t>
                    </m:r>
                    <m:r>
                      <m:rPr>
                        <m:nor/>
                      </m:rPr>
                      <a:rPr/>
                      <m:t>feet</m:t>
                    </m:r>
                  </m:oMath>
                </a14:m>
                <a:r>
                  <a:rPr sz="2800"/>
                  <a:t> and two sides are each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then the length of the third side must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48−2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Perimeter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37146-6D13-9B39-F348-1C939603D4C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92881" y="1143000"/>
            <a:ext cx="4358238" cy="33667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4BA49-817B-15FE-C09E-CC5A28C5CA39}"/>
                  </a:ext>
                </a:extLst>
              </p:cNvPr>
              <p:cNvSpPr txBox="1"/>
              <p:nvPr/>
            </p:nvSpPr>
            <p:spPr>
              <a:xfrm>
                <a:off x="457200" y="43434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the enclosed area is the product of length times width, we have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4BA49-817B-15FE-C09E-CC5A28C5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4149" b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Perimeter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10CFB-2A04-9BB6-6907-EED8E9D443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3476" y="1082675"/>
            <a:ext cx="5017047" cy="48498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Perimeter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significance of the highest point (at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/>
                  <a:t>) is that when the width is </a:t>
                </a:r>
                <a:r>
                  <a:rPr sz="2800">
                    <a:latin typeface="Cambria Math"/>
                  </a:rPr>
                  <a:t>12</a:t>
                </a:r>
                <a:r>
                  <a:rPr sz="2800"/>
                  <a:t>, the maximum area is enclosed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288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/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ft</m:t>
                        </m:r>
                      </m:sup>
                    </m:sSup>
                  </m:oMath>
                </a14:m>
                <a:r>
                  <a:rPr sz="2800"/>
                  <a:t>). Any other dimensions for the fence reduce total enclosed area.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Car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total cost of renting a car consists of a fixed cost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$35</m:t>
                    </m:r>
                  </m:oMath>
                </a14:m>
                <a:r>
                  <a:rPr sz="2800"/>
                  <a:t> per day plus a variable cost of </a:t>
                </a:r>
                <a:r>
                  <a:rPr sz="2800">
                    <a:latin typeface="Cambria Math"/>
                  </a:rPr>
                  <a:t>15</a:t>
                </a:r>
                <a:r>
                  <a:rPr sz="2800"/>
                  <a:t> cents per mile.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Write a cost function that represents the cost of driving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miles in one day.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cost of driving </a:t>
                </a:r>
                <a:r>
                  <a:rPr sz="2800">
                    <a:latin typeface="Cambria Math"/>
                  </a:rPr>
                  <a:t>500</a:t>
                </a:r>
                <a:r>
                  <a:rPr sz="2800"/>
                  <a:t> miles in one day.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Car Rental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formula for calculating cost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= (variable cost) </a:t>
                </a:r>
                <a:r>
                  <a:rPr sz="2800" dirty="0">
                    <a:latin typeface="Cambria Math"/>
                  </a:rPr>
                  <a:t>+</a:t>
                </a:r>
                <a:r>
                  <a:rPr sz="2800" dirty="0"/>
                  <a:t> (fixed cost).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= number of miles driven in one day, variable cost =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$0.15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fixed cost =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$35</m:t>
                    </m:r>
                  </m:oMath>
                </a14:m>
                <a:r>
                  <a:rPr sz="2800" dirty="0"/>
                  <a:t> per day.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Inserting these into the formula gives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=0.15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+35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Car Rental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333812140"/>
                  </p:ext>
                </p:extLst>
              </p:nvPr>
            </p:nvGraphicFramePr>
            <p:xfrm>
              <a:off x="914400" y="12192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15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500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35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75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35</m:t>
                              </m:r>
                              <m:r>
                                <a:rPr sz="1800">
                                  <a:latin typeface="Cambria Math"/>
                                </a:rPr>
                                <m:t>=$</m:t>
                              </m:r>
                              <m:r>
                                <a:rPr sz="1800">
                                  <a:latin typeface="Cambria Math"/>
                                </a:rPr>
                                <m:t>110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cost by substituting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500</m:t>
                              </m:r>
                            </m:oMath>
                          </a14:m>
                          <a:r>
                            <a:rPr sz="1800" b="0" dirty="0"/>
                            <a:t> miles into the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333812140"/>
                  </p:ext>
                </p:extLst>
              </p:nvPr>
            </p:nvGraphicFramePr>
            <p:xfrm>
              <a:off x="914400" y="12192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176639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857" r="-176639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613" t="-628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8F1876E-554C-DAD6-948E-3C2A30887E42}"/>
              </a:ext>
            </a:extLst>
          </p:cNvPr>
          <p:cNvSpPr txBox="1"/>
          <p:nvPr/>
        </p:nvSpPr>
        <p:spPr>
          <a:xfrm>
            <a:off x="457200" y="1219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ct val="150000"/>
              <a:buFont typeface="+mj-lt"/>
              <a:buAutoNum type="alphaLcPeriod" startAt="2"/>
            </a:pPr>
            <a:r>
              <a:rPr lang="en-US" sz="1800" b="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8D1421-6BB1-F869-E0FB-F1A8F4AD9E89}"/>
                  </a:ext>
                </a:extLst>
              </p:cNvPr>
              <p:cNvSpPr txBox="1"/>
              <p:nvPr/>
            </p:nvSpPr>
            <p:spPr>
              <a:xfrm>
                <a:off x="914400" y="3048000"/>
                <a:ext cx="77724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Observe that if you do no driving, the fixed costs are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8D1421-6BB1-F869-E0FB-F1A8F4AD9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7772400" cy="954107"/>
              </a:xfrm>
              <a:prstGeom prst="rect">
                <a:avLst/>
              </a:prstGeom>
              <a:blipFill>
                <a:blip r:embed="rId3"/>
                <a:stretch>
                  <a:fillRect l="-156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manufacturer determines that the revenue generated by selling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units of a product is a linear function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If the revenue from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 units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$380</m:t>
                    </m:r>
                  </m:oMath>
                </a14:m>
                <a:r>
                  <a:rPr sz="2800"/>
                  <a:t> and the revenue from </a:t>
                </a:r>
                <a:r>
                  <a:rPr sz="2800">
                    <a:latin typeface="Cambria Math"/>
                  </a:rPr>
                  <a:t>15</a:t>
                </a:r>
                <a:r>
                  <a:rPr sz="2800"/>
                  <a:t> units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$285</m:t>
                    </m:r>
                  </m:oMath>
                </a14:m>
                <a:r>
                  <a:rPr sz="2800"/>
                  <a:t>, find the revenue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Revenue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the revenue function is linear, treat the given information as two points on a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380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285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use the formula for slope,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and the point-slope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/>
                      <m:t>number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of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units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sold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/>
                      <m:t>revenue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in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dollars</m:t>
                    </m:r>
                  </m:oMath>
                </a14:m>
                <a:r>
                  <a:rPr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380−285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20−15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Substitute the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sz="2000" dirty="0"/>
                  <a:t>, into the formula for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𝑚</m:t>
                    </m:r>
                  </m:oMath>
                </a14:m>
                <a:r>
                  <a:rPr sz="20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Revenue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935567679"/>
                  </p:ext>
                </p:extLst>
              </p:nvPr>
            </p:nvGraphicFramePr>
            <p:xfrm>
              <a:off x="423017" y="25908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−380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=19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−20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Using the found value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sz="1800" b="0" dirty="0"/>
                            <a:t> and the known values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sz="1800" b="0" dirty="0"/>
                            <a:t>, solve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1800" b="0" dirty="0"/>
                            <a:t> in the point-slope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=19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−380+380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=19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935567679"/>
                  </p:ext>
                </p:extLst>
              </p:nvPr>
            </p:nvGraphicFramePr>
            <p:xfrm>
              <a:off x="423017" y="25908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67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373" t="-8197" r="-184746" b="-22459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064" t="-2732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672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373" t="-108197" r="-184746" b="-1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67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373" t="-208197" r="-184746" b="-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EC3D48-541A-EF7D-3FFA-CF98CA2F523A}"/>
                  </a:ext>
                </a:extLst>
              </p:cNvPr>
              <p:cNvSpPr txBox="1"/>
              <p:nvPr/>
            </p:nvSpPr>
            <p:spPr>
              <a:xfrm>
                <a:off x="457200" y="38100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0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revenue function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19</m:t>
                    </m:r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results in the revenue function,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EC3D48-541A-EF7D-3FFA-CF98CA2F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7643" r="-51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56A85B-07CE-2F70-AE19-EE7B575B36A7}"/>
                  </a:ext>
                </a:extLst>
              </p:cNvPr>
              <p:cNvSpPr txBox="1"/>
              <p:nvPr/>
            </p:nvSpPr>
            <p:spPr>
              <a:xfrm>
                <a:off x="476428" y="1300930"/>
                <a:ext cx="8176189" cy="101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380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285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95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19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 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Substitute the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into the formula for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56A85B-07CE-2F70-AE19-EE7B575B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28" y="1300930"/>
                <a:ext cx="8176189" cy="1018227"/>
              </a:xfrm>
              <a:prstGeom prst="rect">
                <a:avLst/>
              </a:prstGeom>
              <a:blipFill>
                <a:blip r:embed="rId4"/>
                <a:stretch>
                  <a:fillRect l="-746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1733</Words>
  <Application>Microsoft Office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Cambria Math</vt:lpstr>
      <vt:lpstr>Courier New</vt:lpstr>
      <vt:lpstr>Arial</vt:lpstr>
      <vt:lpstr>Office Theme</vt:lpstr>
      <vt:lpstr>Section 1.3</vt:lpstr>
      <vt:lpstr>Simple Interest</vt:lpstr>
      <vt:lpstr>Compound Interest</vt:lpstr>
      <vt:lpstr>Example 1: Car Rental</vt:lpstr>
      <vt:lpstr>Example 1: Car Rental (cont.)</vt:lpstr>
      <vt:lpstr>Example 1: Car Rental (cont.)</vt:lpstr>
      <vt:lpstr>Example 2: Revenue</vt:lpstr>
      <vt:lpstr>Example 2: Revenue (cont.)</vt:lpstr>
      <vt:lpstr>Example 2: Revenue (cont.)</vt:lpstr>
      <vt:lpstr>Example 3: Break-Even Point</vt:lpstr>
      <vt:lpstr>Example 3: Break-Even Point (cont.)</vt:lpstr>
      <vt:lpstr>Example 3: Break-Even Point (cont.)</vt:lpstr>
      <vt:lpstr>Example 3: Break-Even Point (cont.)</vt:lpstr>
      <vt:lpstr>Example 4: Modeling in Production</vt:lpstr>
      <vt:lpstr>Example 4: Modeling in Production (cont.)</vt:lpstr>
      <vt:lpstr>Example 4: Modeling in Production (cont.)</vt:lpstr>
      <vt:lpstr>Example 4: Modeling in Production (cont.)</vt:lpstr>
      <vt:lpstr>Example 5: Equilibrium Point</vt:lpstr>
      <vt:lpstr>Example 5: Equilibrium Point (cont.)</vt:lpstr>
      <vt:lpstr>Example 5: Equilibrium Point (cont.)</vt:lpstr>
      <vt:lpstr>Example 5: Equilibrium Point (cont.)</vt:lpstr>
      <vt:lpstr>Example 6: Physics</vt:lpstr>
      <vt:lpstr>Example 6: Physics (cont.)</vt:lpstr>
      <vt:lpstr>Example 6: Physics (cont.)</vt:lpstr>
      <vt:lpstr>Example 7: Stock Market</vt:lpstr>
      <vt:lpstr>Example 7: Stock Market (cont.)</vt:lpstr>
      <vt:lpstr>Example 8: Phone Call Charges</vt:lpstr>
      <vt:lpstr>Example 8: Phone Call Charges (cont.)</vt:lpstr>
      <vt:lpstr>Example 9: Perimeter</vt:lpstr>
      <vt:lpstr>Example 9: Perimeter (cont.)</vt:lpstr>
      <vt:lpstr>Example 9: Perimeter (cont.)</vt:lpstr>
      <vt:lpstr>Example 9: Perimeter (cont.)</vt:lpstr>
      <vt:lpstr>Example 9: Perimeter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2022-08-18T15:37:41Z</dcterms:modified>
</cp:coreProperties>
</file>