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2" d="100"/>
          <a:sy n="112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Functions and Their Graphs: A Calculator Section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1.4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Rewriting Functions for Calculator Use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Rewrite each function in a form suitable for typing into a graphing calculator.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=2+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32+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Rewriting Functions for Calculator Use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b="1" dirty="0"/>
                  <a:t>(3</a:t>
                </a:r>
                <a:r>
                  <a:rPr sz="2800" dirty="0"/>
                  <a:t> x </a:t>
                </a:r>
                <a:r>
                  <a:rPr sz="2800" b="1" dirty="0"/>
                  <a:t>÷</a:t>
                </a:r>
                <a:r>
                  <a:rPr sz="2800" dirty="0"/>
                  <a:t> </a:t>
                </a:r>
                <a:r>
                  <a:rPr sz="2800" b="1" dirty="0"/>
                  <a:t>(4</a:t>
                </a:r>
                <a:r>
                  <a:rPr sz="2800" dirty="0"/>
                  <a:t> </a:t>
                </a:r>
                <a:r>
                  <a:rPr sz="2800" b="1" dirty="0"/>
                  <a:t>x</a:t>
                </a:r>
                <a:r>
                  <a:rPr sz="2800" dirty="0"/>
                  <a:t> </a:t>
                </a:r>
                <a:r>
                  <a:rPr sz="2800" b="1" dirty="0"/>
                  <a:t>−</a:t>
                </a:r>
                <a:r>
                  <a:rPr sz="2800" dirty="0"/>
                  <a:t> </a:t>
                </a:r>
                <a:r>
                  <a:rPr sz="2800" b="1" dirty="0"/>
                  <a:t>1)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b="1" dirty="0"/>
                  <a:t>x</a:t>
                </a:r>
                <a:r>
                  <a:rPr sz="2800" dirty="0"/>
                  <a:t> </a:t>
                </a:r>
                <a:r>
                  <a:rPr sz="2800" b="1" dirty="0"/>
                  <a:t>^</a:t>
                </a:r>
                <a:r>
                  <a:rPr sz="2800" dirty="0"/>
                  <a:t> </a:t>
                </a:r>
                <a:r>
                  <a:rPr sz="2800" b="1" dirty="0"/>
                  <a:t>(2</a:t>
                </a:r>
                <a:r>
                  <a:rPr sz="2800" dirty="0"/>
                  <a:t> </a:t>
                </a:r>
                <a:r>
                  <a:rPr sz="2800" b="1" dirty="0"/>
                  <a:t>÷</a:t>
                </a:r>
                <a:r>
                  <a:rPr sz="2800" dirty="0"/>
                  <a:t> </a:t>
                </a:r>
                <a:r>
                  <a:rPr sz="2800" b="1" dirty="0"/>
                  <a:t>3)</a:t>
                </a:r>
                <a:r>
                  <a:rPr sz="2800" dirty="0"/>
                  <a:t> </a:t>
                </a:r>
                <a:r>
                  <a:rPr sz="2800" b="1" dirty="0"/>
                  <a:t>÷</a:t>
                </a:r>
                <a:r>
                  <a:rPr sz="2800" dirty="0"/>
                  <a:t> </a:t>
                </a:r>
                <a:r>
                  <a:rPr sz="2800" b="1" dirty="0"/>
                  <a:t>(x</a:t>
                </a:r>
                <a:r>
                  <a:rPr sz="2800" dirty="0"/>
                  <a:t> </a:t>
                </a:r>
                <a:r>
                  <a:rPr sz="2800" b="1" dirty="0"/>
                  <a:t>+</a:t>
                </a:r>
                <a:r>
                  <a:rPr sz="2800" dirty="0"/>
                  <a:t> </a:t>
                </a:r>
                <a:r>
                  <a:rPr sz="2800" b="1" dirty="0"/>
                  <a:t>2)</a:t>
                </a:r>
                <a:r>
                  <a:rPr sz="2800" dirty="0"/>
                  <a:t> </a:t>
                </a:r>
                <a:r>
                  <a:rPr sz="2800" b="1" dirty="0"/>
                  <a:t>+</a:t>
                </a:r>
                <a:r>
                  <a:rPr sz="2800" dirty="0"/>
                  <a:t> </a:t>
                </a:r>
                <a:r>
                  <a:rPr sz="2800" b="1" dirty="0"/>
                  <a:t>3</a:t>
                </a:r>
              </a:p>
              <a:p>
                <a:pPr marL="514350" indent="-514350" algn="ctr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:r>
                  <a:rPr sz="2800" b="1" dirty="0"/>
                  <a:t>2</a:t>
                </a:r>
                <a:r>
                  <a:rPr sz="2800" dirty="0"/>
                  <a:t> </a:t>
                </a:r>
                <a:r>
                  <a:rPr sz="2800" b="1" dirty="0"/>
                  <a:t>+</a:t>
                </a:r>
                <a:r>
                  <a:rPr sz="2800" dirty="0"/>
                  <a:t> </a:t>
                </a:r>
                <a:r>
                  <a:rPr sz="2800" b="1" dirty="0"/>
                  <a:t>x</a:t>
                </a:r>
                <a:r>
                  <a:rPr sz="2800" dirty="0"/>
                  <a:t> </a:t>
                </a:r>
                <a:r>
                  <a:rPr sz="2800" b="1" dirty="0"/>
                  <a:t>+</a:t>
                </a:r>
                <a:r>
                  <a:rPr sz="2800" dirty="0"/>
                  <a:t> </a:t>
                </a:r>
                <a:r>
                  <a:rPr sz="2800" b="1" dirty="0"/>
                  <a:t>(3</a:t>
                </a:r>
                <a:r>
                  <a:rPr sz="2800" dirty="0"/>
                  <a:t> </a:t>
                </a:r>
                <a:r>
                  <a:rPr sz="2800" b="1" dirty="0"/>
                  <a:t>2</a:t>
                </a:r>
                <a:r>
                  <a:rPr sz="2800" dirty="0"/>
                  <a:t> </a:t>
                </a:r>
                <a:r>
                  <a:rPr sz="2800" b="1" dirty="0"/>
                  <a:t>+</a:t>
                </a:r>
                <a:r>
                  <a:rPr sz="2800" dirty="0"/>
                  <a:t> </a:t>
                </a:r>
                <a:r>
                  <a:rPr sz="2800" b="1" dirty="0"/>
                  <a:t>x)</a:t>
                </a:r>
                <a:r>
                  <a:rPr sz="2800" dirty="0"/>
                  <a:t> </a:t>
                </a:r>
                <a:r>
                  <a:rPr sz="2800" b="1" dirty="0"/>
                  <a:t>÷</a:t>
                </a:r>
                <a:r>
                  <a:rPr sz="2800" dirty="0"/>
                  <a:t> </a:t>
                </a:r>
                <a:r>
                  <a:rPr sz="2800" b="1" dirty="0"/>
                  <a:t>√</a:t>
                </a:r>
                <a:r>
                  <a:rPr sz="2800" dirty="0"/>
                  <a:t> </a:t>
                </a:r>
                <a:r>
                  <a:rPr sz="2800" b="1" dirty="0"/>
                  <a:t>(x</a:t>
                </a:r>
                <a:r>
                  <a:rPr sz="2800" dirty="0"/>
                  <a:t> </a:t>
                </a:r>
                <a:r>
                  <a:rPr sz="2800" b="1" dirty="0"/>
                  <a:t>+</a:t>
                </a:r>
                <a:r>
                  <a:rPr sz="2800" dirty="0"/>
                  <a:t> </a:t>
                </a:r>
                <a:r>
                  <a:rPr sz="2800" b="1" dirty="0"/>
                  <a:t>1)</a:t>
                </a:r>
              </a:p>
              <a:p>
                <a:pPr algn="ctr"/>
                <a:r>
                  <a:rPr dirty="0"/>
                  <a:t>​</a:t>
                </a:r>
                <a:r>
                  <a:rPr sz="2800" dirty="0"/>
                  <a:t>or</a:t>
                </a:r>
              </a:p>
              <a:p>
                <a:pPr algn="ctr"/>
                <a:r>
                  <a:rPr dirty="0"/>
                  <a:t>​</a:t>
                </a:r>
                <a:r>
                  <a:rPr sz="2800" b="1" dirty="0"/>
                  <a:t>2</a:t>
                </a:r>
                <a:r>
                  <a:rPr sz="2800" dirty="0"/>
                  <a:t> </a:t>
                </a:r>
                <a:r>
                  <a:rPr sz="2800" b="1" dirty="0"/>
                  <a:t>+</a:t>
                </a:r>
                <a:r>
                  <a:rPr sz="2800" dirty="0"/>
                  <a:t> </a:t>
                </a:r>
                <a:r>
                  <a:rPr sz="2800" b="1" dirty="0"/>
                  <a:t>x</a:t>
                </a:r>
                <a:r>
                  <a:rPr sz="2800" dirty="0"/>
                  <a:t> </a:t>
                </a:r>
                <a:r>
                  <a:rPr sz="2800" b="1" dirty="0"/>
                  <a:t>+</a:t>
                </a:r>
                <a:r>
                  <a:rPr sz="2800" dirty="0"/>
                  <a:t> </a:t>
                </a:r>
                <a:r>
                  <a:rPr sz="2800" b="1" dirty="0"/>
                  <a:t>(3</a:t>
                </a:r>
                <a:r>
                  <a:rPr sz="2800" dirty="0"/>
                  <a:t> </a:t>
                </a:r>
                <a:r>
                  <a:rPr sz="2800" b="1" dirty="0"/>
                  <a:t>2</a:t>
                </a:r>
                <a:r>
                  <a:rPr sz="2800" dirty="0"/>
                  <a:t> </a:t>
                </a:r>
                <a:r>
                  <a:rPr sz="2800" b="1" dirty="0"/>
                  <a:t>+</a:t>
                </a:r>
                <a:r>
                  <a:rPr sz="2800" dirty="0"/>
                  <a:t> </a:t>
                </a:r>
                <a:r>
                  <a:rPr sz="2800" b="1" dirty="0"/>
                  <a:t>x)</a:t>
                </a:r>
                <a:r>
                  <a:rPr sz="2800" dirty="0"/>
                  <a:t> </a:t>
                </a:r>
                <a:r>
                  <a:rPr sz="2800" b="1" dirty="0"/>
                  <a:t>÷</a:t>
                </a:r>
                <a:r>
                  <a:rPr sz="2800" dirty="0"/>
                  <a:t> </a:t>
                </a:r>
                <a:r>
                  <a:rPr sz="2800" b="1" dirty="0"/>
                  <a:t>(x</a:t>
                </a:r>
                <a:r>
                  <a:rPr sz="2800" dirty="0"/>
                  <a:t> </a:t>
                </a:r>
                <a:r>
                  <a:rPr sz="2800" b="1" dirty="0"/>
                  <a:t>+</a:t>
                </a:r>
                <a:r>
                  <a:rPr sz="2800" dirty="0"/>
                  <a:t> </a:t>
                </a:r>
                <a:r>
                  <a:rPr sz="2800" b="1" dirty="0"/>
                  <a:t>1)</a:t>
                </a:r>
                <a:r>
                  <a:rPr sz="2800" dirty="0"/>
                  <a:t> </a:t>
                </a:r>
                <a:r>
                  <a:rPr sz="2800" b="1" dirty="0"/>
                  <a:t>^</a:t>
                </a:r>
                <a:r>
                  <a:rPr sz="2800" dirty="0"/>
                  <a:t> </a:t>
                </a:r>
                <a:r>
                  <a:rPr sz="2800" b="1" dirty="0"/>
                  <a:t>(1</a:t>
                </a:r>
                <a:r>
                  <a:rPr sz="2800" dirty="0"/>
                  <a:t> </a:t>
                </a:r>
                <a:r>
                  <a:rPr sz="2800" b="1" dirty="0"/>
                  <a:t>÷</a:t>
                </a:r>
                <a:r>
                  <a:rPr sz="2800" dirty="0"/>
                  <a:t> </a:t>
                </a:r>
                <a:r>
                  <a:rPr sz="2800" b="1" dirty="0"/>
                  <a:t>2)</a:t>
                </a:r>
              </a:p>
              <a:p>
                <a:pPr>
                  <a:defRPr sz="2000"/>
                </a:pPr>
                <a:r>
                  <a:rPr dirty="0"/>
                  <a:t>​ </a:t>
                </a:r>
                <a:r>
                  <a:rPr sz="2000" dirty="0"/>
                  <a:t>One possible method uses the square root function, followed by "</a:t>
                </a:r>
                <a14:m>
                  <m:oMath xmlns:m="http://schemas.openxmlformats.org/officeDocument/2006/math">
                    <m:d>
                      <m:dPr>
                        <m:ctrlPr>
                          <a:rPr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sz="2000">
                            <a:latin typeface="Cambria Math"/>
                          </a:rPr>
                          <m:t>𝑥</m:t>
                        </m:r>
                        <m:r>
                          <a:rPr sz="2000">
                            <a:latin typeface="Cambria Math"/>
                          </a:rPr>
                          <m:t>+</m:t>
                        </m:r>
                        <m:r>
                          <a:rPr sz="200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sz="2000" dirty="0"/>
                  <a:t>". Alternately, the square root can be entered in exponential form as </a:t>
                </a:r>
                <a:endParaRPr lang="en-US" sz="2000" dirty="0"/>
              </a:p>
              <a:p>
                <a:pPr>
                  <a:defRPr sz="2000"/>
                </a:pPr>
                <a:r>
                  <a:rPr sz="2000" dirty="0"/>
                  <a:t>"</a:t>
                </a:r>
                <a14:m>
                  <m:oMath xmlns:m="http://schemas.openxmlformats.org/officeDocument/2006/math">
                    <m:d>
                      <m:dPr>
                        <m:ctrlPr>
                          <a:rPr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sz="2000">
                            <a:latin typeface="Cambria Math"/>
                          </a:rPr>
                          <m:t>𝑥</m:t>
                        </m:r>
                        <m:r>
                          <a:rPr sz="2000">
                            <a:latin typeface="Cambria Math"/>
                          </a:rPr>
                          <m:t>+</m:t>
                        </m:r>
                        <m:r>
                          <a:rPr sz="200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sz="2000">
                        <a:latin typeface="Cambria Math"/>
                      </a:rPr>
                      <m:t>^</m:t>
                    </m:r>
                    <m:d>
                      <m:dPr>
                        <m:ctrlPr>
                          <a:rPr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200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sz="200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sz="2000" dirty="0"/>
                  <a:t> or </a:t>
                </a:r>
                <a14:m>
                  <m:oMath xmlns:m="http://schemas.openxmlformats.org/officeDocument/2006/math">
                    <m:d>
                      <m:dPr>
                        <m:ctrlPr>
                          <a:rPr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sz="2000">
                            <a:latin typeface="Cambria Math"/>
                          </a:rPr>
                          <m:t>𝑥</m:t>
                        </m:r>
                        <m:r>
                          <a:rPr sz="2000">
                            <a:latin typeface="Cambria Math"/>
                          </a:rPr>
                          <m:t>+</m:t>
                        </m:r>
                        <m:r>
                          <a:rPr sz="200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sz="2000">
                        <a:latin typeface="Cambria Math"/>
                      </a:rPr>
                      <m:t>^.</m:t>
                    </m:r>
                    <m:r>
                      <a:rPr sz="2000">
                        <a:latin typeface="Cambria Math"/>
                      </a:rPr>
                      <m:t>5</m:t>
                    </m:r>
                  </m:oMath>
                </a14:m>
                <a:r>
                  <a:rPr sz="2000" dirty="0"/>
                  <a:t>".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Finding the Zero of a Function Using a Calculator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Zero of a Function Using a Calculator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Type the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 dirty="0"/>
                  <a:t> into </a:t>
                </a:r>
                <a:r>
                  <a:rPr sz="2800" b="1" dirty="0"/>
                  <a:t>Y1</a:t>
                </a:r>
                <a:r>
                  <a:rPr sz="2800" dirty="0"/>
                  <a:t>. The number </a:t>
                </a:r>
                <a:r>
                  <a:rPr sz="2800" dirty="0">
                    <a:latin typeface="Cambria Math"/>
                  </a:rPr>
                  <a:t>4</a:t>
                </a:r>
                <a:r>
                  <a:rPr sz="2800" dirty="0"/>
                  <a:t> is greater in magnitude than any coefficient. Thus,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more than </a:t>
                </a:r>
                <a:r>
                  <a:rPr sz="2800" dirty="0">
                    <a:latin typeface="Cambria Math"/>
                  </a:rPr>
                  <a:t>4</a:t>
                </a:r>
                <a:r>
                  <a:rPr sz="2800" dirty="0"/>
                  <a:t> or less than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sz="2800" dirty="0"/>
                  <a:t>,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-values will be determined primarily by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sz="2800" dirty="0"/>
                  <a:t> term. So,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to the left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will be a large negative number and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bigger than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will be a large positive number. It follows that any zero of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 dirty="0"/>
                  <a:t> will occur between </a:t>
                </a:r>
                <a:r>
                  <a:rPr sz="2800" b="1" dirty="0" err="1"/>
                  <a:t>Xmin</a:t>
                </a:r>
                <a:r>
                  <a:rPr sz="2800" b="1" dirty="0"/>
                  <a:t>=−4</a:t>
                </a:r>
                <a:r>
                  <a:rPr sz="2800" dirty="0"/>
                  <a:t> and </a:t>
                </a:r>
                <a:r>
                  <a:rPr sz="2800" b="1" dirty="0" err="1"/>
                  <a:t>Xmax</a:t>
                </a:r>
                <a:r>
                  <a:rPr sz="2800" b="1" dirty="0"/>
                  <a:t>=4</a:t>
                </a:r>
                <a:r>
                  <a:rPr sz="2800" dirty="0"/>
                  <a:t>.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-values that correspond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near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-intercept within the interval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sz="2800" dirty="0"/>
                  <a:t> will be small.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sz="2800" dirty="0"/>
                  <a:t>, so let </a:t>
                </a:r>
                <a:r>
                  <a:rPr sz="2800" b="1" dirty="0" err="1"/>
                  <a:t>Ymin</a:t>
                </a:r>
                <a:r>
                  <a:rPr sz="2800" b="1" dirty="0"/>
                  <a:t>=−20</a:t>
                </a:r>
                <a:r>
                  <a:rPr sz="2800" dirty="0"/>
                  <a:t> and </a:t>
                </a:r>
                <a:r>
                  <a:rPr sz="2800" b="1" dirty="0" err="1"/>
                  <a:t>Ymax</a:t>
                </a:r>
                <a:r>
                  <a:rPr sz="2800" b="1" dirty="0"/>
                  <a:t>=20</a:t>
                </a:r>
                <a:r>
                  <a:rPr sz="2800" dirty="0"/>
                  <a:t>. The graph shows there is one zero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somewhere between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1840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Zero of a Function Using a Calculator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Press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2nd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TRACE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and, at the left bound prompt, press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(-)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ENTER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Then, for the right bound, press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(-)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ENTER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As a guess, select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(-)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1.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ENTER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The answer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kumimoji="0" lang="ar-AE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ar-AE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  <m:r>
                              <a:rPr kumimoji="0" lang="ar-AE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.</m:t>
                            </m:r>
                            <m:r>
                              <a:rPr kumimoji="0" lang="ar-AE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893289</m:t>
                            </m:r>
                          </m:e>
                        </m:d>
                      </m:e>
                    </m:func>
                    <m:r>
                      <a:rPr kumimoji="0" lang="ar-AE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ar-A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(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see Figure 11).</a:t>
                </a:r>
              </a:p>
              <a:p>
                <a:endParaRPr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l="-1111" t="-1005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E586D91-9F18-18E8-A755-66EFB196B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675" y="2590800"/>
            <a:ext cx="3676650" cy="2876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0700FB-AEC7-FBA4-9316-3AC1D01A6910}"/>
              </a:ext>
            </a:extLst>
          </p:cNvPr>
          <p:cNvSpPr txBox="1"/>
          <p:nvPr/>
        </p:nvSpPr>
        <p:spPr>
          <a:xfrm>
            <a:off x="3733800" y="543830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11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Selecting Window Dimensions with a Calculator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Using a calculator as an aid, draw on a sheet of paper a sketch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r>
                  <a:rPr sz="2800"/>
                  <a:t>. Determine a window of appropriate dimensions.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Selecting Window Dimensions with a Calculator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Perform the following steps to enter the formula for the function: press </a:t>
                </a:r>
                <a:r>
                  <a:rPr sz="2800" b="1" dirty="0"/>
                  <a:t>Y=</a:t>
                </a:r>
                <a:r>
                  <a:rPr sz="2800" dirty="0"/>
                  <a:t>, </a:t>
                </a:r>
                <a:r>
                  <a:rPr sz="2800" b="1" dirty="0"/>
                  <a:t>CLEAR</a:t>
                </a:r>
                <a:r>
                  <a:rPr sz="2800" dirty="0"/>
                  <a:t> (to clear what might be there from previous work), </a:t>
                </a:r>
                <a:r>
                  <a:rPr sz="2800" b="1" dirty="0"/>
                  <a:t>(4</a:t>
                </a:r>
                <a:r>
                  <a:rPr sz="2800" dirty="0"/>
                  <a:t> </a:t>
                </a:r>
                <a:r>
                  <a:rPr sz="2800" b="1" dirty="0" err="1"/>
                  <a:t>X,T,θ,n</a:t>
                </a:r>
                <a:r>
                  <a:rPr sz="2800" dirty="0"/>
                  <a:t> </a:t>
                </a:r>
                <a:r>
                  <a:rPr sz="2800" b="1" dirty="0"/>
                  <a:t>+</a:t>
                </a:r>
                <a:r>
                  <a:rPr sz="2800" dirty="0"/>
                  <a:t> </a:t>
                </a:r>
                <a:r>
                  <a:rPr sz="2800" b="1" dirty="0"/>
                  <a:t>1)</a:t>
                </a:r>
                <a:r>
                  <a:rPr sz="2800" dirty="0"/>
                  <a:t> </a:t>
                </a:r>
                <a:r>
                  <a:rPr sz="2800" b="1" dirty="0"/>
                  <a:t>÷</a:t>
                </a:r>
                <a:r>
                  <a:rPr sz="2800" dirty="0"/>
                  <a:t> </a:t>
                </a:r>
                <a:r>
                  <a:rPr sz="2800" b="1" dirty="0"/>
                  <a:t>3</a:t>
                </a:r>
                <a:r>
                  <a:rPr sz="2800" dirty="0"/>
                  <a:t> </a:t>
                </a:r>
                <a:r>
                  <a:rPr sz="2800" b="1" dirty="0"/>
                  <a:t>^</a:t>
                </a:r>
                <a:r>
                  <a:rPr sz="2800" dirty="0"/>
                  <a:t> </a:t>
                </a:r>
                <a:r>
                  <a:rPr sz="2800" b="1" dirty="0" err="1"/>
                  <a:t>X,T,θ,n</a:t>
                </a:r>
                <a:r>
                  <a:rPr sz="2800" dirty="0"/>
                  <a:t>. Note that the parentheses </a:t>
                </a:r>
                <a:r>
                  <a:rPr sz="2800" b="1" dirty="0"/>
                  <a:t>must</a:t>
                </a:r>
                <a:r>
                  <a:rPr sz="2800" dirty="0"/>
                  <a:t> be used. Without parentheses, the calculator will graph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r>
                  <a:rPr sz="2800" dirty="0"/>
                  <a:t>. The character </a:t>
                </a:r>
                <a:r>
                  <a:rPr sz="2800" b="1" dirty="0"/>
                  <a:t>^</a:t>
                </a:r>
                <a:r>
                  <a:rPr sz="2800" dirty="0"/>
                  <a:t> is used to denote exponentiation, and the calculator computes exponents first, then multiplication and division, then addition and subtraction (remember "Please Excuse My Dear Aunt Sally"). 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2086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Selecting Window Dimensions with a Calculator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Now we select a window. The standard window, with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Xmin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=−10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Xmax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=10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Xscl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Ymin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=−10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Ymax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=10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and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Yscl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rather poor. Most of the screen is just empty space (See Figure 6).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63DDFB-9426-5BE3-B7CF-4A6F9040F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819400"/>
            <a:ext cx="3276600" cy="26015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5E518F-99C9-9825-B991-9132BA6536C7}"/>
              </a:ext>
            </a:extLst>
          </p:cNvPr>
          <p:cNvSpPr txBox="1"/>
          <p:nvPr/>
        </p:nvSpPr>
        <p:spPr>
          <a:xfrm>
            <a:off x="2743200" y="5382788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6: First Graph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Selecting Window Dimensions with a Calculator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 sz="28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800" dirty="0"/>
          </a:p>
          <a:p>
            <a:r>
              <a:rPr lang="en-US" sz="2800" dirty="0"/>
              <a:t>		     FIGURE 7: Second Graph</a:t>
            </a:r>
          </a:p>
          <a:p>
            <a:r>
              <a:rPr lang="en-US" sz="2800" dirty="0"/>
              <a:t>Press </a:t>
            </a:r>
            <a:r>
              <a:rPr lang="en-US" sz="2800" b="1" dirty="0"/>
              <a:t>WINDOW</a:t>
            </a:r>
            <a:r>
              <a:rPr lang="en-US" sz="2800" dirty="0"/>
              <a:t> and enter </a:t>
            </a:r>
            <a:r>
              <a:rPr lang="en-US" sz="2800" b="1" dirty="0" err="1"/>
              <a:t>Xmin</a:t>
            </a:r>
            <a:r>
              <a:rPr lang="en-US" sz="2800" b="1" dirty="0"/>
              <a:t>=−2</a:t>
            </a:r>
            <a:r>
              <a:rPr lang="en-US" sz="2800" dirty="0"/>
              <a:t>, </a:t>
            </a:r>
            <a:r>
              <a:rPr lang="en-US" sz="2800" b="1" dirty="0" err="1"/>
              <a:t>Xmax</a:t>
            </a:r>
            <a:r>
              <a:rPr lang="en-US" sz="2800" b="1" dirty="0"/>
              <a:t>=5</a:t>
            </a:r>
            <a:r>
              <a:rPr lang="en-US" sz="2800" dirty="0"/>
              <a:t>, </a:t>
            </a:r>
            <a:r>
              <a:rPr lang="en-US" sz="2800" b="1" dirty="0" err="1"/>
              <a:t>Xscl</a:t>
            </a:r>
            <a:r>
              <a:rPr lang="en-US" sz="2800" b="1" dirty="0"/>
              <a:t>=1</a:t>
            </a:r>
            <a:r>
              <a:rPr lang="en-US" sz="2800" dirty="0"/>
              <a:t>, </a:t>
            </a:r>
            <a:r>
              <a:rPr lang="en-US" sz="2800" b="1" dirty="0" err="1"/>
              <a:t>Ymin</a:t>
            </a:r>
            <a:r>
              <a:rPr lang="en-US" sz="2800" b="1" dirty="0"/>
              <a:t>=−3</a:t>
            </a:r>
            <a:r>
              <a:rPr lang="en-US" sz="2800" dirty="0"/>
              <a:t>, </a:t>
            </a:r>
            <a:r>
              <a:rPr lang="en-US" sz="2800" b="1" dirty="0" err="1"/>
              <a:t>Ymax</a:t>
            </a:r>
            <a:r>
              <a:rPr lang="en-US" sz="2800" b="1" dirty="0"/>
              <a:t>=3</a:t>
            </a:r>
            <a:r>
              <a:rPr lang="en-US" sz="2800" dirty="0"/>
              <a:t>, and </a:t>
            </a:r>
            <a:r>
              <a:rPr lang="en-US" sz="2800" b="1" dirty="0" err="1"/>
              <a:t>Yscl</a:t>
            </a:r>
            <a:r>
              <a:rPr lang="en-US" sz="2800" b="1" dirty="0"/>
              <a:t>=1</a:t>
            </a:r>
            <a:r>
              <a:rPr lang="en-US" sz="2800" dirty="0"/>
              <a:t>. Press </a:t>
            </a:r>
            <a:r>
              <a:rPr lang="en-US" sz="2800" b="1" dirty="0"/>
              <a:t>GRAPH</a:t>
            </a:r>
            <a:r>
              <a:rPr lang="en-US" sz="2800" dirty="0"/>
              <a:t>. The second graph drawn is now very revealing, and we do not need to change the window settings any further (see Figure 7).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96EED4-5726-2C16-BFBC-46D8C5662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675" y="1029287"/>
            <a:ext cx="3676650" cy="28765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Selecting Window Dimensions without a Calculator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Determine a sensible window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sz="2800"/>
                  <a:t> without graphing. Then check by drawing the graph with a graphing calculator.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Selecting Window Dimensions without a Calculator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 we calculate (try it mentally) that the fraction reduces to </a:t>
                </a:r>
                <a:r>
                  <a:rPr sz="2800" dirty="0">
                    <a:latin typeface="Cambria Math"/>
                  </a:rPr>
                  <a:t>20</a:t>
                </a:r>
                <a:r>
                  <a:rPr sz="2800" dirty="0"/>
                  <a:t>, or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sz="2800" dirty="0"/>
                  <a:t>. So </a:t>
                </a:r>
                <a:r>
                  <a:rPr sz="2800" b="1" dirty="0" err="1"/>
                  <a:t>Ymax</a:t>
                </a:r>
                <a:r>
                  <a:rPr sz="2800" dirty="0"/>
                  <a:t> must be bigger than </a:t>
                </a:r>
                <a:r>
                  <a:rPr sz="2800" dirty="0">
                    <a:latin typeface="Cambria Math"/>
                  </a:rPr>
                  <a:t>20</a:t>
                </a:r>
                <a:r>
                  <a:rPr sz="2800" dirty="0"/>
                  <a:t>. In general, the numerator for this function will be larger than the denominator,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sz="2800" dirty="0"/>
                  <a:t> is bigger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.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sz="2800" dirty="0"/>
                  <a:t>, then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is greater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60</m:t>
                    </m:r>
                  </m:oMath>
                </a14:m>
                <a:r>
                  <a:rPr sz="2800" dirty="0"/>
                  <a:t>. Let's make </a:t>
                </a:r>
                <a:r>
                  <a:rPr sz="2800" b="1" dirty="0" err="1"/>
                  <a:t>Ymax</a:t>
                </a:r>
                <a:r>
                  <a:rPr sz="2800" b="1" dirty="0"/>
                  <a:t>=100</a:t>
                </a:r>
                <a:r>
                  <a:rPr sz="2800" dirty="0"/>
                  <a:t>. For large negative values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, the value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is close to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6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; which will be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60</m:t>
                    </m:r>
                  </m:oMath>
                </a14:m>
                <a:r>
                  <a:rPr sz="2800" dirty="0"/>
                  <a:t>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Selecting Window Dimensions without a Calculator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Let's make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Ymin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=−100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We will begin with the estimate that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Xmin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=−10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Xmax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=10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This window turns out to be excellent (see Figure 8). The key features of the graph are illustrated. If a larger interval were selected for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or for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the visual detail near the origin would be less clear. If a more narrow range were selected, then the apparent large-scale behavior of the function would not be seen.</a:t>
                </a:r>
              </a:p>
              <a:p>
                <a:endParaRPr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l="-1481" t="-1131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Selecting Window Dimensions without a Calculator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endParaRPr lang="en-US" dirty="0"/>
          </a:p>
          <a:p>
            <a:endParaRPr lang="en-US" sz="2800" dirty="0"/>
          </a:p>
          <a:p>
            <a:endParaRPr lang="en-US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dirty="0"/>
              <a:t>			        </a:t>
            </a:r>
            <a:r>
              <a:rPr sz="2800" dirty="0"/>
              <a:t>FIGURE 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60BA4C-C6F9-E6C4-7F37-834AED8BF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812" y="1600200"/>
            <a:ext cx="3762375" cy="28670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1029</Words>
  <Application>Microsoft Office PowerPoint</Application>
  <PresentationFormat>On-screen Show (4:3)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Cambria Math</vt:lpstr>
      <vt:lpstr>Courier New</vt:lpstr>
      <vt:lpstr>Arial</vt:lpstr>
      <vt:lpstr>Office Theme</vt:lpstr>
      <vt:lpstr>Section 1.4</vt:lpstr>
      <vt:lpstr>Example 1: Selecting Window Dimensions with a Calculator</vt:lpstr>
      <vt:lpstr>Example 1: Selecting Window Dimensions with a Calculator (cont.)</vt:lpstr>
      <vt:lpstr>Example 1: Selecting Window Dimensions with a Calculator (cont.)</vt:lpstr>
      <vt:lpstr>Example 1: Selecting Window Dimensions with a Calculator (cont.)</vt:lpstr>
      <vt:lpstr>Example 2: Selecting Window Dimensions without a Calculator</vt:lpstr>
      <vt:lpstr>Example 2: Selecting Window Dimensions without a Calculator (cont.)</vt:lpstr>
      <vt:lpstr>Example 2: Selecting Window Dimensions without a Calculator (cont.)</vt:lpstr>
      <vt:lpstr>Example 2: Selecting Window Dimensions without a Calculator (cont.)</vt:lpstr>
      <vt:lpstr>Example 3: Rewriting Functions for Calculator Use</vt:lpstr>
      <vt:lpstr>Example 3: Rewriting Functions for Calculator Use (cont.)</vt:lpstr>
      <vt:lpstr>Example 4: Finding the Zero of a Function Using a Calculator</vt:lpstr>
      <vt:lpstr>Example 4: Finding the Zero of a Function Using a Calculator (cont.)</vt:lpstr>
      <vt:lpstr>Example 4: Finding the Zero of a Function Using a Calculator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Calculus, 3rd edition</dc:title>
  <dc:creator>Hawkes Learning</dc:creator>
  <cp:lastModifiedBy>Kyle Gilstrap</cp:lastModifiedBy>
  <cp:revision>116</cp:revision>
  <dcterms:created xsi:type="dcterms:W3CDTF">2013-04-26T14:43:13Z</dcterms:created>
  <dcterms:modified xsi:type="dcterms:W3CDTF">2022-08-18T15:38:09Z</dcterms:modified>
</cp:coreProperties>
</file>