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handoutMasterIdLst>
    <p:handoutMasterId r:id="rId49"/>
  </p:handoutMasterIdLst>
  <p:sldIdLst>
    <p:sldId id="256" r:id="rId2"/>
    <p:sldId id="257" r:id="rId3"/>
    <p:sldId id="258" r:id="rId4"/>
    <p:sldId id="303" r:id="rId5"/>
    <p:sldId id="259"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7" r:id="rId20"/>
    <p:sldId id="279" r:id="rId21"/>
    <p:sldId id="280" r:id="rId22"/>
    <p:sldId id="281" r:id="rId23"/>
    <p:sldId id="282" r:id="rId24"/>
    <p:sldId id="283" r:id="rId25"/>
    <p:sldId id="284" r:id="rId26"/>
    <p:sldId id="285" r:id="rId27"/>
    <p:sldId id="304" r:id="rId28"/>
    <p:sldId id="286" r:id="rId29"/>
    <p:sldId id="287" r:id="rId30"/>
    <p:sldId id="288" r:id="rId31"/>
    <p:sldId id="289" r:id="rId32"/>
    <p:sldId id="290" r:id="rId33"/>
    <p:sldId id="291" r:id="rId34"/>
    <p:sldId id="305" r:id="rId35"/>
    <p:sldId id="292" r:id="rId36"/>
    <p:sldId id="293" r:id="rId37"/>
    <p:sldId id="294" r:id="rId38"/>
    <p:sldId id="295" r:id="rId39"/>
    <p:sldId id="296" r:id="rId40"/>
    <p:sldId id="297" r:id="rId41"/>
    <p:sldId id="306" r:id="rId42"/>
    <p:sldId id="298" r:id="rId43"/>
    <p:sldId id="299" r:id="rId44"/>
    <p:sldId id="301" r:id="rId45"/>
    <p:sldId id="302" r:id="rId46"/>
    <p:sldId id="307" r:id="rId47"/>
  </p:sldIdLst>
  <p:sldSz cx="9144000" cy="6858000" type="screen4x3"/>
  <p:notesSz cx="6858000" cy="9144000"/>
  <p:embeddedFontLst>
    <p:embeddedFont>
      <p:font typeface="Calibri" panose="020F0502020204030204" pitchFamily="34" charset="0"/>
      <p:regular r:id="rId50"/>
      <p:bold r:id="rId51"/>
      <p:italic r:id="rId52"/>
      <p:boldItalic r:id="rId53"/>
    </p:embeddedFont>
    <p:embeddedFont>
      <p:font typeface="Cambria Math" panose="02040503050406030204" pitchFamily="18"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2" d="100"/>
          <a:sy n="112" d="100"/>
        </p:scale>
        <p:origin x="174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Sequences and Series</a:t>
            </a:r>
          </a:p>
        </p:txBody>
      </p:sp>
      <p:sp>
        <p:nvSpPr>
          <p:cNvPr id="3" name="Title 2"/>
          <p:cNvSpPr>
            <a:spLocks noGrp="1"/>
          </p:cNvSpPr>
          <p:nvPr>
            <p:ph type="title"/>
          </p:nvPr>
        </p:nvSpPr>
        <p:spPr/>
        <p:txBody>
          <a:bodyPr/>
          <a:lstStyle/>
          <a:p>
            <a:r>
              <a:t>Section 10.1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Limit of a Sequence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sz="2800"/>
                  <a:t>Determine the limit of the </a:t>
                </a:r>
                <a14:m>
                  <m:oMath xmlns:m="http://schemas.openxmlformats.org/officeDocument/2006/math">
                    <m:r>
                      <a:rPr>
                        <a:latin typeface="Cambria Math" panose="02040503050406030204" pitchFamily="18" charset="0"/>
                      </a:rPr>
                      <m:t>𝑛</m:t>
                    </m:r>
                  </m:oMath>
                </a14:m>
                <a:r>
                  <a:rPr sz="2800" baseline="30000"/>
                  <a:t>th</a:t>
                </a:r>
                <a:r>
                  <a:rPr sz="2800"/>
                  <a:t> term of each sequence.</a:t>
                </a:r>
              </a:p>
              <a:p>
                <a:pPr marL="514350" indent="-514350">
                  <a:buFont typeface="+mj-lt"/>
                  <a:buAutoNum type="alphaLcPeriod"/>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𝑔</m:t>
                        </m:r>
                      </m:e>
                      <m:sub>
                        <m:r>
                          <a:rPr>
                            <a:latin typeface="Cambria Math" panose="02040503050406030204" pitchFamily="18" charset="0"/>
                          </a:rPr>
                          <m:t>𝑛</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𝑛</m:t>
                        </m:r>
                      </m:num>
                      <m:den>
                        <m:r>
                          <a:rPr>
                            <a:latin typeface="Cambria Math" panose="02040503050406030204" pitchFamily="18" charset="0"/>
                          </a:rPr>
                          <m:t>4</m:t>
                        </m:r>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den>
                    </m:f>
                  </m:oMath>
                </a14:m>
                <a:endParaRPr/>
              </a:p>
              <a:p>
                <a:pPr marL="514350" indent="-514350">
                  <a:buFont typeface="+mj-lt"/>
                  <a:buAutoNum type="alphaLcPeriod" startAt="2"/>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𝑔</m:t>
                        </m:r>
                      </m:e>
                      <m:sub>
                        <m:r>
                          <a:rPr>
                            <a:latin typeface="Cambria Math" panose="02040503050406030204" pitchFamily="18" charset="0"/>
                          </a:rPr>
                          <m:t>𝑛</m:t>
                        </m:r>
                      </m:sub>
                    </m:sSub>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𝑛</m:t>
                            </m:r>
                          </m:sup>
                        </m:sSup>
                      </m:den>
                    </m:f>
                  </m:oMath>
                </a14:m>
                <a:endParaRPr/>
              </a:p>
              <a:p>
                <a:pPr marL="514350" indent="-514350">
                  <a:buFont typeface="+mj-lt"/>
                  <a:buAutoNum type="alphaLcPeriod" startAt="3"/>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𝑔</m:t>
                        </m:r>
                      </m:e>
                      <m:sub>
                        <m:r>
                          <a:rPr>
                            <a:latin typeface="Cambria Math" panose="02040503050406030204" pitchFamily="18" charset="0"/>
                          </a:rPr>
                          <m:t>𝑛</m:t>
                        </m:r>
                      </m:sub>
                    </m:sSub>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7</m:t>
                                </m:r>
                              </m:den>
                            </m:f>
                          </m:e>
                        </m:d>
                      </m:e>
                      <m:sup>
                        <m:r>
                          <a:rPr>
                            <a:latin typeface="Cambria Math" panose="02040503050406030204" pitchFamily="18" charset="0"/>
                          </a:rPr>
                          <m:t>𝑛</m:t>
                        </m:r>
                      </m:sup>
                    </m:sSup>
                  </m:oMath>
                </a14:m>
                <a:endParaRPr/>
              </a:p>
              <a:p>
                <a:pPr marL="514350" indent="-514350">
                  <a:buFont typeface="+mj-lt"/>
                  <a:buAutoNum type="alphaLcPeriod" startAt="4"/>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𝑔</m:t>
                        </m:r>
                      </m:e>
                      <m:sub>
                        <m:r>
                          <a:rPr>
                            <a:latin typeface="Cambria Math" panose="02040503050406030204" pitchFamily="18" charset="0"/>
                          </a:rPr>
                          <m:t>𝑛</m:t>
                        </m:r>
                      </m:sub>
                    </m:sSub>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𝑛</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𝑛</m:t>
                            </m:r>
                          </m:sup>
                        </m:sSup>
                      </m:num>
                      <m:den>
                        <m:sSup>
                          <m:sSupPr>
                            <m:ctrlPr>
                              <a:rPr i="1">
                                <a:latin typeface="Cambria Math" panose="02040503050406030204" pitchFamily="18" charset="0"/>
                              </a:rPr>
                            </m:ctrlPr>
                          </m:sSupPr>
                          <m:e>
                            <m:r>
                              <a:rPr>
                                <a:latin typeface="Cambria Math" panose="02040503050406030204" pitchFamily="18" charset="0"/>
                              </a:rPr>
                              <m:t>5</m:t>
                            </m:r>
                          </m:e>
                          <m:sup>
                            <m:r>
                              <a:rPr>
                                <a:latin typeface="Cambria Math" panose="02040503050406030204" pitchFamily="18" charset="0"/>
                              </a:rPr>
                              <m:t>𝑛</m:t>
                            </m:r>
                          </m:sup>
                        </m:sSup>
                      </m:den>
                    </m:f>
                  </m:oMath>
                </a14:m>
                <a:endParaRPr/>
              </a:p>
              <a:p>
                <a:pPr marL="514350" indent="-514350">
                  <a:buFont typeface="+mj-lt"/>
                  <a:buAutoNum type="alphaLcPeriod" startAt="5"/>
                  <a:defRPr sz="2800"/>
                </a:pPr>
                <a:r>
                  <a:t>​</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1</m:t>
                        </m:r>
                        <m:r>
                          <m:rPr>
                            <m:nor/>
                          </m:rPr>
                          <a:rPr/>
                          <m:t>, </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m:rPr>
                            <m:nor/>
                          </m:rPr>
                          <a:rPr/>
                          <m:t>, </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r>
                          <m:rPr>
                            <m:nor/>
                          </m:rPr>
                          <a:rPr/>
                          <m:t>, </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8</m:t>
                            </m:r>
                          </m:den>
                        </m:f>
                        <m:r>
                          <m:rPr>
                            <m:nor/>
                          </m:rPr>
                          <a:rPr/>
                          <m:t>, </m:t>
                        </m:r>
                        <m:r>
                          <a:rPr>
                            <a:latin typeface="Cambria Math" panose="02040503050406030204" pitchFamily="18" charset="0"/>
                          </a:rPr>
                          <m:t>…</m:t>
                        </m:r>
                      </m:e>
                    </m:d>
                  </m:oMath>
                </a14:m>
                <a:endParaRPr/>
              </a:p>
              <a:p>
                <a:pPr marL="514350" indent="-514350">
                  <a:buFont typeface="+mj-lt"/>
                  <a:buAutoNum type="alphaLcPeriod" startAt="6"/>
                  <a:defRPr sz="2800"/>
                </a:pPr>
                <a:r>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3</m:t>
                        </m:r>
                      </m:num>
                      <m:den>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𝑛</m:t>
                            </m:r>
                          </m:sup>
                        </m:sSup>
                      </m:den>
                    </m:f>
                  </m:oMath>
                </a14:m>
                <a:endParaRPr/>
              </a:p>
              <a:p>
                <a:pPr marL="514350" indent="-514350">
                  <a:buFont typeface="+mj-lt"/>
                  <a:buAutoNum type="alphaLcPeriod" startAt="7"/>
                  <a:defRPr sz="2800"/>
                </a:pPr>
                <a:r>
                  <a:t>​</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3</m:t>
                        </m:r>
                        <m:r>
                          <m:rPr>
                            <m:nor/>
                          </m:rPr>
                          <a:rPr/>
                          <m:t>, </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1</m:t>
                        </m:r>
                        <m:r>
                          <m:rPr>
                            <m:nor/>
                          </m:rPr>
                          <a:rPr/>
                          <m:t>, </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14</m:t>
                        </m:r>
                        <m:r>
                          <m:rPr>
                            <m:nor/>
                          </m:rPr>
                          <a:rPr/>
                          <m:t>, </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141</m:t>
                        </m:r>
                        <m:r>
                          <m:rPr>
                            <m:nor/>
                          </m:rPr>
                          <a:rPr/>
                          <m:t>, </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1415</m:t>
                        </m:r>
                        <m:r>
                          <m:rPr>
                            <m:nor/>
                          </m:rPr>
                          <a:rPr/>
                          <m:t>, </m:t>
                        </m:r>
                        <m:r>
                          <a:rPr>
                            <a:latin typeface="Cambria Math" panose="02040503050406030204" pitchFamily="18" charset="0"/>
                          </a:rPr>
                          <m:t>…</m:t>
                        </m:r>
                      </m:e>
                    </m:d>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Limit of a Sequence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a:t>Solution</a:t>
                </a:r>
              </a:p>
              <a:p>
                <a:pPr marL="514350" indent="-514350">
                  <a:buFont typeface="+mj-lt"/>
                  <a:buAutoNum type="alphaLcPeriod"/>
                  <a:defRPr sz="2800"/>
                </a:pPr>
                <a:r>
                  <a:t>​</a:t>
                </a:r>
                <a:r>
                  <a:rPr sz="2800"/>
                  <a:t>By substituting large values for </a:t>
                </a:r>
                <a14:m>
                  <m:oMath xmlns:m="http://schemas.openxmlformats.org/officeDocument/2006/math">
                    <m:r>
                      <a:rPr>
                        <a:latin typeface="Cambria Math" panose="02040503050406030204" pitchFamily="18" charset="0"/>
                      </a:rPr>
                      <m:t>𝑛</m:t>
                    </m:r>
                  </m:oMath>
                </a14:m>
                <a:r>
                  <a:rPr sz="2800"/>
                  <a:t>, and using a calculator, we might suspect that the limit is </a:t>
                </a:r>
                <a:r>
                  <a:rPr sz="2800">
                    <a:latin typeface="Cambria Math"/>
                  </a:rPr>
                  <a:t>0.75</a:t>
                </a:r>
                <a:r>
                  <a:rPr sz="2800"/>
                  <a:t>. We can confirm this by rewriting the formula as follows and then evaluating the limit.</a:t>
                </a:r>
              </a:p>
              <a:p>
                <a:pPr algn="ctr">
                  <a:defRPr sz="2800"/>
                </a:pPr>
                <a:r>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𝑛</m:t>
                        </m:r>
                      </m:num>
                      <m:den>
                        <m:r>
                          <a:rPr>
                            <a:latin typeface="Cambria Math" panose="02040503050406030204" pitchFamily="18" charset="0"/>
                          </a:rPr>
                          <m:t>4</m:t>
                        </m:r>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𝑛</m:t>
                        </m:r>
                      </m:num>
                      <m:den>
                        <m:r>
                          <a:rPr>
                            <a:latin typeface="Cambria Math" panose="02040503050406030204" pitchFamily="18" charset="0"/>
                          </a:rPr>
                          <m:t>4</m:t>
                        </m:r>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den>
                    </m:f>
                    <m:r>
                      <a:rPr>
                        <a:latin typeface="Cambria Math" panose="02040503050406030204" pitchFamily="18" charset="0"/>
                      </a:rPr>
                      <m:t>⋅</m:t>
                    </m:r>
                    <m:f>
                      <m:fPr>
                        <m:ctrlPr>
                          <a:rPr i="1">
                            <a:latin typeface="Cambria Math" panose="02040503050406030204" pitchFamily="18" charset="0"/>
                          </a:rPr>
                        </m:ctrlPr>
                      </m:fPr>
                      <m:num>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𝑛</m:t>
                            </m:r>
                          </m:den>
                        </m:f>
                      </m:num>
                      <m:den>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𝑛</m:t>
                            </m:r>
                          </m:den>
                        </m:f>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𝑛</m:t>
                            </m:r>
                          </m:den>
                        </m:f>
                      </m:den>
                    </m:f>
                  </m:oMath>
                </a14:m>
                <a:endParaRPr/>
              </a:p>
              <a:p>
                <a:r>
                  <a:t>​</a:t>
                </a:r>
                <a:r>
                  <a:rPr sz="2800"/>
                  <a:t>Now we evaluate the limit.</a:t>
                </a:r>
              </a:p>
              <a:p>
                <a:pPr algn="ctr">
                  <a:defRPr sz="2000"/>
                </a:pPr>
                <a:r>
                  <a:t>​</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m:t>
                        </m:r>
                      </m:lim>
                    </m:limLow>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𝑛</m:t>
                                </m:r>
                              </m:den>
                            </m:f>
                          </m:den>
                        </m:f>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oMath>
                </a14:m>
                <a:r>
                  <a:rPr sz="2800"/>
                  <a:t>. </a:t>
                </a:r>
                <a:r>
                  <a:t> </a:t>
                </a:r>
                <a:r>
                  <a:rPr sz="2000"/>
                  <a:t>Since </a:t>
                </a:r>
                <a14:m>
                  <m:oMath xmlns:m="http://schemas.openxmlformats.org/officeDocument/2006/math">
                    <m:f>
                      <m:fPr>
                        <m:ctrlPr>
                          <a:rPr sz="2000" i="1">
                            <a:latin typeface="Cambria Math" panose="02040503050406030204" pitchFamily="18" charset="0"/>
                          </a:rPr>
                        </m:ctrlPr>
                      </m:fPr>
                      <m:num>
                        <m:r>
                          <a:rPr sz="2000">
                            <a:latin typeface="Cambria Math"/>
                          </a:rPr>
                          <m:t>1</m:t>
                        </m:r>
                      </m:num>
                      <m:den>
                        <m:r>
                          <a:rPr sz="2000">
                            <a:latin typeface="Cambria Math"/>
                          </a:rPr>
                          <m:t>𝑛</m:t>
                        </m:r>
                      </m:den>
                    </m:f>
                  </m:oMath>
                </a14:m>
                <a:r>
                  <a:rPr sz="2000"/>
                  <a:t> approaches </a:t>
                </a:r>
                <a:r>
                  <a:rPr sz="2000">
                    <a:latin typeface="Cambria Math"/>
                  </a:rPr>
                  <a:t>0</a:t>
                </a:r>
                <a:r>
                  <a:rPr sz="2000"/>
                  <a:t> as </a:t>
                </a:r>
                <a14:m>
                  <m:oMath xmlns:m="http://schemas.openxmlformats.org/officeDocument/2006/math">
                    <m:r>
                      <a:rPr sz="2000">
                        <a:latin typeface="Cambria Math"/>
                      </a:rPr>
                      <m:t>𝑛</m:t>
                    </m:r>
                  </m:oMath>
                </a14:m>
                <a:r>
                  <a:rPr sz="2000"/>
                  <a:t> gets large</a:t>
                </a:r>
              </a:p>
              <a:p>
                <a:pPr marL="514350" indent="-514350">
                  <a:buFont typeface="+mj-lt"/>
                  <a:buAutoNum type="alphaLcPeriod" startAt="2"/>
                  <a:defRPr sz="2800"/>
                </a:pPr>
                <a:r>
                  <a:t>​</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m:t>
                        </m:r>
                      </m:lim>
                    </m:limLow>
                    <m:d>
                      <m:dPr>
                        <m:ctrlPr>
                          <a:rPr i="1">
                            <a:latin typeface="Cambria Math" panose="02040503050406030204" pitchFamily="18" charset="0"/>
                          </a:rPr>
                        </m:ctrlPr>
                      </m:dPr>
                      <m:e>
                        <m:r>
                          <a:rPr>
                            <a:latin typeface="Cambria Math" panose="02040503050406030204" pitchFamily="18" charset="0"/>
                          </a:rPr>
                          <m:t>4</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𝑛</m:t>
                                </m:r>
                              </m:sup>
                            </m:sSup>
                          </m:den>
                        </m:f>
                      </m:e>
                    </m:d>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b="-859"/>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Limit of a Sequence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marL="514350" indent="-514350">
                  <a:buFont typeface="+mj-lt"/>
                  <a:buAutoNum type="alphaLcPeriod" startAt="3"/>
                  <a:defRPr sz="2800"/>
                </a:pPr>
                <a:r>
                  <a:t>​</a:t>
                </a:r>
                <a:r>
                  <a:rPr sz="2800"/>
                  <a:t>For any fraction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𝑎</m:t>
                        </m:r>
                      </m:num>
                      <m:den>
                        <m:r>
                          <a:rPr>
                            <a:latin typeface="Cambria Math" panose="02040503050406030204" pitchFamily="18" charset="0"/>
                          </a:rPr>
                          <m:t>𝑏</m:t>
                        </m:r>
                      </m:den>
                    </m:f>
                  </m:oMath>
                </a14:m>
                <a:r>
                  <a:rPr sz="2800"/>
                  <a:t> with </a:t>
                </a:r>
                <a14:m>
                  <m:oMath xmlns:m="http://schemas.openxmlformats.org/officeDocument/2006/math">
                    <m:r>
                      <a:rPr>
                        <a:latin typeface="Cambria Math" panose="02040503050406030204" pitchFamily="18" charset="0"/>
                      </a:rPr>
                      <m:t>0</m:t>
                    </m:r>
                    <m:r>
                      <a:rPr>
                        <a:latin typeface="Cambria Math" panose="02040503050406030204" pitchFamily="18" charset="0"/>
                      </a:rPr>
                      <m:t>&lt;</m:t>
                    </m:r>
                    <m:f>
                      <m:fPr>
                        <m:ctrlPr>
                          <a:rPr i="1">
                            <a:latin typeface="Cambria Math" panose="02040503050406030204" pitchFamily="18" charset="0"/>
                          </a:rPr>
                        </m:ctrlPr>
                      </m:fPr>
                      <m:num>
                        <m:r>
                          <a:rPr>
                            <a:latin typeface="Cambria Math" panose="02040503050406030204" pitchFamily="18" charset="0"/>
                          </a:rPr>
                          <m:t>𝑎</m:t>
                        </m:r>
                      </m:num>
                      <m:den>
                        <m:r>
                          <a:rPr>
                            <a:latin typeface="Cambria Math" panose="02040503050406030204" pitchFamily="18" charset="0"/>
                          </a:rPr>
                          <m:t>𝑏</m:t>
                        </m:r>
                      </m:den>
                    </m:f>
                    <m:r>
                      <a:rPr>
                        <a:latin typeface="Cambria Math" panose="02040503050406030204" pitchFamily="18" charset="0"/>
                      </a:rPr>
                      <m:t>&lt;</m:t>
                    </m:r>
                    <m:r>
                      <a:rPr>
                        <a:latin typeface="Cambria Math" panose="02040503050406030204" pitchFamily="18" charset="0"/>
                      </a:rPr>
                      <m:t>1</m:t>
                    </m:r>
                  </m:oMath>
                </a14:m>
                <a:r>
                  <a:rPr sz="2800"/>
                  <a:t>, the powers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𝑎</m:t>
                        </m:r>
                      </m:num>
                      <m:den>
                        <m:r>
                          <a:rPr>
                            <a:latin typeface="Cambria Math" panose="02040503050406030204" pitchFamily="18" charset="0"/>
                          </a:rPr>
                          <m:t>𝑏</m:t>
                        </m:r>
                      </m:den>
                    </m:f>
                  </m:oMath>
                </a14:m>
                <a:r>
                  <a:rPr sz="2800"/>
                  <a:t> are smaller than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𝑎</m:t>
                        </m:r>
                      </m:num>
                      <m:den>
                        <m:r>
                          <a:rPr>
                            <a:latin typeface="Cambria Math" panose="02040503050406030204" pitchFamily="18" charset="0"/>
                          </a:rPr>
                          <m:t>𝑏</m:t>
                        </m:r>
                      </m:den>
                    </m:f>
                  </m:oMath>
                </a14:m>
                <a:r>
                  <a:rPr sz="2800"/>
                  <a:t> and are decreasing towards zero. That is,</a:t>
                </a:r>
              </a:p>
              <a:p>
                <a:pPr algn="ctr">
                  <a:defRPr sz="2800"/>
                </a:pPr>
                <a:r>
                  <a:t>​</a:t>
                </a:r>
                <a:r>
                  <a:rPr sz="280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𝑎</m:t>
                        </m:r>
                      </m:num>
                      <m:den>
                        <m:r>
                          <a:rPr>
                            <a:latin typeface="Cambria Math" panose="02040503050406030204" pitchFamily="18" charset="0"/>
                          </a:rPr>
                          <m:t>𝑏</m:t>
                        </m:r>
                      </m:den>
                    </m:f>
                    <m:r>
                      <a:rPr>
                        <a:latin typeface="Cambria Math" panose="02040503050406030204" pitchFamily="18" charset="0"/>
                      </a:rPr>
                      <m:t>&gt;</m:t>
                    </m:r>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𝑎</m:t>
                                </m:r>
                              </m:num>
                              <m:den>
                                <m:r>
                                  <a:rPr>
                                    <a:latin typeface="Cambria Math" panose="02040503050406030204" pitchFamily="18" charset="0"/>
                                  </a:rPr>
                                  <m:t>𝑏</m:t>
                                </m:r>
                              </m:den>
                            </m:f>
                          </m:e>
                        </m:d>
                      </m:e>
                      <m:sup>
                        <m:r>
                          <a:rPr>
                            <a:latin typeface="Cambria Math" panose="02040503050406030204" pitchFamily="18" charset="0"/>
                          </a:rPr>
                          <m:t>2</m:t>
                        </m:r>
                      </m:sup>
                    </m:sSup>
                    <m:r>
                      <a:rPr>
                        <a:latin typeface="Cambria Math" panose="02040503050406030204" pitchFamily="18" charset="0"/>
                      </a:rPr>
                      <m:t>&gt;</m:t>
                    </m:r>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𝑎</m:t>
                                </m:r>
                              </m:num>
                              <m:den>
                                <m:r>
                                  <a:rPr>
                                    <a:latin typeface="Cambria Math" panose="02040503050406030204" pitchFamily="18" charset="0"/>
                                  </a:rPr>
                                  <m:t>𝑏</m:t>
                                </m:r>
                              </m:den>
                            </m:f>
                          </m:e>
                        </m:d>
                      </m:e>
                      <m:sup>
                        <m:r>
                          <a:rPr>
                            <a:latin typeface="Cambria Math" panose="02040503050406030204" pitchFamily="18" charset="0"/>
                          </a:rPr>
                          <m:t>3</m:t>
                        </m:r>
                      </m:sup>
                    </m:sSup>
                    <m:r>
                      <a:rPr>
                        <a:latin typeface="Cambria Math" panose="02040503050406030204" pitchFamily="18" charset="0"/>
                      </a:rPr>
                      <m:t>&gt;⋯&gt;</m:t>
                    </m:r>
                    <m:r>
                      <a:rPr>
                        <a:latin typeface="Cambria Math" panose="02040503050406030204" pitchFamily="18" charset="0"/>
                      </a:rPr>
                      <m:t>0</m:t>
                    </m:r>
                  </m:oMath>
                </a14:m>
                <a:r>
                  <a:rPr sz="2800"/>
                  <a:t>.</a:t>
                </a:r>
              </a:p>
              <a:p>
                <a:pPr>
                  <a:defRPr sz="2800"/>
                </a:pPr>
                <a:r>
                  <a:t>​</a:t>
                </a:r>
                <a:r>
                  <a:rPr sz="2800"/>
                  <a:t>Thus, </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m:t>
                        </m:r>
                      </m:lim>
                    </m:limLow>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7</m:t>
                                </m:r>
                              </m:den>
                            </m:f>
                          </m:e>
                        </m:d>
                      </m:e>
                      <m:sup>
                        <m:r>
                          <a:rPr>
                            <a:latin typeface="Cambria Math" panose="02040503050406030204" pitchFamily="18" charset="0"/>
                          </a:rPr>
                          <m:t>𝑛</m:t>
                        </m:r>
                      </m:sup>
                    </m:sSup>
                    <m:r>
                      <a:rPr>
                        <a:latin typeface="Cambria Math" panose="02040503050406030204" pitchFamily="18" charset="0"/>
                      </a:rPr>
                      <m:t>=</m:t>
                    </m:r>
                    <m:r>
                      <a:rPr>
                        <a:latin typeface="Cambria Math" panose="02040503050406030204" pitchFamily="18" charset="0"/>
                      </a:rPr>
                      <m:t>0</m:t>
                    </m:r>
                  </m:oMath>
                </a14:m>
                <a:r>
                  <a:rPr sz="2800"/>
                  <a:t>.</a:t>
                </a:r>
              </a:p>
              <a:p>
                <a:pPr marL="514350" indent="-514350">
                  <a:buFont typeface="+mj-lt"/>
                  <a:buAutoNum type="alphaLcPeriod" startAt="4"/>
                  <a:defRPr sz="2800"/>
                </a:pPr>
                <a:r>
                  <a:t>​</a:t>
                </a:r>
                <a:r>
                  <a:rPr sz="2800"/>
                  <a:t>In this case,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𝑔</m:t>
                        </m:r>
                      </m:e>
                      <m:sub>
                        <m:r>
                          <a:rPr>
                            <a:latin typeface="Cambria Math" panose="02040503050406030204" pitchFamily="18" charset="0"/>
                          </a:rPr>
                          <m:t>𝑛</m:t>
                        </m:r>
                      </m:sub>
                    </m:sSub>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𝑛</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𝑛</m:t>
                            </m:r>
                          </m:sup>
                        </m:sSup>
                      </m:num>
                      <m:den>
                        <m:sSup>
                          <m:sSupPr>
                            <m:ctrlPr>
                              <a:rPr i="1">
                                <a:latin typeface="Cambria Math" panose="02040503050406030204" pitchFamily="18" charset="0"/>
                              </a:rPr>
                            </m:ctrlPr>
                          </m:sSupPr>
                          <m:e>
                            <m:r>
                              <a:rPr>
                                <a:latin typeface="Cambria Math" panose="02040503050406030204" pitchFamily="18" charset="0"/>
                              </a:rPr>
                              <m:t>5</m:t>
                            </m:r>
                          </m:e>
                          <m:sup>
                            <m:r>
                              <a:rPr>
                                <a:latin typeface="Cambria Math" panose="02040503050406030204" pitchFamily="18" charset="0"/>
                              </a:rPr>
                              <m:t>𝑛</m:t>
                            </m:r>
                          </m:sup>
                        </m:sSup>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𝑛</m:t>
                            </m:r>
                          </m:sup>
                        </m:sSup>
                      </m:num>
                      <m:den>
                        <m:sSup>
                          <m:sSupPr>
                            <m:ctrlPr>
                              <a:rPr i="1">
                                <a:latin typeface="Cambria Math" panose="02040503050406030204" pitchFamily="18" charset="0"/>
                              </a:rPr>
                            </m:ctrlPr>
                          </m:sSupPr>
                          <m:e>
                            <m:r>
                              <a:rPr>
                                <a:latin typeface="Cambria Math" panose="02040503050406030204" pitchFamily="18" charset="0"/>
                              </a:rPr>
                              <m:t>5</m:t>
                            </m:r>
                          </m:e>
                          <m:sup>
                            <m:r>
                              <a:rPr>
                                <a:latin typeface="Cambria Math" panose="02040503050406030204" pitchFamily="18" charset="0"/>
                              </a:rPr>
                              <m:t>𝑛</m:t>
                            </m:r>
                          </m:sup>
                        </m:sSup>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𝑛</m:t>
                            </m:r>
                          </m:sup>
                        </m:sSup>
                      </m:num>
                      <m:den>
                        <m:sSup>
                          <m:sSupPr>
                            <m:ctrlPr>
                              <a:rPr i="1">
                                <a:latin typeface="Cambria Math" panose="02040503050406030204" pitchFamily="18" charset="0"/>
                              </a:rPr>
                            </m:ctrlPr>
                          </m:sSupPr>
                          <m:e>
                            <m:r>
                              <a:rPr>
                                <a:latin typeface="Cambria Math" panose="02040503050406030204" pitchFamily="18" charset="0"/>
                              </a:rPr>
                              <m:t>5</m:t>
                            </m:r>
                          </m:e>
                          <m:sup>
                            <m:r>
                              <a:rPr>
                                <a:latin typeface="Cambria Math" panose="02040503050406030204" pitchFamily="18" charset="0"/>
                              </a:rPr>
                              <m:t>𝑛</m:t>
                            </m:r>
                          </m:sup>
                        </m:sSup>
                      </m:den>
                    </m:f>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5</m:t>
                                </m:r>
                              </m:den>
                            </m:f>
                          </m:e>
                        </m:d>
                      </m:e>
                      <m:sup>
                        <m:r>
                          <a:rPr>
                            <a:latin typeface="Cambria Math" panose="02040503050406030204" pitchFamily="18" charset="0"/>
                          </a:rPr>
                          <m:t>𝑛</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e>
                        </m:d>
                      </m:e>
                      <m:sup>
                        <m:r>
                          <a:rPr>
                            <a:latin typeface="Cambria Math" panose="02040503050406030204" pitchFamily="18" charset="0"/>
                          </a:rPr>
                          <m:t>𝑛</m:t>
                        </m:r>
                      </m:sup>
                    </m:sSup>
                  </m:oMath>
                </a14:m>
                <a:r>
                  <a:rPr sz="2800"/>
                  <a:t>. Thus,</a:t>
                </a:r>
              </a:p>
              <a:p>
                <a:pPr/>
                <a14:m>
                  <m:oMathPara xmlns:m="http://schemas.openxmlformats.org/officeDocument/2006/math">
                    <m:oMathParaPr>
                      <m:jc m:val="centerGroup"/>
                    </m:oMathParaPr>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m:t>
                          </m:r>
                        </m:lim>
                      </m:limLow>
                      <m:sSub>
                        <m:sSubPr>
                          <m:ctrlPr>
                            <a:rPr i="1">
                              <a:latin typeface="Cambria Math" panose="02040503050406030204" pitchFamily="18" charset="0"/>
                            </a:rPr>
                          </m:ctrlPr>
                        </m:sSubPr>
                        <m:e>
                          <m:r>
                            <a:rPr>
                              <a:latin typeface="Cambria Math" panose="02040503050406030204" pitchFamily="18" charset="0"/>
                            </a:rPr>
                            <m:t>𝑔</m:t>
                          </m:r>
                        </m:e>
                        <m:sub>
                          <m:r>
                            <a:rPr>
                              <a:latin typeface="Cambria Math" panose="02040503050406030204" pitchFamily="18" charset="0"/>
                            </a:rPr>
                            <m:t>𝑛</m:t>
                          </m:r>
                        </m:sub>
                      </m:sSub>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m:t>
                          </m:r>
                        </m:lim>
                      </m:limLow>
                      <m:d>
                        <m:dPr>
                          <m:begChr m:val="["/>
                          <m:endChr m:val="]"/>
                          <m:ctrlPr>
                            <a:rPr i="1">
                              <a:latin typeface="Cambria Math" panose="02040503050406030204" pitchFamily="18" charset="0"/>
                            </a:rPr>
                          </m:ctrlPr>
                        </m:dPr>
                        <m:e>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5</m:t>
                                      </m:r>
                                    </m:den>
                                  </m:f>
                                </m:e>
                              </m:d>
                            </m:e>
                            <m:sup>
                              <m:r>
                                <a:rPr>
                                  <a:latin typeface="Cambria Math" panose="02040503050406030204" pitchFamily="18" charset="0"/>
                                </a:rPr>
                                <m:t>𝑛</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e>
                              </m:d>
                            </m:e>
                            <m:sup>
                              <m:r>
                                <a:rPr>
                                  <a:latin typeface="Cambria Math" panose="02040503050406030204" pitchFamily="18" charset="0"/>
                                </a:rPr>
                                <m:t>𝑛</m:t>
                              </m:r>
                            </m:sup>
                          </m:sSup>
                        </m:e>
                      </m:d>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m:t>
                          </m:r>
                        </m:lim>
                      </m:limLow>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5</m:t>
                                  </m:r>
                                </m:den>
                              </m:f>
                            </m:e>
                          </m:d>
                        </m:e>
                        <m:sup>
                          <m:r>
                            <a:rPr>
                              <a:latin typeface="Cambria Math" panose="02040503050406030204" pitchFamily="18" charset="0"/>
                            </a:rPr>
                            <m:t>𝑛</m:t>
                          </m:r>
                        </m:sup>
                      </m:sSup>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m:t>
                          </m:r>
                        </m:lim>
                      </m:limLow>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e>
                          </m:d>
                        </m:e>
                        <m:sup>
                          <m:r>
                            <a:rPr>
                              <a:latin typeface="Cambria Math" panose="02040503050406030204" pitchFamily="18" charset="0"/>
                            </a:rPr>
                            <m:t>𝑛</m:t>
                          </m:r>
                        </m:sup>
                      </m:sSup>
                    </m:oMath>
                    <m:oMath xmlns:m="http://schemas.openxmlformats.org/officeDocument/2006/math">
                      <m:phant>
                        <m:phantPr>
                          <m:show m:val="off"/>
                          <m:ctrlPr>
                            <a:rPr i="1">
                              <a:latin typeface="Cambria Math" panose="02040503050406030204" pitchFamily="18" charset="0"/>
                            </a:rPr>
                          </m:ctrlPr>
                        </m:phantPr>
                        <m:e>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m:t>
                              </m:r>
                            </m:lim>
                          </m:limLow>
                          <m:sSub>
                            <m:sSubPr>
                              <m:ctrlPr>
                                <a:rPr i="1">
                                  <a:latin typeface="Cambria Math" panose="02040503050406030204" pitchFamily="18" charset="0"/>
                                </a:rPr>
                              </m:ctrlPr>
                            </m:sSubPr>
                            <m:e>
                              <m:r>
                                <a:rPr>
                                  <a:latin typeface="Cambria Math" panose="02040503050406030204" pitchFamily="18" charset="0"/>
                                </a:rPr>
                                <m:t>𝑔</m:t>
                              </m:r>
                            </m:e>
                            <m:sub>
                              <m:r>
                                <a:rPr>
                                  <a:latin typeface="Cambria Math" panose="02040503050406030204" pitchFamily="18" charset="0"/>
                                </a:rPr>
                                <m:t>𝑛</m:t>
                              </m:r>
                            </m:sub>
                          </m:sSub>
                        </m:e>
                      </m:phant>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m:t>
                      </m:r>
                      <m:r>
                        <m:rPr>
                          <m:nor/>
                        </m:rPr>
                        <a:rPr/>
                        <m:t>.</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74"/>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Limit of a Sequence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5"/>
              <a:defRPr sz="2800"/>
            </a:pPr>
            <a:r>
              <a:t>​</a:t>
            </a:r>
            <a:r>
              <a:rPr sz="2800"/>
              <a:t>Although the terms alternate, they get smaller and smaller in absolute value and thus the terms approach </a:t>
            </a:r>
            <a:r>
              <a:rPr sz="2800">
                <a:latin typeface="Cambria Math"/>
              </a:rPr>
              <a:t>0</a:t>
            </a:r>
            <a:r>
              <a:rPr sz="2800"/>
              <a:t>. This explains the necessity of the absolute value sign in the definition of the limit of a sequence.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Limit of a Sequence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marL="514350" indent="-514350">
                  <a:buFont typeface="+mj-lt"/>
                  <a:buAutoNum type="alphaLcPeriod" startAt="6"/>
                  <a:defRPr sz="2800"/>
                </a:pPr>
                <a:r>
                  <a:t>​</a:t>
                </a:r>
                <a:r>
                  <a:rPr sz="2800"/>
                  <a:t>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num>
                      <m:den>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𝑥</m:t>
                            </m:r>
                          </m:sup>
                        </m:sSup>
                      </m:den>
                    </m:f>
                  </m:oMath>
                </a14:m>
                <a:r>
                  <a:rPr sz="2800"/>
                  <a:t> is continuous everywhere, so we determine the limit of the sequence by finding the limit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as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oMath>
                </a14:m>
                <a:r>
                  <a:rPr sz="2800"/>
                  <a:t>. For this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we can see that the positive </a:t>
                </a:r>
                <a14:m>
                  <m:oMath xmlns:m="http://schemas.openxmlformats.org/officeDocument/2006/math">
                    <m:r>
                      <a:rPr>
                        <a:latin typeface="Cambria Math" panose="02040503050406030204" pitchFamily="18" charset="0"/>
                      </a:rPr>
                      <m:t>𝑥</m:t>
                    </m:r>
                  </m:oMath>
                </a14:m>
                <a:r>
                  <a:rPr sz="2800"/>
                  <a:t>-axis is an asymptote since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is positive (as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oMath>
                </a14:m>
                <a:r>
                  <a:rPr sz="2800"/>
                  <a:t>) yet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is decreasing. One way to see that </a:t>
                </a:r>
                <a14:m>
                  <m:oMath xmlns:m="http://schemas.openxmlformats.org/officeDocument/2006/math">
                    <m:r>
                      <a:rPr>
                        <a:latin typeface="Cambria Math" panose="02040503050406030204" pitchFamily="18" charset="0"/>
                      </a:rPr>
                      <m:t>𝑓</m:t>
                    </m:r>
                  </m:oMath>
                </a14:m>
                <a:r>
                  <a:rPr sz="2800"/>
                  <a:t> is decreasing is to show that its derivative is negative. We use the Quotient Rule to get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oMath>
                </a14:m>
                <a:r>
                  <a:rPr sz="2800"/>
                  <a:t>.</a:t>
                </a:r>
              </a:p>
              <a:p>
                <a:pPr algn="ctr">
                  <a:defRPr sz="2800"/>
                </a:pPr>
                <a:r>
                  <a:t>​</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𝑥</m:t>
                            </m:r>
                          </m:sup>
                        </m:sSup>
                        <m:d>
                          <m:dPr>
                            <m:ctrlPr>
                              <a:rPr i="1">
                                <a:latin typeface="Cambria Math" panose="02040503050406030204" pitchFamily="18" charset="0"/>
                              </a:rPr>
                            </m:ctrlPr>
                          </m:dPr>
                          <m:e>
                            <m:r>
                              <a:rPr>
                                <a:latin typeface="Cambria Math" panose="02040503050406030204" pitchFamily="18" charset="0"/>
                              </a:rPr>
                              <m:t>2</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𝑥</m:t>
                            </m:r>
                          </m:sup>
                        </m:sSup>
                      </m:num>
                      <m:den>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𝑒</m:t>
                                    </m:r>
                                  </m:e>
                                  <m:sup>
                                    <m:r>
                                      <m:rPr>
                                        <m:sty m:val="p"/>
                                      </m:rPr>
                                      <a:rPr>
                                        <a:latin typeface="Cambria Math" panose="02040503050406030204" pitchFamily="18" charset="0"/>
                                      </a:rPr>
                                      <m:t>x</m:t>
                                    </m:r>
                                  </m:sup>
                                </m:sSup>
                              </m:e>
                            </m:d>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𝑥</m:t>
                            </m:r>
                          </m:sup>
                        </m:sSup>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num>
                      <m:den>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𝑒</m:t>
                                    </m:r>
                                  </m:e>
                                  <m:sup>
                                    <m:r>
                                      <m:rPr>
                                        <m:sty m:val="p"/>
                                      </m:rPr>
                                      <a:rPr>
                                        <a:latin typeface="Cambria Math" panose="02040503050406030204" pitchFamily="18" charset="0"/>
                                      </a:rPr>
                                      <m:t>x</m:t>
                                    </m:r>
                                  </m:sup>
                                </m:sSup>
                              </m:e>
                            </m:d>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𝑥</m:t>
                            </m:r>
                          </m:sup>
                        </m:sSup>
                      </m:den>
                    </m:f>
                  </m:oMath>
                </a14:m>
                <a:endParaRPr/>
              </a:p>
              <a:p>
                <a:pPr>
                  <a:defRPr sz="2800"/>
                </a:pPr>
                <a:r>
                  <a:t>​</a:t>
                </a:r>
                <a:r>
                  <a:rPr sz="2800"/>
                  <a:t>Since the numerator is negative (</a:t>
                </a:r>
                <a14:m>
                  <m:oMath xmlns:m="http://schemas.openxmlformats.org/officeDocument/2006/math">
                    <m:r>
                      <a:rPr>
                        <a:latin typeface="Cambria Math" panose="02040503050406030204" pitchFamily="18" charset="0"/>
                      </a:rPr>
                      <m:t>𝑥</m:t>
                    </m:r>
                  </m:oMath>
                </a14:m>
                <a:r>
                  <a:rPr sz="2800"/>
                  <a:t> is positive) and the denominator is positive, the fraction is negative. Therefore,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is decreasing and</a:t>
                </a:r>
              </a:p>
              <a:p>
                <a:pPr algn="ctr">
                  <a:defRPr sz="2800"/>
                </a:pPr>
                <a:r>
                  <a:t>​</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lim>
                    </m:limLow>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num>
                      <m:den>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𝑥</m:t>
                            </m:r>
                          </m:sup>
                        </m:sSup>
                      </m:den>
                    </m:f>
                    <m:r>
                      <a:rPr>
                        <a:latin typeface="Cambria Math" panose="02040503050406030204" pitchFamily="18" charset="0"/>
                      </a:rPr>
                      <m:t>=</m:t>
                    </m:r>
                    <m:r>
                      <a:rPr>
                        <a:latin typeface="Cambria Math" panose="02040503050406030204" pitchFamily="18" charset="0"/>
                      </a:rPr>
                      <m:t>0</m:t>
                    </m:r>
                  </m:oMath>
                </a14:m>
                <a:endParaRP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1104" r="-963"/>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Limit of a Sequence (cont.)</a:t>
            </a:r>
          </a:p>
        </p:txBody>
      </p:sp>
      <p:pic>
        <p:nvPicPr>
          <p:cNvPr id="5" name="Content Placeholder 4">
            <a:extLst>
              <a:ext uri="{FF2B5EF4-FFF2-40B4-BE49-F238E27FC236}">
                <a16:creationId xmlns:a16="http://schemas.microsoft.com/office/drawing/2014/main" id="{5D6462C5-B0D4-705A-9283-45D4FB875661}"/>
              </a:ext>
            </a:extLst>
          </p:cNvPr>
          <p:cNvPicPr>
            <a:picLocks noGrp="1" noChangeAspect="1"/>
          </p:cNvPicPr>
          <p:nvPr>
            <p:ph sz="quarter" idx="11"/>
          </p:nvPr>
        </p:nvPicPr>
        <p:blipFill>
          <a:blip r:embed="rId2"/>
          <a:stretch>
            <a:fillRect/>
          </a:stretch>
        </p:blipFill>
        <p:spPr>
          <a:xfrm>
            <a:off x="2109787" y="1082675"/>
            <a:ext cx="4924425" cy="484981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Limit of a Sequence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7"/>
                  <a:defRPr sz="2800"/>
                </a:pPr>
                <a:r>
                  <a:t>​</a:t>
                </a:r>
                <a:r>
                  <a:rPr sz="2800"/>
                  <a:t>There is no particular pattern for the terms of this sequence, so the limit cannot be determined. However, the terms of the sequence that are shown are all decimal approximations of the number </a:t>
                </a:r>
                <a14:m>
                  <m:oMath xmlns:m="http://schemas.openxmlformats.org/officeDocument/2006/math">
                    <m:r>
                      <a:rPr>
                        <a:latin typeface="Cambria Math" panose="02040503050406030204" pitchFamily="18" charset="0"/>
                      </a:rPr>
                      <m:t>𝜋</m:t>
                    </m:r>
                  </m:oMath>
                </a14:m>
                <a:r>
                  <a:rPr sz="2800"/>
                  <a:t>, where each subsequent term has one more decimal place than the term before.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926"/>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Fibonacci Sequence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Express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1</m:t>
                        </m:r>
                        <m:r>
                          <m:rPr>
                            <m:nor/>
                          </m:rPr>
                          <a:rPr/>
                          <m:t>, </m:t>
                        </m:r>
                        <m:r>
                          <a:rPr>
                            <a:latin typeface="Cambria Math" panose="02040503050406030204" pitchFamily="18" charset="0"/>
                          </a:rPr>
                          <m:t>1</m:t>
                        </m:r>
                        <m:r>
                          <m:rPr>
                            <m:nor/>
                          </m:rPr>
                          <a:rPr/>
                          <m:t>, </m:t>
                        </m:r>
                        <m:r>
                          <a:rPr>
                            <a:latin typeface="Cambria Math" panose="02040503050406030204" pitchFamily="18" charset="0"/>
                          </a:rPr>
                          <m:t>2</m:t>
                        </m:r>
                        <m:r>
                          <m:rPr>
                            <m:nor/>
                          </m:rPr>
                          <a:rPr/>
                          <m:t>, </m:t>
                        </m:r>
                        <m:r>
                          <a:rPr>
                            <a:latin typeface="Cambria Math" panose="02040503050406030204" pitchFamily="18" charset="0"/>
                          </a:rPr>
                          <m:t>3</m:t>
                        </m:r>
                        <m:r>
                          <m:rPr>
                            <m:nor/>
                          </m:rPr>
                          <a:rPr/>
                          <m:t>, </m:t>
                        </m:r>
                        <m:r>
                          <a:rPr>
                            <a:latin typeface="Cambria Math" panose="02040503050406030204" pitchFamily="18" charset="0"/>
                          </a:rPr>
                          <m:t>5</m:t>
                        </m:r>
                        <m:r>
                          <m:rPr>
                            <m:nor/>
                          </m:rPr>
                          <a:rPr/>
                          <m:t>, </m:t>
                        </m:r>
                        <m:r>
                          <a:rPr>
                            <a:latin typeface="Cambria Math" panose="02040503050406030204" pitchFamily="18" charset="0"/>
                          </a:rPr>
                          <m:t>8</m:t>
                        </m:r>
                        <m:r>
                          <m:rPr>
                            <m:nor/>
                          </m:rPr>
                          <a:rPr/>
                          <m:t>, </m:t>
                        </m:r>
                        <m:r>
                          <a:rPr>
                            <a:latin typeface="Cambria Math" panose="02040503050406030204" pitchFamily="18" charset="0"/>
                          </a:rPr>
                          <m:t>13</m:t>
                        </m:r>
                        <m:r>
                          <m:rPr>
                            <m:nor/>
                          </m:rPr>
                          <a:rPr/>
                          <m:t>, </m:t>
                        </m:r>
                        <m:r>
                          <a:rPr>
                            <a:latin typeface="Cambria Math" panose="02040503050406030204" pitchFamily="18" charset="0"/>
                          </a:rPr>
                          <m:t>21</m:t>
                        </m:r>
                        <m:r>
                          <m:rPr>
                            <m:nor/>
                          </m:rPr>
                          <a:rPr/>
                          <m:t>, </m:t>
                        </m:r>
                        <m:r>
                          <a:rPr>
                            <a:latin typeface="Cambria Math" panose="02040503050406030204" pitchFamily="18" charset="0"/>
                          </a:rPr>
                          <m:t>…</m:t>
                        </m:r>
                      </m:e>
                    </m:d>
                  </m:oMath>
                </a14:m>
                <a:r>
                  <a:rPr sz="2800"/>
                  <a:t> as a recursive sequence.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97C17C9-0968-EAA3-6653-C69989230A4B}"/>
                  </a:ext>
                </a:extLst>
              </p:cNvPr>
              <p:cNvSpPr txBox="1"/>
              <p:nvPr/>
            </p:nvSpPr>
            <p:spPr>
              <a:xfrm>
                <a:off x="457200" y="2057400"/>
                <a:ext cx="8229600" cy="2332946"/>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Let </a:t>
                </a:r>
                <a14:m>
                  <m:oMath xmlns:m="http://schemas.openxmlformats.org/officeDocument/2006/math">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𝐹</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𝐹</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and for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𝐹</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𝐹</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𝐹</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b>
                    </m:sSub>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This sequence is called the </a:t>
                </a:r>
                <a:r>
                  <a:rPr kumimoji="0" lang="en-US" sz="2800" b="1" i="0" u="none" strike="noStrike" kern="1200" cap="none" spc="0" normalizeH="0" baseline="0" noProof="0" dirty="0">
                    <a:ln>
                      <a:noFill/>
                    </a:ln>
                    <a:solidFill>
                      <a:srgbClr val="366092"/>
                    </a:solidFill>
                    <a:effectLst/>
                    <a:uLnTx/>
                    <a:uFillTx/>
                    <a:latin typeface="Calibri"/>
                    <a:ea typeface="+mn-ea"/>
                    <a:cs typeface="+mn-cs"/>
                  </a:rPr>
                  <a:t>Fibonacci sequence</a:t>
                </a:r>
                <a:r>
                  <a:rPr kumimoji="0" lang="en-US" sz="2800" b="0" i="0" u="none" strike="noStrike" kern="1200" cap="none" spc="0" normalizeH="0" baseline="0" noProof="0" dirty="0">
                    <a:ln>
                      <a:noFill/>
                    </a:ln>
                    <a:solidFill>
                      <a:srgbClr val="366092"/>
                    </a:solidFill>
                    <a:effectLst/>
                    <a:uLnTx/>
                    <a:uFillTx/>
                    <a:latin typeface="Calibri"/>
                    <a:ea typeface="+mn-ea"/>
                    <a:cs typeface="+mn-cs"/>
                  </a:rPr>
                  <a:t> after Leonardo of Pisa (circa 1170—circa 1240), who is also known as Fibonacci, which means "son of Bonacci."</a:t>
                </a:r>
              </a:p>
            </p:txBody>
          </p:sp>
        </mc:Choice>
        <mc:Fallback>
          <p:sp>
            <p:nvSpPr>
              <p:cNvPr id="5" name="TextBox 4">
                <a:extLst>
                  <a:ext uri="{FF2B5EF4-FFF2-40B4-BE49-F238E27FC236}">
                    <a16:creationId xmlns:a16="http://schemas.microsoft.com/office/drawing/2014/main" id="{997C17C9-0968-EAA3-6653-C69989230A4B}"/>
                  </a:ext>
                </a:extLst>
              </p:cNvPr>
              <p:cNvSpPr txBox="1">
                <a:spLocks noRot="1" noChangeAspect="1" noMove="1" noResize="1" noEditPoints="1" noAdjustHandles="1" noChangeArrowheads="1" noChangeShapeType="1" noTextEdit="1"/>
              </p:cNvSpPr>
              <p:nvPr/>
            </p:nvSpPr>
            <p:spPr>
              <a:xfrm>
                <a:off x="457200" y="2057400"/>
                <a:ext cx="8229600" cy="2332946"/>
              </a:xfrm>
              <a:prstGeom prst="rect">
                <a:avLst/>
              </a:prstGeom>
              <a:blipFill>
                <a:blip r:embed="rId3"/>
                <a:stretch>
                  <a:fillRect l="-1481" t="-2618" b="-6545"/>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Define a Recursive Sequence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a recursive definition for the sequence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2</m:t>
                            </m:r>
                          </m:sup>
                        </m:sSup>
                      </m:den>
                    </m:f>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3</m:t>
                            </m:r>
                          </m:sup>
                        </m:sSup>
                      </m:den>
                    </m:f>
                  </m:oMath>
                </a14:m>
                <a:r>
                  <a:rPr sz="2800"/>
                  <a:t>, </a:t>
                </a:r>
                <a14:m>
                  <m:oMath xmlns:m="http://schemas.openxmlformats.org/officeDocument/2006/math">
                    <m:r>
                      <a:rPr>
                        <a:latin typeface="Cambria Math" panose="02040503050406030204" pitchFamily="18" charset="0"/>
                      </a:rPr>
                      <m:t>…</m:t>
                    </m:r>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DF1077BB-B6D9-66BE-DDD9-7D7587F2CA2D}"/>
                  </a:ext>
                </a:extLst>
              </p:cNvPr>
              <p:cNvSpPr txBox="1"/>
              <p:nvPr/>
            </p:nvSpPr>
            <p:spPr>
              <a:xfrm>
                <a:off x="457200" y="2498168"/>
                <a:ext cx="8229600" cy="1253292"/>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Let </a:t>
                </a:r>
                <a14:m>
                  <m:oMath xmlns:m="http://schemas.openxmlformats.org/officeDocument/2006/math">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𝑎</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en>
                    </m:f>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and for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&gt;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let </a:t>
                </a:r>
                <a14:m>
                  <m:oMath xmlns:m="http://schemas.openxmlformats.org/officeDocument/2006/math">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𝑎</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𝑎</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sup>
                        </m:sSup>
                      </m:den>
                    </m:f>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a:t>
                </a:r>
              </a:p>
            </p:txBody>
          </p:sp>
        </mc:Choice>
        <mc:Fallback>
          <p:sp>
            <p:nvSpPr>
              <p:cNvPr id="5" name="TextBox 4">
                <a:extLst>
                  <a:ext uri="{FF2B5EF4-FFF2-40B4-BE49-F238E27FC236}">
                    <a16:creationId xmlns:a16="http://schemas.microsoft.com/office/drawing/2014/main" id="{DF1077BB-B6D9-66BE-DDD9-7D7587F2CA2D}"/>
                  </a:ext>
                </a:extLst>
              </p:cNvPr>
              <p:cNvSpPr txBox="1">
                <a:spLocks noRot="1" noChangeAspect="1" noMove="1" noResize="1" noEditPoints="1" noAdjustHandles="1" noChangeArrowheads="1" noChangeShapeType="1" noTextEdit="1"/>
              </p:cNvSpPr>
              <p:nvPr/>
            </p:nvSpPr>
            <p:spPr>
              <a:xfrm>
                <a:off x="457200" y="2498168"/>
                <a:ext cx="8229600" cy="1253292"/>
              </a:xfrm>
              <a:prstGeom prst="rect">
                <a:avLst/>
              </a:prstGeom>
              <a:blipFill>
                <a:blip r:embed="rId3"/>
                <a:stretch>
                  <a:fillRect l="-1481" t="-4878" b="-6341"/>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Sequence of Partial Sums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Given the series </a:t>
                </a:r>
                <a14:m>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m:t>
                        </m:r>
                      </m:sup>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e>
                    </m:nary>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r>
                      <a:rPr>
                        <a:latin typeface="Cambria Math" panose="02040503050406030204" pitchFamily="18" charset="0"/>
                      </a:rPr>
                      <m:t>+⋯</m:t>
                    </m:r>
                  </m:oMath>
                </a14:m>
                <a:r>
                  <a:rPr sz="2800"/>
                  <a:t>, define the sequence of partial sums recursively.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ED8B4ED-1069-1E99-3CBE-13C9D25480F8}"/>
                  </a:ext>
                </a:extLst>
              </p:cNvPr>
              <p:cNvSpPr txBox="1"/>
              <p:nvPr/>
            </p:nvSpPr>
            <p:spPr>
              <a:xfrm>
                <a:off x="457200" y="2209800"/>
                <a:ext cx="8229600" cy="1040285"/>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Let </a:t>
                </a:r>
                <a14:m>
                  <m:oMath xmlns:m="http://schemas.openxmlformats.org/officeDocument/2006/math">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𝑆</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𝑎</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sub>
                    </m:sSub>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and for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&gt;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let </a:t>
                </a:r>
                <a14:m>
                  <m:oMath xmlns:m="http://schemas.openxmlformats.org/officeDocument/2006/math">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𝑆</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𝑆</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𝑎</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sub>
                    </m:sSub>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a:t>
                </a:r>
              </a:p>
            </p:txBody>
          </p:sp>
        </mc:Choice>
        <mc:Fallback>
          <p:sp>
            <p:nvSpPr>
              <p:cNvPr id="5" name="TextBox 4">
                <a:extLst>
                  <a:ext uri="{FF2B5EF4-FFF2-40B4-BE49-F238E27FC236}">
                    <a16:creationId xmlns:a16="http://schemas.microsoft.com/office/drawing/2014/main" id="{5ED8B4ED-1069-1E99-3CBE-13C9D25480F8}"/>
                  </a:ext>
                </a:extLst>
              </p:cNvPr>
              <p:cNvSpPr txBox="1">
                <a:spLocks noRot="1" noChangeAspect="1" noMove="1" noResize="1" noEditPoints="1" noAdjustHandles="1" noChangeArrowheads="1" noChangeShapeType="1" noTextEdit="1"/>
              </p:cNvSpPr>
              <p:nvPr/>
            </p:nvSpPr>
            <p:spPr>
              <a:xfrm>
                <a:off x="457200" y="2209800"/>
                <a:ext cx="8229600" cy="1040285"/>
              </a:xfrm>
              <a:prstGeom prst="rect">
                <a:avLst/>
              </a:prstGeom>
              <a:blipFill>
                <a:blip r:embed="rId3"/>
                <a:stretch>
                  <a:fillRect l="-1481" t="-5882" b="-15882"/>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Terms of a Sequence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Write the first five terms of each of the following sequences.</a:t>
                </a:r>
              </a:p>
              <a:p>
                <a:pPr marL="514350" indent="-514350">
                  <a:buFont typeface="+mj-lt"/>
                  <a:buAutoNum type="alphaLcPeriod"/>
                  <a:defRPr sz="2800"/>
                </a:pPr>
                <a:r>
                  <a:t>​</a:t>
                </a:r>
                <a14:m>
                  <m:oMath xmlns:m="http://schemas.openxmlformats.org/officeDocument/2006/math">
                    <m:sSubSup>
                      <m:sSubSupPr>
                        <m:ctrlPr>
                          <a:rPr i="1">
                            <a:latin typeface="Cambria Math" panose="02040503050406030204" pitchFamily="18" charset="0"/>
                          </a:rPr>
                        </m:ctrlPr>
                      </m:sSubSupPr>
                      <m:e>
                        <m:d>
                          <m:dPr>
                            <m:begChr m:val="{"/>
                            <m:endChr m:val="}"/>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𝑛</m:t>
                                </m:r>
                              </m:sup>
                            </m:sSup>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m:t>
                        </m:r>
                      </m:sup>
                    </m:sSubSup>
                  </m:oMath>
                </a14:m>
                <a:endParaRPr/>
              </a:p>
              <a:p>
                <a:pPr marL="514350" indent="-514350">
                  <a:buFont typeface="+mj-lt"/>
                  <a:buAutoNum type="alphaLcPeriod" startAt="2"/>
                  <a:defRPr sz="2800"/>
                </a:pPr>
                <a:r>
                  <a:t>​</a:t>
                </a:r>
                <a14:m>
                  <m:oMath xmlns:m="http://schemas.openxmlformats.org/officeDocument/2006/math">
                    <m:sSubSup>
                      <m:sSubSupPr>
                        <m:ctrlPr>
                          <a:rPr i="1">
                            <a:latin typeface="Cambria Math" panose="02040503050406030204" pitchFamily="18" charset="0"/>
                          </a:rPr>
                        </m:ctrlPr>
                      </m:sSubSupPr>
                      <m:e>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m:t>
                        </m:r>
                      </m:sup>
                    </m:sSubSup>
                    <m:r>
                      <a:rPr>
                        <a:latin typeface="Cambria Math" panose="02040503050406030204" pitchFamily="18" charset="0"/>
                      </a:rPr>
                      <m:t>=</m:t>
                    </m:r>
                    <m:sSubSup>
                      <m:sSubSupPr>
                        <m:ctrlPr>
                          <a:rPr i="1">
                            <a:latin typeface="Cambria Math" panose="02040503050406030204" pitchFamily="18" charset="0"/>
                          </a:rPr>
                        </m:ctrlPr>
                      </m:sSubSupPr>
                      <m:e>
                        <m:d>
                          <m:dPr>
                            <m:begChr m:val="{"/>
                            <m:endChr m:val="}"/>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𝑛</m:t>
                                    </m:r>
                                  </m:sup>
                                </m:sSup>
                              </m:den>
                            </m:f>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m:t>
                        </m:r>
                      </m:sup>
                    </m:sSubSup>
                  </m:oMath>
                </a14:m>
                <a:endParaRPr/>
              </a:p>
              <a:p>
                <a:pPr marL="514350" indent="-514350">
                  <a:buFont typeface="+mj-lt"/>
                  <a:buAutoNum type="alphaLcPeriod" startAt="3"/>
                  <a:defRPr sz="2800"/>
                </a:pPr>
                <a:r>
                  <a:t>​</a:t>
                </a:r>
                <a14:m>
                  <m:oMath xmlns:m="http://schemas.openxmlformats.org/officeDocument/2006/math">
                    <m:sSubSup>
                      <m:sSubSupPr>
                        <m:ctrlPr>
                          <a:rPr i="1">
                            <a:latin typeface="Cambria Math" panose="02040503050406030204" pitchFamily="18" charset="0"/>
                          </a:rPr>
                        </m:ctrlPr>
                      </m:sSubSupPr>
                      <m:e>
                        <m:d>
                          <m:dPr>
                            <m:begChr m:val="{"/>
                            <m:endChr m:val="}"/>
                            <m:ctrlPr>
                              <a:rPr i="1">
                                <a:latin typeface="Cambria Math" panose="02040503050406030204" pitchFamily="18" charset="0"/>
                              </a:rPr>
                            </m:ctrlPr>
                          </m:dPr>
                          <m:e>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𝑛</m:t>
                                </m:r>
                              </m:sup>
                            </m:sSup>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e>
                            </m:d>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m:t>
                        </m:r>
                      </m:sup>
                    </m:sSubSup>
                  </m:oMath>
                </a14:m>
                <a:endParaRPr/>
              </a:p>
              <a:p>
                <a:pPr marL="514350" indent="-514350">
                  <a:buFont typeface="+mj-lt"/>
                  <a:buAutoNum type="alphaLcPeriod" startAt="4"/>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𝑛</m:t>
                        </m:r>
                      </m:den>
                    </m:f>
                  </m:oMath>
                </a14:m>
                <a:endParaRPr/>
              </a:p>
              <a:p>
                <a:pPr marL="514350" indent="-514350">
                  <a:buFont typeface="+mj-lt"/>
                  <a:buAutoNum type="alphaLcPeriod" startAt="5"/>
                  <a:defRPr sz="2800"/>
                </a:pPr>
                <a:r>
                  <a:t>​</a:t>
                </a:r>
                <a14:m>
                  <m:oMath xmlns:m="http://schemas.openxmlformats.org/officeDocument/2006/math">
                    <m:sSubSup>
                      <m:sSubSupPr>
                        <m:ctrlPr>
                          <a:rPr i="1">
                            <a:latin typeface="Cambria Math" panose="02040503050406030204" pitchFamily="18" charset="0"/>
                          </a:rPr>
                        </m:ctrlPr>
                      </m:sSubSupPr>
                      <m:e>
                        <m:d>
                          <m:dPr>
                            <m:begChr m:val="{"/>
                            <m:endChr m:val="}"/>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p>
                            </m:sSup>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m:t>
                        </m:r>
                      </m:sup>
                    </m:sSubSup>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9: Terms of a Sequence of Partial Sums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Write out the first five partial sums of the following series from the Merton College Problem that was described in the Chapter 10 introduction.</a:t>
                </a:r>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8</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16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num>
                        <m:den>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𝑛</m:t>
                              </m:r>
                            </m:sup>
                          </m:sSup>
                        </m:den>
                      </m:f>
                      <m:r>
                        <a:rPr>
                          <a:latin typeface="Cambria Math" panose="02040503050406030204" pitchFamily="18" charset="0"/>
                        </a:rPr>
                        <m:t>+⋯</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Terms of a Sequence of Partial Sums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sz="2800" b="1"/>
                  <a:t>Solution</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4</m:t>
                          </m:r>
                        </m:den>
                      </m:f>
                      <m:r>
                        <a:rPr>
                          <a:latin typeface="Cambria Math" panose="02040503050406030204" pitchFamily="18" charset="0"/>
                        </a:rPr>
                        <m:t>=</m:t>
                      </m:r>
                      <m:r>
                        <a:rPr>
                          <a:latin typeface="Cambria Math" panose="02040503050406030204" pitchFamily="18" charset="0"/>
                        </a:rPr>
                        <m:t>1</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3</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8</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8</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8</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8</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11</m:t>
                          </m:r>
                        </m:num>
                        <m:den>
                          <m:r>
                            <a:rPr>
                              <a:latin typeface="Cambria Math" panose="02040503050406030204" pitchFamily="18" charset="0"/>
                            </a:rPr>
                            <m:t>8</m:t>
                          </m:r>
                        </m:den>
                      </m:f>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4</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8</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16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m:t>
                          </m:r>
                        </m:num>
                        <m:den>
                          <m:r>
                            <a:rPr>
                              <a:latin typeface="Cambria Math" panose="02040503050406030204" pitchFamily="18" charset="0"/>
                            </a:rPr>
                            <m:t>16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m:t>
                          </m:r>
                        </m:num>
                        <m:den>
                          <m:r>
                            <a:rPr>
                              <a:latin typeface="Cambria Math" panose="02040503050406030204" pitchFamily="18" charset="0"/>
                            </a:rPr>
                            <m:t>16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m:t>
                          </m:r>
                        </m:num>
                        <m:den>
                          <m:r>
                            <a:rPr>
                              <a:latin typeface="Cambria Math" panose="02040503050406030204" pitchFamily="18" charset="0"/>
                            </a:rPr>
                            <m:t>16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16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26</m:t>
                          </m:r>
                        </m:num>
                        <m:den>
                          <m:r>
                            <a:rPr>
                              <a:latin typeface="Cambria Math" panose="02040503050406030204" pitchFamily="18" charset="0"/>
                            </a:rPr>
                            <m:t>16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13</m:t>
                          </m:r>
                        </m:num>
                        <m:den>
                          <m:r>
                            <a:rPr>
                              <a:latin typeface="Cambria Math" panose="02040503050406030204" pitchFamily="18" charset="0"/>
                            </a:rPr>
                            <m:t>8</m:t>
                          </m:r>
                        </m:den>
                      </m:f>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5</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8</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16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32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13</m:t>
                          </m:r>
                        </m:num>
                        <m:den>
                          <m:r>
                            <a:rPr>
                              <a:latin typeface="Cambria Math" panose="02040503050406030204" pitchFamily="18" charset="0"/>
                            </a:rPr>
                            <m:t>8</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32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13</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m:t>
                          </m:r>
                          <m:r>
                            <a:rPr>
                              <a:latin typeface="Cambria Math" panose="02040503050406030204" pitchFamily="18" charset="0"/>
                            </a:rPr>
                            <m:t>5</m:t>
                          </m:r>
                        </m:num>
                        <m:den>
                          <m:r>
                            <a:rPr>
                              <a:latin typeface="Cambria Math" panose="02040503050406030204" pitchFamily="18" charset="0"/>
                            </a:rPr>
                            <m:t>32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57</m:t>
                          </m:r>
                        </m:num>
                        <m:den>
                          <m:r>
                            <a:rPr>
                              <a:latin typeface="Cambria Math" panose="02040503050406030204" pitchFamily="18" charset="0"/>
                            </a:rPr>
                            <m:t>32</m:t>
                          </m:r>
                        </m:den>
                      </m:f>
                    </m:oMath>
                  </m:oMathPara>
                </a14:m>
                <a:endParaRPr sz="2800" b="1"/>
              </a:p>
              <a:p>
                <a:endParaRPr sz="2800" b="1"/>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Convergence Principle for Infinite Series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An infinite series </a:t>
                </a:r>
                <a14:m>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m:t>
                        </m:r>
                      </m:sup>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e>
                    </m:nary>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r>
                      <a:rPr>
                        <a:latin typeface="Cambria Math" panose="02040503050406030204" pitchFamily="18" charset="0"/>
                      </a:rPr>
                      <m:t>+⋯</m:t>
                    </m:r>
                  </m:oMath>
                </a14:m>
                <a:r>
                  <a:rPr sz="2800" dirty="0"/>
                  <a:t> converges to a number </a:t>
                </a:r>
                <a14:m>
                  <m:oMath xmlns:m="http://schemas.openxmlformats.org/officeDocument/2006/math">
                    <m:r>
                      <a:rPr>
                        <a:latin typeface="Cambria Math" panose="02040503050406030204" pitchFamily="18" charset="0"/>
                      </a:rPr>
                      <m:t>𝐿</m:t>
                    </m:r>
                  </m:oMath>
                </a14:m>
                <a:r>
                  <a:rPr sz="2800" dirty="0"/>
                  <a:t> if and only if its corresponding sequence </a:t>
                </a:r>
                <a14:m>
                  <m:oMath xmlns:m="http://schemas.openxmlformats.org/officeDocument/2006/math">
                    <m:sSubSup>
                      <m:sSubSupPr>
                        <m:ctrlPr>
                          <a:rPr i="1">
                            <a:latin typeface="Cambria Math" panose="02040503050406030204" pitchFamily="18" charset="0"/>
                          </a:rPr>
                        </m:ctrlPr>
                      </m:sSubSupPr>
                      <m:e>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𝑛</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m:t>
                        </m:r>
                      </m:sup>
                    </m:sSubSup>
                  </m:oMath>
                </a14:m>
                <a:r>
                  <a:rPr sz="2800" dirty="0"/>
                  <a:t> of partial sums converges to </a:t>
                </a:r>
                <a14:m>
                  <m:oMath xmlns:m="http://schemas.openxmlformats.org/officeDocument/2006/math">
                    <m:r>
                      <a:rPr>
                        <a:latin typeface="Cambria Math" panose="02040503050406030204" pitchFamily="18" charset="0"/>
                      </a:rPr>
                      <m:t>𝐿</m:t>
                    </m:r>
                  </m:oMath>
                </a14:m>
                <a:r>
                  <a:rPr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993"/>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 Converging Series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Determine the number to which the series from the Merton College Problem,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8</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16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num>
                      <m:den>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𝑛</m:t>
                            </m:r>
                          </m:sup>
                        </m:sSup>
                      </m:den>
                    </m:f>
                    <m:r>
                      <a:rPr>
                        <a:latin typeface="Cambria Math" panose="02040503050406030204" pitchFamily="18" charset="0"/>
                      </a:rPr>
                      <m:t>+⋯</m:t>
                    </m:r>
                  </m:oMath>
                </a14:m>
                <a:r>
                  <a:rPr sz="2800"/>
                  <a:t>, converges.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 Converging Series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pPr>
                  <a:defRPr sz="2800"/>
                </a:pPr>
                <a:r>
                  <a:rPr sz="2800" dirty="0"/>
                  <a:t>In a problem like this, we hope to see a pattern that clarifies </a:t>
                </a:r>
                <a:r>
                  <a:rPr sz="2800" i="1" dirty="0"/>
                  <a:t>whether or not </a:t>
                </a:r>
                <a:r>
                  <a:rPr sz="2800" dirty="0"/>
                  <a:t>the sum converges and that also suggests the particular number to which the sum converges. This is not yet clear from the first five terms of the sequence of partial sums that were calculated in Example 9. However, a pattern begins to emerge with the next two terms in the sequence of partial sums, which are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6</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120</m:t>
                        </m:r>
                      </m:num>
                      <m:den>
                        <m:r>
                          <a:rPr>
                            <a:latin typeface="Cambria Math" panose="02040503050406030204" pitchFamily="18" charset="0"/>
                          </a:rPr>
                          <m:t>64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15</m:t>
                        </m:r>
                      </m:num>
                      <m:den>
                        <m:r>
                          <a:rPr>
                            <a:latin typeface="Cambria Math" panose="02040503050406030204" pitchFamily="18" charset="0"/>
                          </a:rPr>
                          <m:t>8</m:t>
                        </m:r>
                      </m:den>
                    </m:f>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7</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247</m:t>
                        </m:r>
                      </m:num>
                      <m:den>
                        <m:r>
                          <a:rPr>
                            <a:latin typeface="Cambria Math" panose="02040503050406030204" pitchFamily="18" charset="0"/>
                          </a:rPr>
                          <m:t>128</m:t>
                        </m:r>
                      </m:den>
                    </m:f>
                  </m:oMath>
                </a14:m>
                <a:r>
                  <a:rPr sz="2800" dirty="0"/>
                  <a:t>.</a:t>
                </a:r>
              </a:p>
              <a:p>
                <a:r>
                  <a:rPr sz="2800" dirty="0"/>
                  <a:t>All of these terms are less than </a:t>
                </a:r>
                <a:r>
                  <a:rPr sz="2800" dirty="0">
                    <a:latin typeface="Cambria Math"/>
                  </a:rPr>
                  <a:t>2</a:t>
                </a:r>
                <a:r>
                  <a:rPr sz="2800" dirty="0"/>
                  <a:t> and seem to be increasing towards </a:t>
                </a:r>
                <a:r>
                  <a:rPr sz="2800" dirty="0">
                    <a:latin typeface="Cambria Math"/>
                  </a:rPr>
                  <a:t>2</a:t>
                </a:r>
                <a:r>
                  <a:rPr sz="2800" dirty="0"/>
                  <a:t>. Perhaps </a:t>
                </a:r>
                <a:r>
                  <a:rPr sz="2800" dirty="0">
                    <a:latin typeface="Cambria Math"/>
                  </a:rPr>
                  <a:t>2</a:t>
                </a:r>
                <a:r>
                  <a:rPr sz="2800" dirty="0"/>
                  <a:t> is the limit. This suggests seeing how close each term gets to </a:t>
                </a:r>
                <a:r>
                  <a:rPr sz="2800" dirty="0">
                    <a:latin typeface="Cambria Math"/>
                  </a:rPr>
                  <a:t>2</a:t>
                </a:r>
                <a:r>
                  <a:rPr sz="2800" dirty="0"/>
                  <a:t>. The results can be put into a table for analysis.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2074"/>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 Converging Series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123825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tblGrid>
                  <a:tr h="370840">
                    <a:tc gridSpan="9">
                      <a:txBody>
                        <a:bodyPr/>
                        <a:lstStyle/>
                        <a:p>
                          <a:pPr algn="ctr">
                            <a:defRPr sz="1800" b="1"/>
                          </a:pPr>
                          <a:r>
                            <a:rPr dirty="0"/>
                            <a:t>Table 1</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400" b="1"/>
                          </a:pPr>
                          <a14:m>
                            <m:oMathPara xmlns:m="http://schemas.openxmlformats.org/officeDocument/2006/math">
                              <m:oMathParaPr>
                                <m:jc m:val="centerGroup"/>
                              </m:oMathParaPr>
                              <m:oMath xmlns:m="http://schemas.openxmlformats.org/officeDocument/2006/math">
                                <m:sSub>
                                  <m:sSubPr>
                                    <m:ctrlPr>
                                      <a:rPr sz="1400" i="1">
                                        <a:latin typeface="Cambria Math" panose="02040503050406030204" pitchFamily="18" charset="0"/>
                                      </a:rPr>
                                    </m:ctrlPr>
                                  </m:sSubPr>
                                  <m:e>
                                    <m:r>
                                      <a:rPr sz="1400">
                                        <a:latin typeface="Cambria Math"/>
                                      </a:rPr>
                                      <m:t>𝑆</m:t>
                                    </m:r>
                                  </m:e>
                                  <m:sub>
                                    <m:r>
                                      <a:rPr sz="1400">
                                        <a:latin typeface="Cambria Math"/>
                                      </a:rPr>
                                      <m:t>1</m:t>
                                    </m:r>
                                  </m:sub>
                                </m:sSub>
                              </m:oMath>
                            </m:oMathPara>
                          </a14:m>
                          <a:endParaRPr dirty="0"/>
                        </a:p>
                      </a:txBody>
                      <a:tcPr/>
                    </a:tc>
                    <a:tc>
                      <a:txBody>
                        <a:bodyPr/>
                        <a:lstStyle/>
                        <a:p>
                          <a:pPr algn="ctr">
                            <a:defRPr sz="1400" b="1"/>
                          </a:pPr>
                          <a14:m>
                            <m:oMathPara xmlns:m="http://schemas.openxmlformats.org/officeDocument/2006/math">
                              <m:oMathParaPr>
                                <m:jc m:val="centerGroup"/>
                              </m:oMathParaPr>
                              <m:oMath xmlns:m="http://schemas.openxmlformats.org/officeDocument/2006/math">
                                <m:sSub>
                                  <m:sSubPr>
                                    <m:ctrlPr>
                                      <a:rPr sz="1400" i="1">
                                        <a:latin typeface="Cambria Math" panose="02040503050406030204" pitchFamily="18" charset="0"/>
                                      </a:rPr>
                                    </m:ctrlPr>
                                  </m:sSubPr>
                                  <m:e>
                                    <m:r>
                                      <a:rPr sz="1400">
                                        <a:latin typeface="Cambria Math"/>
                                      </a:rPr>
                                      <m:t>𝑆</m:t>
                                    </m:r>
                                  </m:e>
                                  <m:sub>
                                    <m:r>
                                      <a:rPr sz="1400">
                                        <a:latin typeface="Cambria Math"/>
                                      </a:rPr>
                                      <m:t>2</m:t>
                                    </m:r>
                                  </m:sub>
                                </m:sSub>
                              </m:oMath>
                            </m:oMathPara>
                          </a14:m>
                          <a:endParaRPr dirty="0"/>
                        </a:p>
                      </a:txBody>
                      <a:tcPr/>
                    </a:tc>
                    <a:tc>
                      <a:txBody>
                        <a:bodyPr/>
                        <a:lstStyle/>
                        <a:p>
                          <a:pPr algn="ctr">
                            <a:defRPr sz="1400" b="1"/>
                          </a:pPr>
                          <a14:m>
                            <m:oMathPara xmlns:m="http://schemas.openxmlformats.org/officeDocument/2006/math">
                              <m:oMathParaPr>
                                <m:jc m:val="centerGroup"/>
                              </m:oMathParaPr>
                              <m:oMath xmlns:m="http://schemas.openxmlformats.org/officeDocument/2006/math">
                                <m:sSub>
                                  <m:sSubPr>
                                    <m:ctrlPr>
                                      <a:rPr sz="1400" i="1">
                                        <a:latin typeface="Cambria Math" panose="02040503050406030204" pitchFamily="18" charset="0"/>
                                      </a:rPr>
                                    </m:ctrlPr>
                                  </m:sSubPr>
                                  <m:e>
                                    <m:r>
                                      <a:rPr sz="1400">
                                        <a:latin typeface="Cambria Math"/>
                                      </a:rPr>
                                      <m:t>𝑆</m:t>
                                    </m:r>
                                  </m:e>
                                  <m:sub>
                                    <m:r>
                                      <a:rPr sz="1400">
                                        <a:latin typeface="Cambria Math"/>
                                      </a:rPr>
                                      <m:t>3</m:t>
                                    </m:r>
                                  </m:sub>
                                </m:sSub>
                              </m:oMath>
                            </m:oMathPara>
                          </a14:m>
                          <a:endParaRPr dirty="0"/>
                        </a:p>
                      </a:txBody>
                      <a:tcPr/>
                    </a:tc>
                    <a:tc>
                      <a:txBody>
                        <a:bodyPr/>
                        <a:lstStyle/>
                        <a:p>
                          <a:pPr algn="ctr">
                            <a:defRPr sz="1400" b="1"/>
                          </a:pPr>
                          <a14:m>
                            <m:oMathPara xmlns:m="http://schemas.openxmlformats.org/officeDocument/2006/math">
                              <m:oMathParaPr>
                                <m:jc m:val="centerGroup"/>
                              </m:oMathParaPr>
                              <m:oMath xmlns:m="http://schemas.openxmlformats.org/officeDocument/2006/math">
                                <m:sSub>
                                  <m:sSubPr>
                                    <m:ctrlPr>
                                      <a:rPr sz="1400" i="1">
                                        <a:latin typeface="Cambria Math" panose="02040503050406030204" pitchFamily="18" charset="0"/>
                                      </a:rPr>
                                    </m:ctrlPr>
                                  </m:sSubPr>
                                  <m:e>
                                    <m:r>
                                      <a:rPr sz="1400">
                                        <a:latin typeface="Cambria Math"/>
                                      </a:rPr>
                                      <m:t>𝑆</m:t>
                                    </m:r>
                                  </m:e>
                                  <m:sub>
                                    <m:r>
                                      <a:rPr sz="1400">
                                        <a:latin typeface="Cambria Math"/>
                                      </a:rPr>
                                      <m:t>4</m:t>
                                    </m:r>
                                  </m:sub>
                                </m:sSub>
                              </m:oMath>
                            </m:oMathPara>
                          </a14:m>
                          <a:endParaRPr dirty="0"/>
                        </a:p>
                      </a:txBody>
                      <a:tcPr/>
                    </a:tc>
                    <a:tc>
                      <a:txBody>
                        <a:bodyPr/>
                        <a:lstStyle/>
                        <a:p>
                          <a:pPr algn="ctr">
                            <a:defRPr sz="1400" b="1"/>
                          </a:pPr>
                          <a14:m>
                            <m:oMathPara xmlns:m="http://schemas.openxmlformats.org/officeDocument/2006/math">
                              <m:oMathParaPr>
                                <m:jc m:val="centerGroup"/>
                              </m:oMathParaPr>
                              <m:oMath xmlns:m="http://schemas.openxmlformats.org/officeDocument/2006/math">
                                <m:sSub>
                                  <m:sSubPr>
                                    <m:ctrlPr>
                                      <a:rPr sz="1400" i="1">
                                        <a:latin typeface="Cambria Math" panose="02040503050406030204" pitchFamily="18" charset="0"/>
                                      </a:rPr>
                                    </m:ctrlPr>
                                  </m:sSubPr>
                                  <m:e>
                                    <m:r>
                                      <a:rPr sz="1400">
                                        <a:latin typeface="Cambria Math"/>
                                      </a:rPr>
                                      <m:t>𝑆</m:t>
                                    </m:r>
                                  </m:e>
                                  <m:sub>
                                    <m:r>
                                      <a:rPr sz="1400">
                                        <a:latin typeface="Cambria Math"/>
                                      </a:rPr>
                                      <m:t>5</m:t>
                                    </m:r>
                                  </m:sub>
                                </m:sSub>
                              </m:oMath>
                            </m:oMathPara>
                          </a14:m>
                          <a:endParaRPr/>
                        </a:p>
                      </a:txBody>
                      <a:tcPr/>
                    </a:tc>
                    <a:tc>
                      <a:txBody>
                        <a:bodyPr/>
                        <a:lstStyle/>
                        <a:p>
                          <a:pPr algn="ctr">
                            <a:defRPr sz="1400" b="1"/>
                          </a:pPr>
                          <a14:m>
                            <m:oMathPara xmlns:m="http://schemas.openxmlformats.org/officeDocument/2006/math">
                              <m:oMathParaPr>
                                <m:jc m:val="centerGroup"/>
                              </m:oMathParaPr>
                              <m:oMath xmlns:m="http://schemas.openxmlformats.org/officeDocument/2006/math">
                                <m:sSub>
                                  <m:sSubPr>
                                    <m:ctrlPr>
                                      <a:rPr sz="1400" i="1">
                                        <a:latin typeface="Cambria Math" panose="02040503050406030204" pitchFamily="18" charset="0"/>
                                      </a:rPr>
                                    </m:ctrlPr>
                                  </m:sSubPr>
                                  <m:e>
                                    <m:r>
                                      <a:rPr sz="1400">
                                        <a:latin typeface="Cambria Math"/>
                                      </a:rPr>
                                      <m:t>𝑆</m:t>
                                    </m:r>
                                  </m:e>
                                  <m:sub>
                                    <m:r>
                                      <a:rPr sz="1400">
                                        <a:latin typeface="Cambria Math"/>
                                      </a:rPr>
                                      <m:t>6</m:t>
                                    </m:r>
                                  </m:sub>
                                </m:sSub>
                              </m:oMath>
                            </m:oMathPara>
                          </a14:m>
                          <a:endParaRPr/>
                        </a:p>
                      </a:txBody>
                      <a:tcPr/>
                    </a:tc>
                    <a:tc>
                      <a:txBody>
                        <a:bodyPr/>
                        <a:lstStyle/>
                        <a:p>
                          <a:pPr algn="ctr">
                            <a:defRPr sz="1400" b="1"/>
                          </a:pPr>
                          <a14:m>
                            <m:oMathPara xmlns:m="http://schemas.openxmlformats.org/officeDocument/2006/math">
                              <m:oMathParaPr>
                                <m:jc m:val="centerGroup"/>
                              </m:oMathParaPr>
                              <m:oMath xmlns:m="http://schemas.openxmlformats.org/officeDocument/2006/math">
                                <m:sSub>
                                  <m:sSubPr>
                                    <m:ctrlPr>
                                      <a:rPr sz="1400" i="1">
                                        <a:latin typeface="Cambria Math" panose="02040503050406030204" pitchFamily="18" charset="0"/>
                                      </a:rPr>
                                    </m:ctrlPr>
                                  </m:sSubPr>
                                  <m:e>
                                    <m:r>
                                      <a:rPr sz="1400">
                                        <a:latin typeface="Cambria Math"/>
                                      </a:rPr>
                                      <m:t>𝑆</m:t>
                                    </m:r>
                                  </m:e>
                                  <m:sub>
                                    <m:r>
                                      <a:rPr sz="1400">
                                        <a:latin typeface="Cambria Math"/>
                                      </a:rPr>
                                      <m:t>7</m:t>
                                    </m:r>
                                  </m:sub>
                                </m:sSub>
                              </m:oMath>
                            </m:oMathPara>
                          </a14:m>
                          <a:endParaRPr/>
                        </a:p>
                      </a:txBody>
                      <a:tcPr/>
                    </a:tc>
                    <a:tc>
                      <a:txBody>
                        <a:bodyPr/>
                        <a:lstStyle/>
                        <a:p>
                          <a:pPr algn="ctr">
                            <a:defRPr sz="1400" b="1"/>
                          </a:pPr>
                          <a14:m>
                            <m:oMathPara xmlns:m="http://schemas.openxmlformats.org/officeDocument/2006/math">
                              <m:oMathParaPr>
                                <m:jc m:val="centerGroup"/>
                              </m:oMathParaPr>
                              <m:oMath xmlns:m="http://schemas.openxmlformats.org/officeDocument/2006/math">
                                <m:r>
                                  <a:rPr sz="1400">
                                    <a:latin typeface="Cambria Math"/>
                                  </a:rPr>
                                  <m:t>…</m:t>
                                </m:r>
                              </m:oMath>
                            </m:oMathPara>
                          </a14:m>
                          <a:endParaRPr/>
                        </a:p>
                      </a:txBody>
                      <a:tcPr/>
                    </a:tc>
                    <a:tc>
                      <a:txBody>
                        <a:bodyPr/>
                        <a:lstStyle/>
                        <a:p>
                          <a:pPr algn="ctr">
                            <a:defRPr sz="1400" b="1"/>
                          </a:pPr>
                          <a14:m>
                            <m:oMathPara xmlns:m="http://schemas.openxmlformats.org/officeDocument/2006/math">
                              <m:oMathParaPr>
                                <m:jc m:val="centerGroup"/>
                              </m:oMathParaPr>
                              <m:oMath xmlns:m="http://schemas.openxmlformats.org/officeDocument/2006/math">
                                <m:sSub>
                                  <m:sSubPr>
                                    <m:ctrlPr>
                                      <a:rPr sz="1400" i="1">
                                        <a:latin typeface="Cambria Math" panose="02040503050406030204" pitchFamily="18" charset="0"/>
                                      </a:rPr>
                                    </m:ctrlPr>
                                  </m:sSubPr>
                                  <m:e>
                                    <m:r>
                                      <a:rPr sz="1400">
                                        <a:latin typeface="Cambria Math"/>
                                      </a:rPr>
                                      <m:t>𝑆</m:t>
                                    </m:r>
                                  </m:e>
                                  <m:sub>
                                    <m:r>
                                      <a:rPr sz="1400">
                                        <a:latin typeface="Cambria Math"/>
                                      </a:rPr>
                                      <m:t>𝑛</m:t>
                                    </m:r>
                                  </m:sub>
                                </m:sSub>
                              </m:oMath>
                            </m:oMathPara>
                          </a14:m>
                          <a:endParaRPr/>
                        </a:p>
                      </a:txBody>
                      <a:tcPr/>
                    </a:tc>
                    <a:extLst>
                      <a:ext uri="{0D108BD9-81ED-4DB2-BD59-A6C34878D82A}">
                        <a16:rowId xmlns:a16="http://schemas.microsoft.com/office/drawing/2014/main" val="10001"/>
                      </a:ext>
                    </a:extLst>
                  </a:tr>
                  <a:tr h="370840">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a:rPr>
                                  <m:t>2</m:t>
                                </m:r>
                                <m:r>
                                  <a:rPr sz="1400">
                                    <a:latin typeface="Cambria Math"/>
                                  </a:rPr>
                                  <m:t>−</m:t>
                                </m:r>
                                <m:f>
                                  <m:fPr>
                                    <m:ctrlPr>
                                      <a:rPr sz="1400" i="1">
                                        <a:latin typeface="Cambria Math" panose="02040503050406030204" pitchFamily="18" charset="0"/>
                                      </a:rPr>
                                    </m:ctrlPr>
                                  </m:fPr>
                                  <m:num>
                                    <m:r>
                                      <a:rPr sz="1400">
                                        <a:latin typeface="Cambria Math"/>
                                      </a:rPr>
                                      <m:t>3</m:t>
                                    </m:r>
                                  </m:num>
                                  <m:den>
                                    <m:r>
                                      <a:rPr sz="1400">
                                        <a:latin typeface="Cambria Math"/>
                                      </a:rPr>
                                      <m:t>2</m:t>
                                    </m:r>
                                  </m:den>
                                </m:f>
                              </m:oMath>
                            </m:oMathPara>
                          </a14:m>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a:rPr>
                                  <m:t>2</m:t>
                                </m:r>
                                <m:r>
                                  <a:rPr sz="1400">
                                    <a:latin typeface="Cambria Math"/>
                                  </a:rPr>
                                  <m:t>−</m:t>
                                </m:r>
                                <m:f>
                                  <m:fPr>
                                    <m:ctrlPr>
                                      <a:rPr sz="1400" i="1">
                                        <a:latin typeface="Cambria Math" panose="02040503050406030204" pitchFamily="18" charset="0"/>
                                      </a:rPr>
                                    </m:ctrlPr>
                                  </m:fPr>
                                  <m:num>
                                    <m:r>
                                      <a:rPr sz="1400">
                                        <a:latin typeface="Cambria Math"/>
                                      </a:rPr>
                                      <m:t>4</m:t>
                                    </m:r>
                                  </m:num>
                                  <m:den>
                                    <m:r>
                                      <a:rPr sz="1400">
                                        <a:latin typeface="Cambria Math"/>
                                      </a:rPr>
                                      <m:t>4</m:t>
                                    </m:r>
                                  </m:den>
                                </m:f>
                              </m:oMath>
                            </m:oMathPara>
                          </a14:m>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a:rPr>
                                  <m:t>2</m:t>
                                </m:r>
                                <m:r>
                                  <a:rPr sz="1400">
                                    <a:latin typeface="Cambria Math"/>
                                  </a:rPr>
                                  <m:t>−</m:t>
                                </m:r>
                                <m:f>
                                  <m:fPr>
                                    <m:ctrlPr>
                                      <a:rPr sz="1400" i="1">
                                        <a:latin typeface="Cambria Math" panose="02040503050406030204" pitchFamily="18" charset="0"/>
                                      </a:rPr>
                                    </m:ctrlPr>
                                  </m:fPr>
                                  <m:num>
                                    <m:r>
                                      <a:rPr sz="1400">
                                        <a:latin typeface="Cambria Math"/>
                                      </a:rPr>
                                      <m:t>5</m:t>
                                    </m:r>
                                  </m:num>
                                  <m:den>
                                    <m:r>
                                      <a:rPr sz="1400">
                                        <a:latin typeface="Cambria Math"/>
                                      </a:rPr>
                                      <m:t>8</m:t>
                                    </m:r>
                                  </m:den>
                                </m:f>
                              </m:oMath>
                            </m:oMathPara>
                          </a14:m>
                          <a:endParaRPr dirty="0"/>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a:rPr>
                                  <m:t>2</m:t>
                                </m:r>
                                <m:r>
                                  <a:rPr sz="1400">
                                    <a:latin typeface="Cambria Math"/>
                                  </a:rPr>
                                  <m:t>−</m:t>
                                </m:r>
                                <m:f>
                                  <m:fPr>
                                    <m:ctrlPr>
                                      <a:rPr sz="1400" i="1">
                                        <a:latin typeface="Cambria Math" panose="02040503050406030204" pitchFamily="18" charset="0"/>
                                      </a:rPr>
                                    </m:ctrlPr>
                                  </m:fPr>
                                  <m:num>
                                    <m:r>
                                      <a:rPr sz="1400">
                                        <a:latin typeface="Cambria Math"/>
                                      </a:rPr>
                                      <m:t>6</m:t>
                                    </m:r>
                                  </m:num>
                                  <m:den>
                                    <m:r>
                                      <a:rPr sz="1400">
                                        <a:latin typeface="Cambria Math"/>
                                      </a:rPr>
                                      <m:t>16</m:t>
                                    </m:r>
                                  </m:den>
                                </m:f>
                              </m:oMath>
                            </m:oMathPara>
                          </a14:m>
                          <a:endParaRPr dirty="0"/>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a:rPr>
                                  <m:t>2</m:t>
                                </m:r>
                                <m:r>
                                  <a:rPr sz="1400">
                                    <a:latin typeface="Cambria Math"/>
                                  </a:rPr>
                                  <m:t>−</m:t>
                                </m:r>
                                <m:f>
                                  <m:fPr>
                                    <m:ctrlPr>
                                      <a:rPr sz="1400" i="1">
                                        <a:latin typeface="Cambria Math" panose="02040503050406030204" pitchFamily="18" charset="0"/>
                                      </a:rPr>
                                    </m:ctrlPr>
                                  </m:fPr>
                                  <m:num>
                                    <m:r>
                                      <a:rPr sz="1400">
                                        <a:latin typeface="Cambria Math"/>
                                      </a:rPr>
                                      <m:t>7</m:t>
                                    </m:r>
                                  </m:num>
                                  <m:den>
                                    <m:r>
                                      <a:rPr sz="1400">
                                        <a:latin typeface="Cambria Math"/>
                                      </a:rPr>
                                      <m:t>32</m:t>
                                    </m:r>
                                  </m:den>
                                </m:f>
                              </m:oMath>
                            </m:oMathPara>
                          </a14:m>
                          <a:endParaRPr dirty="0"/>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a:rPr>
                                  <m:t>2</m:t>
                                </m:r>
                                <m:r>
                                  <a:rPr sz="1400">
                                    <a:latin typeface="Cambria Math"/>
                                  </a:rPr>
                                  <m:t>−</m:t>
                                </m:r>
                                <m:f>
                                  <m:fPr>
                                    <m:ctrlPr>
                                      <a:rPr sz="1400" i="1">
                                        <a:latin typeface="Cambria Math" panose="02040503050406030204" pitchFamily="18" charset="0"/>
                                      </a:rPr>
                                    </m:ctrlPr>
                                  </m:fPr>
                                  <m:num>
                                    <m:r>
                                      <a:rPr sz="1400">
                                        <a:latin typeface="Cambria Math"/>
                                      </a:rPr>
                                      <m:t>8</m:t>
                                    </m:r>
                                  </m:num>
                                  <m:den>
                                    <m:r>
                                      <a:rPr sz="1400">
                                        <a:latin typeface="Cambria Math"/>
                                      </a:rPr>
                                      <m:t>64</m:t>
                                    </m:r>
                                  </m:den>
                                </m:f>
                              </m:oMath>
                            </m:oMathPara>
                          </a14:m>
                          <a:endParaRPr dirty="0"/>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a:rPr>
                                  <m:t>2</m:t>
                                </m:r>
                                <m:r>
                                  <a:rPr sz="1400">
                                    <a:latin typeface="Cambria Math"/>
                                  </a:rPr>
                                  <m:t>−</m:t>
                                </m:r>
                                <m:f>
                                  <m:fPr>
                                    <m:ctrlPr>
                                      <a:rPr sz="1400" i="1">
                                        <a:latin typeface="Cambria Math" panose="02040503050406030204" pitchFamily="18" charset="0"/>
                                      </a:rPr>
                                    </m:ctrlPr>
                                  </m:fPr>
                                  <m:num>
                                    <m:r>
                                      <a:rPr sz="1400">
                                        <a:latin typeface="Cambria Math"/>
                                      </a:rPr>
                                      <m:t>9</m:t>
                                    </m:r>
                                  </m:num>
                                  <m:den>
                                    <m:r>
                                      <a:rPr sz="1400">
                                        <a:latin typeface="Cambria Math"/>
                                      </a:rPr>
                                      <m:t>128</m:t>
                                    </m:r>
                                  </m:den>
                                </m:f>
                              </m:oMath>
                            </m:oMathPara>
                          </a14:m>
                          <a:endParaRPr dirty="0"/>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a:rPr>
                                  <m:t>⋯</m:t>
                                </m:r>
                              </m:oMath>
                            </m:oMathPara>
                          </a14:m>
                          <a:endParaRPr dirty="0"/>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a:rPr>
                                  <m:t>2</m:t>
                                </m:r>
                                <m:r>
                                  <a:rPr sz="1400">
                                    <a:latin typeface="Cambria Math"/>
                                  </a:rPr>
                                  <m:t>−</m:t>
                                </m:r>
                                <m:f>
                                  <m:fPr>
                                    <m:ctrlPr>
                                      <a:rPr sz="1400" i="1">
                                        <a:latin typeface="Cambria Math" panose="02040503050406030204" pitchFamily="18" charset="0"/>
                                      </a:rPr>
                                    </m:ctrlPr>
                                  </m:fPr>
                                  <m:num>
                                    <m:r>
                                      <a:rPr sz="1400">
                                        <a:latin typeface="Cambria Math"/>
                                      </a:rPr>
                                      <m:t>𝑛</m:t>
                                    </m:r>
                                    <m:r>
                                      <a:rPr sz="1400">
                                        <a:latin typeface="Cambria Math"/>
                                      </a:rPr>
                                      <m:t>+</m:t>
                                    </m:r>
                                    <m:r>
                                      <a:rPr sz="1400">
                                        <a:latin typeface="Cambria Math"/>
                                      </a:rPr>
                                      <m:t>2</m:t>
                                    </m:r>
                                  </m:num>
                                  <m:den>
                                    <m:sSup>
                                      <m:sSupPr>
                                        <m:ctrlPr>
                                          <a:rPr sz="1400" i="1">
                                            <a:latin typeface="Cambria Math" panose="02040503050406030204" pitchFamily="18" charset="0"/>
                                          </a:rPr>
                                        </m:ctrlPr>
                                      </m:sSupPr>
                                      <m:e>
                                        <m:r>
                                          <a:rPr sz="1400">
                                            <a:latin typeface="Cambria Math"/>
                                          </a:rPr>
                                          <m:t>2</m:t>
                                        </m:r>
                                      </m:e>
                                      <m:sup>
                                        <m:r>
                                          <a:rPr sz="1400">
                                            <a:latin typeface="Cambria Math"/>
                                          </a:rPr>
                                          <m:t>𝑛</m:t>
                                        </m:r>
                                      </m:sup>
                                    </m:sSup>
                                  </m:den>
                                </m:f>
                              </m:oMath>
                            </m:oMathPara>
                          </a14:m>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123825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tblGrid>
                  <a:tr h="370840">
                    <a:tc gridSpan="9">
                      <a:txBody>
                        <a:bodyPr/>
                        <a:lstStyle/>
                        <a:p>
                          <a:pPr algn="ctr">
                            <a:defRPr sz="1800" b="1"/>
                          </a:pPr>
                          <a:r>
                            <a:t>Table 1</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1333" t="-108197" r="-803333" b="-137705"/>
                          </a:stretch>
                        </a:blipFill>
                      </a:tcPr>
                    </a:tc>
                    <a:tc>
                      <a:txBody>
                        <a:bodyPr/>
                        <a:lstStyle/>
                        <a:p>
                          <a:endParaRPr lang="en-US"/>
                        </a:p>
                      </a:txBody>
                      <a:tcPr>
                        <a:blipFill>
                          <a:blip r:embed="rId2"/>
                          <a:stretch>
                            <a:fillRect l="-101333" t="-108197" r="-703333" b="-137705"/>
                          </a:stretch>
                        </a:blipFill>
                      </a:tcPr>
                    </a:tc>
                    <a:tc>
                      <a:txBody>
                        <a:bodyPr/>
                        <a:lstStyle/>
                        <a:p>
                          <a:endParaRPr lang="en-US"/>
                        </a:p>
                      </a:txBody>
                      <a:tcPr>
                        <a:blipFill>
                          <a:blip r:embed="rId2"/>
                          <a:stretch>
                            <a:fillRect l="-201333" t="-108197" r="-603333" b="-137705"/>
                          </a:stretch>
                        </a:blipFill>
                      </a:tcPr>
                    </a:tc>
                    <a:tc>
                      <a:txBody>
                        <a:bodyPr/>
                        <a:lstStyle/>
                        <a:p>
                          <a:endParaRPr lang="en-US"/>
                        </a:p>
                      </a:txBody>
                      <a:tcPr>
                        <a:blipFill>
                          <a:blip r:embed="rId2"/>
                          <a:stretch>
                            <a:fillRect l="-301333" t="-108197" r="-503333" b="-137705"/>
                          </a:stretch>
                        </a:blipFill>
                      </a:tcPr>
                    </a:tc>
                    <a:tc>
                      <a:txBody>
                        <a:bodyPr/>
                        <a:lstStyle/>
                        <a:p>
                          <a:endParaRPr lang="en-US"/>
                        </a:p>
                      </a:txBody>
                      <a:tcPr>
                        <a:blipFill>
                          <a:blip r:embed="rId2"/>
                          <a:stretch>
                            <a:fillRect l="-401333" t="-108197" r="-403333" b="-137705"/>
                          </a:stretch>
                        </a:blipFill>
                      </a:tcPr>
                    </a:tc>
                    <a:tc>
                      <a:txBody>
                        <a:bodyPr/>
                        <a:lstStyle/>
                        <a:p>
                          <a:endParaRPr lang="en-US"/>
                        </a:p>
                      </a:txBody>
                      <a:tcPr>
                        <a:blipFill>
                          <a:blip r:embed="rId2"/>
                          <a:stretch>
                            <a:fillRect l="-501333" t="-108197" r="-303333" b="-137705"/>
                          </a:stretch>
                        </a:blipFill>
                      </a:tcPr>
                    </a:tc>
                    <a:tc>
                      <a:txBody>
                        <a:bodyPr/>
                        <a:lstStyle/>
                        <a:p>
                          <a:endParaRPr lang="en-US"/>
                        </a:p>
                      </a:txBody>
                      <a:tcPr>
                        <a:blipFill>
                          <a:blip r:embed="rId2"/>
                          <a:stretch>
                            <a:fillRect l="-601333" t="-108197" r="-203333" b="-137705"/>
                          </a:stretch>
                        </a:blipFill>
                      </a:tcPr>
                    </a:tc>
                    <a:tc>
                      <a:txBody>
                        <a:bodyPr/>
                        <a:lstStyle/>
                        <a:p>
                          <a:endParaRPr lang="en-US"/>
                        </a:p>
                      </a:txBody>
                      <a:tcPr>
                        <a:blipFill>
                          <a:blip r:embed="rId2"/>
                          <a:stretch>
                            <a:fillRect l="-701333" t="-108197" r="-103333" b="-137705"/>
                          </a:stretch>
                        </a:blipFill>
                      </a:tcPr>
                    </a:tc>
                    <a:tc>
                      <a:txBody>
                        <a:bodyPr/>
                        <a:lstStyle/>
                        <a:p>
                          <a:endParaRPr lang="en-US"/>
                        </a:p>
                      </a:txBody>
                      <a:tcPr>
                        <a:blipFill>
                          <a:blip r:embed="rId2"/>
                          <a:stretch>
                            <a:fillRect l="-801333" t="-108197" r="-3333" b="-137705"/>
                          </a:stretch>
                        </a:blipFill>
                      </a:tcPr>
                    </a:tc>
                    <a:extLst>
                      <a:ext uri="{0D108BD9-81ED-4DB2-BD59-A6C34878D82A}">
                        <a16:rowId xmlns:a16="http://schemas.microsoft.com/office/drawing/2014/main" val="10001"/>
                      </a:ext>
                    </a:extLst>
                  </a:tr>
                  <a:tr h="496570">
                    <a:tc>
                      <a:txBody>
                        <a:bodyPr/>
                        <a:lstStyle/>
                        <a:p>
                          <a:endParaRPr lang="en-US"/>
                        </a:p>
                      </a:txBody>
                      <a:tcPr>
                        <a:blipFill>
                          <a:blip r:embed="rId2"/>
                          <a:stretch>
                            <a:fillRect l="-1333" t="-154878" r="-803333" b="-2439"/>
                          </a:stretch>
                        </a:blipFill>
                      </a:tcPr>
                    </a:tc>
                    <a:tc>
                      <a:txBody>
                        <a:bodyPr/>
                        <a:lstStyle/>
                        <a:p>
                          <a:endParaRPr lang="en-US"/>
                        </a:p>
                      </a:txBody>
                      <a:tcPr>
                        <a:blipFill>
                          <a:blip r:embed="rId2"/>
                          <a:stretch>
                            <a:fillRect l="-101333" t="-154878" r="-703333" b="-2439"/>
                          </a:stretch>
                        </a:blipFill>
                      </a:tcPr>
                    </a:tc>
                    <a:tc>
                      <a:txBody>
                        <a:bodyPr/>
                        <a:lstStyle/>
                        <a:p>
                          <a:endParaRPr lang="en-US"/>
                        </a:p>
                      </a:txBody>
                      <a:tcPr>
                        <a:blipFill>
                          <a:blip r:embed="rId2"/>
                          <a:stretch>
                            <a:fillRect l="-201333" t="-154878" r="-603333" b="-2439"/>
                          </a:stretch>
                        </a:blipFill>
                      </a:tcPr>
                    </a:tc>
                    <a:tc>
                      <a:txBody>
                        <a:bodyPr/>
                        <a:lstStyle/>
                        <a:p>
                          <a:endParaRPr lang="en-US"/>
                        </a:p>
                      </a:txBody>
                      <a:tcPr>
                        <a:blipFill>
                          <a:blip r:embed="rId2"/>
                          <a:stretch>
                            <a:fillRect l="-301333" t="-154878" r="-503333" b="-2439"/>
                          </a:stretch>
                        </a:blipFill>
                      </a:tcPr>
                    </a:tc>
                    <a:tc>
                      <a:txBody>
                        <a:bodyPr/>
                        <a:lstStyle/>
                        <a:p>
                          <a:endParaRPr lang="en-US"/>
                        </a:p>
                      </a:txBody>
                      <a:tcPr>
                        <a:blipFill>
                          <a:blip r:embed="rId2"/>
                          <a:stretch>
                            <a:fillRect l="-401333" t="-154878" r="-403333" b="-2439"/>
                          </a:stretch>
                        </a:blipFill>
                      </a:tcPr>
                    </a:tc>
                    <a:tc>
                      <a:txBody>
                        <a:bodyPr/>
                        <a:lstStyle/>
                        <a:p>
                          <a:endParaRPr lang="en-US"/>
                        </a:p>
                      </a:txBody>
                      <a:tcPr>
                        <a:blipFill>
                          <a:blip r:embed="rId2"/>
                          <a:stretch>
                            <a:fillRect l="-501333" t="-154878" r="-303333" b="-2439"/>
                          </a:stretch>
                        </a:blipFill>
                      </a:tcPr>
                    </a:tc>
                    <a:tc>
                      <a:txBody>
                        <a:bodyPr/>
                        <a:lstStyle/>
                        <a:p>
                          <a:endParaRPr lang="en-US"/>
                        </a:p>
                      </a:txBody>
                      <a:tcPr>
                        <a:blipFill>
                          <a:blip r:embed="rId2"/>
                          <a:stretch>
                            <a:fillRect l="-601333" t="-154878" r="-203333" b="-2439"/>
                          </a:stretch>
                        </a:blipFill>
                      </a:tcPr>
                    </a:tc>
                    <a:tc>
                      <a:txBody>
                        <a:bodyPr/>
                        <a:lstStyle/>
                        <a:p>
                          <a:endParaRPr lang="en-US"/>
                        </a:p>
                      </a:txBody>
                      <a:tcPr>
                        <a:blipFill>
                          <a:blip r:embed="rId2"/>
                          <a:stretch>
                            <a:fillRect l="-701333" t="-154878" r="-103333" b="-2439"/>
                          </a:stretch>
                        </a:blipFill>
                      </a:tcPr>
                    </a:tc>
                    <a:tc>
                      <a:txBody>
                        <a:bodyPr/>
                        <a:lstStyle/>
                        <a:p>
                          <a:endParaRPr lang="en-US"/>
                        </a:p>
                      </a:txBody>
                      <a:tcPr>
                        <a:blipFill>
                          <a:blip r:embed="rId2"/>
                          <a:stretch>
                            <a:fillRect l="-801333" t="-154878" r="-3333" b="-2439"/>
                          </a:stretch>
                        </a:blip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2144228-96AD-1C62-A3BD-72C0648FACCA}"/>
                  </a:ext>
                </a:extLst>
              </p:cNvPr>
              <p:cNvSpPr txBox="1"/>
              <p:nvPr/>
            </p:nvSpPr>
            <p:spPr>
              <a:xfrm>
                <a:off x="457200" y="2420009"/>
                <a:ext cx="8229600" cy="313816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Assuming the proposed formula for </a:t>
                </a:r>
                <a14:m>
                  <m:oMath xmlns:m="http://schemas.openxmlformats.org/officeDocument/2006/math">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𝑆</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sub>
                    </m:sSub>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is correct, we have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14:m>
                  <m:oMath xmlns:m="http://schemas.openxmlformats.org/officeDocument/2006/math">
                    <m:nary>
                      <m:naryPr>
                        <m:chr m:val="∑"/>
                        <m:limLoc m:val="undOv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naryPr>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sub>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e>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num>
                          <m:den>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sup>
                            </m:sSup>
                          </m:den>
                        </m:f>
                      </m:e>
                    </m:nary>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num>
                      <m:den>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sup>
                        </m:sSup>
                      </m:den>
                    </m:f>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limLow>
                      <m:limLow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limLowPr>
                      <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lim</m:t>
                        </m:r>
                      </m:e>
                      <m:li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lim>
                    </m:limLow>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num>
                          <m:den>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sup>
                            </m:sSup>
                          </m:den>
                        </m:f>
                      </m:e>
                    </m:d>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limLow>
                      <m:limLow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limLowPr>
                      <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lim</m:t>
                        </m:r>
                      </m:e>
                      <m:li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lim>
                    </m:limLow>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num>
                          <m:den>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sup>
                            </m:sSup>
                          </m:den>
                        </m:f>
                      </m:e>
                    </m:d>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The last limit expression is similar to the limit in Example 5f.</a:t>
                </a:r>
              </a:p>
            </p:txBody>
          </p:sp>
        </mc:Choice>
        <mc:Fallback>
          <p:sp>
            <p:nvSpPr>
              <p:cNvPr id="5" name="TextBox 4">
                <a:extLst>
                  <a:ext uri="{FF2B5EF4-FFF2-40B4-BE49-F238E27FC236}">
                    <a16:creationId xmlns:a16="http://schemas.microsoft.com/office/drawing/2014/main" id="{E2144228-96AD-1C62-A3BD-72C0648FACCA}"/>
                  </a:ext>
                </a:extLst>
              </p:cNvPr>
              <p:cNvSpPr txBox="1">
                <a:spLocks noRot="1" noChangeAspect="1" noMove="1" noResize="1" noEditPoints="1" noAdjustHandles="1" noChangeArrowheads="1" noChangeShapeType="1" noTextEdit="1"/>
              </p:cNvSpPr>
              <p:nvPr/>
            </p:nvSpPr>
            <p:spPr>
              <a:xfrm>
                <a:off x="457200" y="2420009"/>
                <a:ext cx="8229600" cy="3138167"/>
              </a:xfrm>
              <a:prstGeom prst="rect">
                <a:avLst/>
              </a:prstGeom>
              <a:blipFill>
                <a:blip r:embed="rId3"/>
                <a:stretch>
                  <a:fillRect l="-1481" t="-2524" b="-4466"/>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Converging Series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In general, using small cases in order to determine an expression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𝑛</m:t>
                        </m:r>
                      </m:sub>
                    </m:sSub>
                  </m:oMath>
                </a14:m>
                <a:r>
                  <a:rPr sz="2800" dirty="0"/>
                  <a:t> like we did in Table 1 involves guesswork and inference. The proof that the format is correct usually involves a formal technique called mathematical induction, which we do not discuss in this course. The main step in such a proof requires that we show the proposed formula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𝑛</m:t>
                        </m:r>
                      </m:sub>
                    </m:sSub>
                  </m:oMath>
                </a14:m>
                <a:r>
                  <a:rPr sz="2800" dirty="0"/>
                  <a:t> leads to a correct expression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𝑛</m:t>
                        </m:r>
                        <m:r>
                          <a:rPr>
                            <a:latin typeface="Cambria Math" panose="02040503050406030204" pitchFamily="18" charset="0"/>
                          </a:rPr>
                          <m:t>+1</m:t>
                        </m:r>
                      </m:sub>
                    </m:sSub>
                  </m:oMath>
                </a14:m>
                <a:r>
                  <a:rPr sz="2800" dirty="0"/>
                  <a:t>. That is, given a formula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𝑛</m:t>
                        </m:r>
                      </m:sub>
                    </m:sSub>
                  </m:oMath>
                </a14:m>
                <a:r>
                  <a:rPr sz="2800" dirty="0"/>
                  <a:t>, we must show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𝑛</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r>
                          <a:rPr>
                            <a:latin typeface="Cambria Math" panose="02040503050406030204" pitchFamily="18" charset="0"/>
                          </a:rPr>
                          <m:t>+1</m:t>
                        </m:r>
                      </m:sub>
                    </m:sSub>
                  </m:oMath>
                </a14:m>
                <a:r>
                  <a:rPr sz="2800" dirty="0"/>
                  <a:t> equals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𝑛</m:t>
                        </m:r>
                        <m:r>
                          <a:rPr>
                            <a:latin typeface="Cambria Math" panose="02040503050406030204" pitchFamily="18" charset="0"/>
                          </a:rPr>
                          <m:t>+1</m:t>
                        </m:r>
                      </m:sub>
                    </m:sSub>
                  </m:oMath>
                </a14:m>
                <a:r>
                  <a:rPr sz="2800" dirty="0"/>
                  <a:t>. We illustrate for this example.</a:t>
                </a:r>
              </a:p>
              <a:p>
                <a:pPr/>
                <a:endParaRPr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84BF-3D21-DA21-37E4-A395FFBDB7ED}"/>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1F497D"/>
                </a:solidFill>
                <a:effectLst/>
                <a:uLnTx/>
                <a:uFillTx/>
                <a:latin typeface="Calibri"/>
                <a:ea typeface="+mj-ea"/>
                <a:cs typeface="+mj-cs"/>
              </a:rPr>
              <a:t>Example 10: Converging Series (cont.)</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D719581C-47D4-0505-0EA5-BB54CCE06AF7}"/>
                  </a:ext>
                </a:extLst>
              </p:cNvPr>
              <p:cNvSpPr>
                <a:spLocks noGrp="1"/>
              </p:cNvSpPr>
              <p:nvPr>
                <p:ph type="body" sz="quarter" idx="10"/>
              </p:nvPr>
            </p:nvSpPr>
            <p:spPr/>
            <p:txBody>
              <a:bodyPr/>
              <a:lstStyle/>
              <a:p>
                <a14:m>
                  <m:oMathPara xmlns:m="http://schemas.openxmlformats.org/officeDocument/2006/math">
                    <m:oMathParaPr>
                      <m:jc m:val="centerGroup"/>
                    </m:oMathParaPr>
                    <m:oMath xmlns:m="http://schemas.openxmlformats.org/officeDocument/2006/math">
                      <m:sSub>
                        <m:sSubPr>
                          <m:ctrlPr>
                            <a:rPr kumimoji="0" lang="ar-AE" b="0" i="1" u="none" strike="noStrike" kern="1200" cap="none" spc="0" normalizeH="0" baseline="0" noProof="0" smtClean="0">
                              <a:ln>
                                <a:noFill/>
                              </a:ln>
                              <a:solidFill>
                                <a:srgbClr val="366092"/>
                              </a:solidFill>
                              <a:effectLst/>
                              <a:uLnTx/>
                              <a:uFillTx/>
                              <a:latin typeface="Cambria Math" panose="02040503050406030204" pitchFamily="18" charset="0"/>
                            </a:rPr>
                          </m:ctrlPr>
                        </m:sSubPr>
                        <m:e>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𝑆</m:t>
                          </m:r>
                        </m:e>
                        <m:sub>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sub>
                      </m:sSub>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sSub>
                        <m:sSub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sSubPr>
                        <m:e>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𝑎</m:t>
                          </m:r>
                        </m:e>
                        <m:sub>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1</m:t>
                          </m:r>
                        </m:sub>
                      </m:sSub>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2</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f>
                        <m:f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fPr>
                        <m:num>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2</m:t>
                          </m:r>
                        </m:num>
                        <m:den>
                          <m:sSup>
                            <m:sSup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sSupPr>
                            <m:e>
                              <m:r>
                                <a:rPr kumimoji="0" lang="ar-AE" b="0" i="0" u="none" strike="noStrike" kern="1200" cap="none" spc="0" normalizeH="0" baseline="0" noProof="0">
                                  <a:ln>
                                    <a:noFill/>
                                  </a:ln>
                                  <a:solidFill>
                                    <a:srgbClr val="366092"/>
                                  </a:solidFill>
                                  <a:effectLst/>
                                  <a:uLnTx/>
                                  <a:uFillTx/>
                                  <a:latin typeface="Cambria Math" panose="02040503050406030204" pitchFamily="18" charset="0"/>
                                </a:rPr>
                                <m:t>2</m:t>
                              </m:r>
                            </m:e>
                            <m:sup>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sup>
                          </m:sSup>
                        </m:den>
                      </m:f>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f>
                        <m:f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fPr>
                        <m:num>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1</m:t>
                          </m:r>
                        </m:num>
                        <m:den>
                          <m:sSup>
                            <m:sSup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sSupPr>
                            <m:e>
                              <m:r>
                                <a:rPr kumimoji="0" lang="ar-AE" b="0" i="0" u="none" strike="noStrike" kern="1200" cap="none" spc="0" normalizeH="0" baseline="0" noProof="0">
                                  <a:ln>
                                    <a:noFill/>
                                  </a:ln>
                                  <a:solidFill>
                                    <a:srgbClr val="366092"/>
                                  </a:solidFill>
                                  <a:effectLst/>
                                  <a:uLnTx/>
                                  <a:uFillTx/>
                                  <a:latin typeface="Cambria Math" panose="02040503050406030204" pitchFamily="18" charset="0"/>
                                </a:rPr>
                                <m:t>2</m:t>
                              </m:r>
                            </m:e>
                            <m:sup>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1</m:t>
                              </m:r>
                            </m:sup>
                          </m:sSup>
                        </m:den>
                      </m:f>
                    </m:oMath>
                    <m:oMath xmlns:m="http://schemas.openxmlformats.org/officeDocument/2006/math">
                      <m:phant>
                        <m:phantPr>
                          <m:show m:val="off"/>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phantPr>
                        <m:e>
                          <m:sSub>
                            <m:sSub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sSubPr>
                            <m:e>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𝑆</m:t>
                              </m:r>
                            </m:e>
                            <m:sub>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sub>
                          </m:sSub>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sSub>
                            <m:sSub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sSubPr>
                            <m:e>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𝑎</m:t>
                              </m:r>
                            </m:e>
                            <m:sub>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1</m:t>
                              </m:r>
                            </m:sub>
                          </m:sSub>
                        </m:e>
                      </m:phant>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2</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f>
                        <m:f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fPr>
                        <m:num>
                          <m:r>
                            <a:rPr kumimoji="0" lang="ar-AE" b="0" i="0" u="none" strike="noStrike" kern="1200" cap="none" spc="0" normalizeH="0" baseline="0" noProof="0">
                              <a:ln>
                                <a:noFill/>
                              </a:ln>
                              <a:solidFill>
                                <a:srgbClr val="366092"/>
                              </a:solidFill>
                              <a:effectLst/>
                              <a:uLnTx/>
                              <a:uFillTx/>
                              <a:latin typeface="Cambria Math" panose="02040503050406030204" pitchFamily="18" charset="0"/>
                            </a:rPr>
                            <m:t>2</m:t>
                          </m:r>
                          <m:d>
                            <m:d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dPr>
                            <m:e>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2</m:t>
                              </m:r>
                            </m:e>
                          </m:d>
                        </m:num>
                        <m:den>
                          <m:r>
                            <a:rPr kumimoji="0" lang="ar-AE" b="0" i="0" u="none" strike="noStrike" kern="1200" cap="none" spc="0" normalizeH="0" baseline="0" noProof="0">
                              <a:ln>
                                <a:noFill/>
                              </a:ln>
                              <a:solidFill>
                                <a:srgbClr val="366092"/>
                              </a:solidFill>
                              <a:effectLst/>
                              <a:uLnTx/>
                              <a:uFillTx/>
                              <a:latin typeface="Cambria Math" panose="02040503050406030204" pitchFamily="18" charset="0"/>
                            </a:rPr>
                            <m:t>2</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sSup>
                            <m:sSup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sSupPr>
                            <m:e>
                              <m:r>
                                <a:rPr kumimoji="0" lang="ar-AE" b="0" i="0" u="none" strike="noStrike" kern="1200" cap="none" spc="0" normalizeH="0" baseline="0" noProof="0">
                                  <a:ln>
                                    <a:noFill/>
                                  </a:ln>
                                  <a:solidFill>
                                    <a:srgbClr val="366092"/>
                                  </a:solidFill>
                                  <a:effectLst/>
                                  <a:uLnTx/>
                                  <a:uFillTx/>
                                  <a:latin typeface="Cambria Math" panose="02040503050406030204" pitchFamily="18" charset="0"/>
                                </a:rPr>
                                <m:t>2</m:t>
                              </m:r>
                            </m:e>
                            <m:sup>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sup>
                          </m:sSup>
                        </m:den>
                      </m:f>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f>
                        <m:f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fPr>
                        <m:num>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1</m:t>
                          </m:r>
                        </m:num>
                        <m:den>
                          <m:sSup>
                            <m:sSup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sSupPr>
                            <m:e>
                              <m:r>
                                <a:rPr kumimoji="0" lang="ar-AE" b="0" i="0" u="none" strike="noStrike" kern="1200" cap="none" spc="0" normalizeH="0" baseline="0" noProof="0">
                                  <a:ln>
                                    <a:noFill/>
                                  </a:ln>
                                  <a:solidFill>
                                    <a:srgbClr val="366092"/>
                                  </a:solidFill>
                                  <a:effectLst/>
                                  <a:uLnTx/>
                                  <a:uFillTx/>
                                  <a:latin typeface="Cambria Math" panose="02040503050406030204" pitchFamily="18" charset="0"/>
                                </a:rPr>
                                <m:t>2</m:t>
                              </m:r>
                            </m:e>
                            <m:sup>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1</m:t>
                              </m:r>
                            </m:sup>
                          </m:sSup>
                        </m:den>
                      </m:f>
                    </m:oMath>
                    <m:oMath xmlns:m="http://schemas.openxmlformats.org/officeDocument/2006/math">
                      <m:phant>
                        <m:phantPr>
                          <m:show m:val="off"/>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phantPr>
                        <m:e>
                          <m:sSub>
                            <m:sSub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sSubPr>
                            <m:e>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𝑆</m:t>
                              </m:r>
                            </m:e>
                            <m:sub>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sub>
                          </m:sSub>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sSub>
                            <m:sSub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sSubPr>
                            <m:e>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𝑎</m:t>
                              </m:r>
                            </m:e>
                            <m:sub>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1</m:t>
                              </m:r>
                            </m:sub>
                          </m:sSub>
                        </m:e>
                      </m:phant>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2</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f>
                        <m:f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fPr>
                        <m:num>
                          <m:r>
                            <a:rPr kumimoji="0" lang="ar-AE" b="0" i="0" u="none" strike="noStrike" kern="1200" cap="none" spc="0" normalizeH="0" baseline="0" noProof="0">
                              <a:ln>
                                <a:noFill/>
                              </a:ln>
                              <a:solidFill>
                                <a:srgbClr val="366092"/>
                              </a:solidFill>
                              <a:effectLst/>
                              <a:uLnTx/>
                              <a:uFillTx/>
                              <a:latin typeface="Cambria Math" panose="02040503050406030204" pitchFamily="18" charset="0"/>
                            </a:rPr>
                            <m:t>2</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4</m:t>
                          </m:r>
                        </m:num>
                        <m:den>
                          <m:sSup>
                            <m:sSup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sSupPr>
                            <m:e>
                              <m:r>
                                <a:rPr kumimoji="0" lang="ar-AE" b="0" i="0" u="none" strike="noStrike" kern="1200" cap="none" spc="0" normalizeH="0" baseline="0" noProof="0">
                                  <a:ln>
                                    <a:noFill/>
                                  </a:ln>
                                  <a:solidFill>
                                    <a:srgbClr val="366092"/>
                                  </a:solidFill>
                                  <a:effectLst/>
                                  <a:uLnTx/>
                                  <a:uFillTx/>
                                  <a:latin typeface="Cambria Math" panose="02040503050406030204" pitchFamily="18" charset="0"/>
                                </a:rPr>
                                <m:t>2</m:t>
                              </m:r>
                            </m:e>
                            <m:sup>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1</m:t>
                              </m:r>
                            </m:sup>
                          </m:sSup>
                        </m:den>
                      </m:f>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f>
                        <m:f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fPr>
                        <m:num>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1</m:t>
                          </m:r>
                        </m:num>
                        <m:den>
                          <m:sSup>
                            <m:sSup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sSupPr>
                            <m:e>
                              <m:r>
                                <a:rPr kumimoji="0" lang="ar-AE" b="0" i="0" u="none" strike="noStrike" kern="1200" cap="none" spc="0" normalizeH="0" baseline="0" noProof="0">
                                  <a:ln>
                                    <a:noFill/>
                                  </a:ln>
                                  <a:solidFill>
                                    <a:srgbClr val="366092"/>
                                  </a:solidFill>
                                  <a:effectLst/>
                                  <a:uLnTx/>
                                  <a:uFillTx/>
                                  <a:latin typeface="Cambria Math" panose="02040503050406030204" pitchFamily="18" charset="0"/>
                                </a:rPr>
                                <m:t>2</m:t>
                              </m:r>
                            </m:e>
                            <m:sup>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1</m:t>
                              </m:r>
                            </m:sup>
                          </m:sSup>
                        </m:den>
                      </m:f>
                    </m:oMath>
                    <m:oMath xmlns:m="http://schemas.openxmlformats.org/officeDocument/2006/math">
                      <m:phant>
                        <m:phantPr>
                          <m:show m:val="off"/>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phantPr>
                        <m:e>
                          <m:sSub>
                            <m:sSub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sSubPr>
                            <m:e>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𝑆</m:t>
                              </m:r>
                            </m:e>
                            <m:sub>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sub>
                          </m:sSub>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sSub>
                            <m:sSub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sSubPr>
                            <m:e>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𝑎</m:t>
                              </m:r>
                            </m:e>
                            <m:sub>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1</m:t>
                              </m:r>
                            </m:sub>
                          </m:sSub>
                        </m:e>
                      </m:phant>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2</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f>
                        <m:f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fPr>
                        <m:num>
                          <m:r>
                            <a:rPr kumimoji="0" lang="ar-AE" b="0" i="0" u="none" strike="noStrike" kern="1200" cap="none" spc="0" normalizeH="0" baseline="0" noProof="0">
                              <a:ln>
                                <a:noFill/>
                              </a:ln>
                              <a:solidFill>
                                <a:srgbClr val="366092"/>
                              </a:solidFill>
                              <a:effectLst/>
                              <a:uLnTx/>
                              <a:uFillTx/>
                              <a:latin typeface="Cambria Math" panose="02040503050406030204" pitchFamily="18" charset="0"/>
                            </a:rPr>
                            <m:t>2</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4</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1</m:t>
                          </m:r>
                        </m:num>
                        <m:den>
                          <m:sSup>
                            <m:sSup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sSupPr>
                            <m:e>
                              <m:r>
                                <a:rPr kumimoji="0" lang="ar-AE" b="0" i="0" u="none" strike="noStrike" kern="1200" cap="none" spc="0" normalizeH="0" baseline="0" noProof="0">
                                  <a:ln>
                                    <a:noFill/>
                                  </a:ln>
                                  <a:solidFill>
                                    <a:srgbClr val="366092"/>
                                  </a:solidFill>
                                  <a:effectLst/>
                                  <a:uLnTx/>
                                  <a:uFillTx/>
                                  <a:latin typeface="Cambria Math" panose="02040503050406030204" pitchFamily="18" charset="0"/>
                                </a:rPr>
                                <m:t>2</m:t>
                              </m:r>
                            </m:e>
                            <m:sup>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1</m:t>
                              </m:r>
                            </m:sup>
                          </m:sSup>
                        </m:den>
                      </m:f>
                    </m:oMath>
                    <m:oMath xmlns:m="http://schemas.openxmlformats.org/officeDocument/2006/math">
                      <m:phant>
                        <m:phantPr>
                          <m:show m:val="off"/>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phantPr>
                        <m:e>
                          <m:sSub>
                            <m:sSub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sSubPr>
                            <m:e>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𝑆</m:t>
                              </m:r>
                            </m:e>
                            <m:sub>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sub>
                          </m:sSub>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sSub>
                            <m:sSub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sSubPr>
                            <m:e>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𝑎</m:t>
                              </m:r>
                            </m:e>
                            <m:sub>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1</m:t>
                              </m:r>
                            </m:sub>
                          </m:sSub>
                        </m:e>
                      </m:phant>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2</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f>
                        <m:f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fPr>
                        <m:num>
                          <m:d>
                            <m:d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dPr>
                            <m:e>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1</m:t>
                              </m:r>
                            </m:e>
                          </m:d>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2</m:t>
                          </m:r>
                        </m:num>
                        <m:den>
                          <m:sSup>
                            <m:sSup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sSupPr>
                            <m:e>
                              <m:r>
                                <a:rPr kumimoji="0" lang="ar-AE" b="0" i="0" u="none" strike="noStrike" kern="1200" cap="none" spc="0" normalizeH="0" baseline="0" noProof="0">
                                  <a:ln>
                                    <a:noFill/>
                                  </a:ln>
                                  <a:solidFill>
                                    <a:srgbClr val="366092"/>
                                  </a:solidFill>
                                  <a:effectLst/>
                                  <a:uLnTx/>
                                  <a:uFillTx/>
                                  <a:latin typeface="Cambria Math" panose="02040503050406030204" pitchFamily="18" charset="0"/>
                                </a:rPr>
                                <m:t>2</m:t>
                              </m:r>
                            </m:e>
                            <m:sup>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1</m:t>
                              </m:r>
                            </m:sup>
                          </m:sSup>
                        </m:den>
                      </m:f>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sSub>
                        <m:sSub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sSubPr>
                        <m:e>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𝑆</m:t>
                          </m:r>
                        </m:e>
                        <m:sub>
                          <m:r>
                            <a:rPr kumimoji="0" lang="ar-AE" b="0" i="0" u="none" strike="noStrike" kern="1200" cap="none" spc="0" normalizeH="0" baseline="0" noProof="0">
                              <a:ln>
                                <a:noFill/>
                              </a:ln>
                              <a:solidFill>
                                <a:srgbClr val="366092"/>
                              </a:solidFill>
                              <a:effectLst/>
                              <a:uLnTx/>
                              <a:uFillTx/>
                              <a:latin typeface="Cambria Math" panose="02040503050406030204" pitchFamily="18" charset="0"/>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rPr>
                            <m:t>1</m:t>
                          </m:r>
                        </m:sub>
                      </m:sSub>
                    </m:oMath>
                  </m:oMathPara>
                </a14:m>
                <a:endParaRPr lang="en-US" dirty="0"/>
              </a:p>
            </p:txBody>
          </p:sp>
        </mc:Choice>
        <mc:Fallback>
          <p:sp>
            <p:nvSpPr>
              <p:cNvPr id="3" name="Text Placeholder 2">
                <a:extLst>
                  <a:ext uri="{FF2B5EF4-FFF2-40B4-BE49-F238E27FC236}">
                    <a16:creationId xmlns:a16="http://schemas.microsoft.com/office/drawing/2014/main" id="{D719581C-47D4-0505-0EA5-BB54CCE06AF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80057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11: Calculating the Sum of an Infinite Series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Determine the sums of the following infinite series, if they converge.</a:t>
                </a:r>
              </a:p>
              <a:p>
                <a:pPr marL="514350" indent="-514350">
                  <a:buFont typeface="+mj-lt"/>
                  <a:buAutoNum type="alphaLcPeriod"/>
                  <a:defRPr sz="2800"/>
                </a:pPr>
                <a:r>
                  <a:t>​</a:t>
                </a:r>
                <a14:m>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m:t>
                        </m:r>
                      </m:sup>
                      <m:e>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𝑛</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𝑛</m:t>
                            </m:r>
                          </m:den>
                        </m:f>
                      </m:e>
                    </m:nary>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𝑛</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𝑛</m:t>
                        </m:r>
                      </m:den>
                    </m:f>
                  </m:oMath>
                </a14:m>
                <a:endParaRPr/>
              </a:p>
              <a:p>
                <a:pPr marL="514350" indent="-514350">
                  <a:buFont typeface="+mj-lt"/>
                  <a:buAutoNum type="alphaLcPeriod" startAt="2"/>
                  <a:defRPr sz="2800"/>
                </a:pPr>
                <a:r>
                  <a:t>​</a:t>
                </a:r>
                <a14:m>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m:t>
                        </m:r>
                      </m:sup>
                      <m:e>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𝑛</m:t>
                            </m:r>
                          </m:sup>
                        </m:sSup>
                      </m:e>
                    </m:nary>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𝑛</m:t>
                        </m:r>
                      </m:sup>
                    </m:sSup>
                  </m:oMath>
                </a14:m>
                <a:endParaRPr/>
              </a:p>
              <a:p>
                <a:pPr marL="514350" indent="-514350">
                  <a:buFont typeface="+mj-lt"/>
                  <a:buAutoNum type="alphaLcPeriod" startAt="3"/>
                  <a:defRPr sz="2800"/>
                </a:pPr>
                <a:r>
                  <a:t>​</a:t>
                </a:r>
                <a14:m>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m:t>
                        </m:r>
                      </m:sup>
                      <m:e>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𝑛</m:t>
                                </m:r>
                              </m:sup>
                            </m:sSup>
                          </m:den>
                        </m:f>
                      </m:e>
                    </m:nary>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𝑛</m:t>
                            </m:r>
                          </m:sup>
                        </m:sSup>
                      </m:den>
                    </m:f>
                  </m:oMath>
                </a14:m>
                <a:endParaRPr/>
              </a:p>
              <a:p>
                <a:pPr marL="514350" indent="-514350">
                  <a:buFont typeface="+mj-lt"/>
                  <a:buAutoNum type="alphaLcPeriod" startAt="4"/>
                  <a:defRPr sz="2800"/>
                </a:pPr>
                <a:r>
                  <a:t>​</a:t>
                </a:r>
                <a14:m>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m:t>
                        </m:r>
                      </m:sup>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den>
                        </m:f>
                      </m:e>
                    </m:nary>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 Calculating the Sum of an Infinite Series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b="1"/>
                  <a:t>Solution</a:t>
                </a:r>
              </a:p>
              <a:p>
                <a:pPr marL="514350" indent="-514350">
                  <a:buFont typeface="+mj-lt"/>
                  <a:buAutoNum type="alphaLcPeriod"/>
                  <a:defRPr sz="2800"/>
                </a:pPr>
                <a:r>
                  <a:t>​</a:t>
                </a:r>
                <a:r>
                  <a:rPr sz="2800"/>
                  <a:t>The partial sums converge.</a:t>
                </a:r>
              </a:p>
              <a:p>
                <a:pPr>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666</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75</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oMath>
                </a14:m>
                <a:r>
                  <a:rPr sz="2800"/>
                  <a:t>,</a:t>
                </a:r>
              </a:p>
              <a:p>
                <a:pPr>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4</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5</m:t>
                        </m:r>
                      </m:den>
                    </m:f>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5</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833</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6</m:t>
                        </m:r>
                      </m:den>
                    </m:f>
                  </m:oMath>
                </a14:m>
                <a:r>
                  <a:rPr sz="2800"/>
                  <a:t>.</a:t>
                </a:r>
              </a:p>
              <a:p>
                <a:pPr>
                  <a:defRPr sz="2800"/>
                </a:pPr>
                <a:r>
                  <a:t>​</a:t>
                </a:r>
                <a:r>
                  <a:rPr sz="2800"/>
                  <a:t>So, apparently,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𝑛</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num>
                      <m:den>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den>
                    </m:f>
                  </m:oMath>
                </a14:m>
                <a:r>
                  <a:rPr sz="2800"/>
                  <a:t>. We find the sum of the series by evaluating the following limit.</a:t>
                </a:r>
              </a:p>
              <a:p>
                <a:pPr algn="ctr">
                  <a:defRPr sz="2800"/>
                </a:pPr>
                <a:r>
                  <a:t>​</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m:t>
                        </m:r>
                      </m:lim>
                    </m:limLow>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𝑛</m:t>
                            </m:r>
                          </m:num>
                          <m:den>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den>
                        </m:f>
                      </m:e>
                    </m:d>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m:t>
                        </m:r>
                      </m:lim>
                    </m:limLow>
                    <m:d>
                      <m:dPr>
                        <m:ctrlPr>
                          <a:rPr i="1">
                            <a:latin typeface="Cambria Math" panose="02040503050406030204" pitchFamily="18" charset="0"/>
                          </a:rPr>
                        </m:ctrlPr>
                      </m:dPr>
                      <m:e>
                        <m:f>
                          <m:fPr>
                            <m:ctrlPr>
                              <a:rPr i="1">
                                <a:latin typeface="Cambria Math" panose="02040503050406030204" pitchFamily="18" charset="0"/>
                              </a:rPr>
                            </m:ctrlPr>
                          </m:fPr>
                          <m:num>
                            <m:f>
                              <m:fPr>
                                <m:ctrlPr>
                                  <a:rPr i="1">
                                    <a:latin typeface="Cambria Math" panose="02040503050406030204" pitchFamily="18" charset="0"/>
                                  </a:rPr>
                                </m:ctrlPr>
                              </m:fPr>
                              <m:num>
                                <m:r>
                                  <a:rPr>
                                    <a:latin typeface="Cambria Math" panose="02040503050406030204" pitchFamily="18" charset="0"/>
                                  </a:rPr>
                                  <m:t>𝑛</m:t>
                                </m:r>
                              </m:num>
                              <m:den>
                                <m:r>
                                  <a:rPr>
                                    <a:latin typeface="Cambria Math" panose="02040503050406030204" pitchFamily="18" charset="0"/>
                                  </a:rPr>
                                  <m:t>𝑛</m:t>
                                </m:r>
                              </m:den>
                            </m:f>
                          </m:num>
                          <m:den>
                            <m:f>
                              <m:fPr>
                                <m:ctrlPr>
                                  <a:rPr i="1">
                                    <a:latin typeface="Cambria Math" panose="02040503050406030204" pitchFamily="18" charset="0"/>
                                  </a:rPr>
                                </m:ctrlPr>
                              </m:fPr>
                              <m:num>
                                <m:r>
                                  <a:rPr>
                                    <a:latin typeface="Cambria Math" panose="02040503050406030204" pitchFamily="18" charset="0"/>
                                  </a:rPr>
                                  <m:t>𝑛</m:t>
                                </m:r>
                              </m:num>
                              <m:den>
                                <m:r>
                                  <a:rPr>
                                    <a:latin typeface="Cambria Math" panose="02040503050406030204" pitchFamily="18" charset="0"/>
                                  </a:rPr>
                                  <m:t>𝑛</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𝑛</m:t>
                                </m:r>
                              </m:den>
                            </m:f>
                          </m:den>
                        </m:f>
                      </m:e>
                    </m:d>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m:t>
                        </m:r>
                      </m:lim>
                    </m:limLow>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𝑛</m:t>
                                </m:r>
                              </m:den>
                            </m:f>
                          </m:den>
                        </m:f>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0</m:t>
                        </m:r>
                      </m:den>
                    </m:f>
                    <m:r>
                      <a:rPr>
                        <a:latin typeface="Cambria Math" panose="02040503050406030204" pitchFamily="18" charset="0"/>
                      </a:rPr>
                      <m:t>=</m:t>
                    </m:r>
                    <m:r>
                      <a:rPr>
                        <a:latin typeface="Cambria Math" panose="02040503050406030204" pitchFamily="18" charset="0"/>
                      </a:rPr>
                      <m:t>1</m:t>
                    </m:r>
                  </m:oMath>
                </a14:m>
                <a:r>
                  <a:rPr sz="2800"/>
                  <a:t>.</a:t>
                </a:r>
              </a:p>
              <a:p>
                <a:pPr marL="514350" indent="-514350">
                  <a:buFont typeface="+mj-lt"/>
                  <a:buAutoNum type="alphaLcPeriod" startAt="2"/>
                  <a:defRPr sz="2800"/>
                </a:pPr>
                <a:r>
                  <a:t>​</a:t>
                </a:r>
                <a:r>
                  <a:rPr sz="2800"/>
                  <a:t>This series diverges since the sequence of partial sums does not converge.</a:t>
                </a:r>
              </a:p>
              <a:p>
                <a:pPr algn="ctr">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m:t>
                    </m:r>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0</m:t>
                    </m:r>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1</m:t>
                    </m:r>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4</m:t>
                        </m:r>
                      </m:sub>
                    </m:sSub>
                    <m:r>
                      <a:rPr>
                        <a:latin typeface="Cambria Math" panose="02040503050406030204" pitchFamily="18" charset="0"/>
                      </a:rPr>
                      <m:t>=</m:t>
                    </m:r>
                    <m:r>
                      <a:rPr>
                        <a:latin typeface="Cambria Math" panose="02040503050406030204" pitchFamily="18" charset="0"/>
                      </a:rPr>
                      <m:t>0</m:t>
                    </m:r>
                  </m:oMath>
                </a14:m>
                <a:r>
                  <a:rPr sz="2800"/>
                  <a:t>, </a:t>
                </a:r>
                <a14:m>
                  <m:oMath xmlns:m="http://schemas.openxmlformats.org/officeDocument/2006/math">
                    <m:r>
                      <a:rPr>
                        <a:latin typeface="Cambria Math" panose="02040503050406030204" pitchFamily="18" charset="0"/>
                      </a:rPr>
                      <m:t>…</m:t>
                    </m:r>
                  </m:oMath>
                </a14:m>
                <a:r>
                  <a:rPr sz="2800"/>
                  <a:t> Note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2</m:t>
                        </m:r>
                        <m:r>
                          <a:rPr>
                            <a:latin typeface="Cambria Math" panose="02040503050406030204" pitchFamily="18" charset="0"/>
                          </a:rPr>
                          <m:t>𝑛</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2</m:t>
                        </m:r>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m:t>
                    </m:r>
                  </m:oMath>
                </a14:m>
                <a:r>
                  <a:rPr sz="2800"/>
                  <a:t> for all </a:t>
                </a:r>
                <a14:m>
                  <m:oMath xmlns:m="http://schemas.openxmlformats.org/officeDocument/2006/math">
                    <m:r>
                      <a:rPr>
                        <a:latin typeface="Cambria Math" panose="02040503050406030204" pitchFamily="18" charset="0"/>
                      </a:rPr>
                      <m:t>𝑛</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2331" r="-74"/>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Terms of a Sequence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Solutions</a:t>
                </a:r>
              </a:p>
              <a:p>
                <a:pPr marL="514350" indent="-514350">
                  <a:buFont typeface="+mj-lt"/>
                  <a:buAutoNum type="alphaLcPeriod"/>
                  <a:defRPr sz="2800"/>
                </a:pPr>
                <a:r>
                  <a:rPr dirty="0"/>
                  <a:t>​</a:t>
                </a:r>
                <a14:m>
                  <m:oMath xmlns:m="http://schemas.openxmlformats.org/officeDocument/2006/math">
                    <m:d>
                      <m:dPr>
                        <m:begChr m:val="{"/>
                        <m:endChr m:val="}"/>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1</m:t>
                            </m:r>
                          </m:sup>
                        </m:sSup>
                        <m:r>
                          <m:rPr>
                            <m:nor/>
                          </m:rPr>
                          <a:rPr/>
                          <m:t>, </m:t>
                        </m:r>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2</m:t>
                            </m:r>
                          </m:sup>
                        </m:sSup>
                        <m:r>
                          <m:rPr>
                            <m:nor/>
                          </m:rPr>
                          <a:rPr/>
                          <m:t>, </m:t>
                        </m:r>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3</m:t>
                            </m:r>
                          </m:sup>
                        </m:sSup>
                        <m:r>
                          <m:rPr>
                            <m:nor/>
                          </m:rPr>
                          <a:rPr/>
                          <m:t>, </m:t>
                        </m:r>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4</m:t>
                            </m:r>
                          </m:sup>
                        </m:sSup>
                        <m:r>
                          <m:rPr>
                            <m:nor/>
                          </m:rPr>
                          <a:rPr/>
                          <m:t>, </m:t>
                        </m:r>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5</m:t>
                            </m:r>
                          </m:sup>
                        </m:sSup>
                        <m:r>
                          <m:rPr>
                            <m:nor/>
                          </m:rPr>
                          <a:rPr/>
                          <m:t>, </m:t>
                        </m:r>
                        <m:r>
                          <a:rPr>
                            <a:latin typeface="Cambria Math" panose="02040503050406030204" pitchFamily="18" charset="0"/>
                          </a:rPr>
                          <m:t>…</m:t>
                        </m:r>
                      </m:e>
                    </m:d>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2</m:t>
                        </m:r>
                        <m:r>
                          <m:rPr>
                            <m:nor/>
                          </m:rPr>
                          <a:rPr/>
                          <m:t>, </m:t>
                        </m:r>
                        <m:r>
                          <a:rPr>
                            <a:latin typeface="Cambria Math" panose="02040503050406030204" pitchFamily="18" charset="0"/>
                          </a:rPr>
                          <m:t>4</m:t>
                        </m:r>
                        <m:r>
                          <m:rPr>
                            <m:nor/>
                          </m:rPr>
                          <a:rPr/>
                          <m:t>, </m:t>
                        </m:r>
                        <m:r>
                          <a:rPr>
                            <a:latin typeface="Cambria Math" panose="02040503050406030204" pitchFamily="18" charset="0"/>
                          </a:rPr>
                          <m:t>8</m:t>
                        </m:r>
                        <m:r>
                          <m:rPr>
                            <m:nor/>
                          </m:rPr>
                          <a:rPr/>
                          <m:t>, </m:t>
                        </m:r>
                        <m:r>
                          <a:rPr>
                            <a:latin typeface="Cambria Math" panose="02040503050406030204" pitchFamily="18" charset="0"/>
                          </a:rPr>
                          <m:t>16</m:t>
                        </m:r>
                        <m:r>
                          <m:rPr>
                            <m:nor/>
                          </m:rPr>
                          <a:rPr/>
                          <m:t>, </m:t>
                        </m:r>
                        <m:r>
                          <a:rPr>
                            <a:latin typeface="Cambria Math" panose="02040503050406030204" pitchFamily="18" charset="0"/>
                          </a:rPr>
                          <m:t>32</m:t>
                        </m:r>
                        <m:r>
                          <m:rPr>
                            <m:nor/>
                          </m:rPr>
                          <a:rPr/>
                          <m:t>, </m:t>
                        </m:r>
                        <m:r>
                          <a:rPr>
                            <a:latin typeface="Cambria Math" panose="02040503050406030204" pitchFamily="18" charset="0"/>
                          </a:rPr>
                          <m:t>…</m:t>
                        </m:r>
                      </m:e>
                    </m:d>
                  </m:oMath>
                </a14:m>
                <a:endParaRPr dirty="0"/>
              </a:p>
              <a:p>
                <a:pPr marL="514350" indent="-514350">
                  <a:buFont typeface="+mj-lt"/>
                  <a:buAutoNum type="alphaLcPeriod" startAt="2"/>
                  <a:defRPr sz="2800"/>
                </a:pPr>
                <a:r>
                  <a:rPr dirty="0"/>
                  <a:t>​</a:t>
                </a:r>
                <a14:m>
                  <m:oMath xmlns:m="http://schemas.openxmlformats.org/officeDocument/2006/math">
                    <m:d>
                      <m:dPr>
                        <m:begChr m:val="{"/>
                        <m:endChr m:val="}"/>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10</m:t>
                            </m:r>
                          </m:den>
                        </m:f>
                        <m:r>
                          <m:rPr>
                            <m:nor/>
                          </m:rPr>
                          <a:rPr/>
                          <m:t>, </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100</m:t>
                            </m:r>
                          </m:den>
                        </m:f>
                        <m:r>
                          <m:rPr>
                            <m:nor/>
                          </m:rPr>
                          <a:rPr/>
                          <m:t>, </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1000</m:t>
                            </m:r>
                          </m:den>
                        </m:f>
                        <m:r>
                          <m:rPr>
                            <m:nor/>
                          </m:rPr>
                          <a:rPr/>
                          <m:t>, </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000</m:t>
                            </m:r>
                          </m:den>
                        </m:f>
                        <m:r>
                          <m:rPr>
                            <m:nor/>
                          </m:rPr>
                          <a:rPr/>
                          <m:t>, </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100</m:t>
                            </m:r>
                            <m:r>
                              <a:rPr>
                                <a:latin typeface="Cambria Math" panose="02040503050406030204" pitchFamily="18" charset="0"/>
                              </a:rPr>
                              <m:t>,</m:t>
                            </m:r>
                            <m:r>
                              <a:rPr>
                                <a:latin typeface="Cambria Math" panose="02040503050406030204" pitchFamily="18" charset="0"/>
                              </a:rPr>
                              <m:t>000</m:t>
                            </m:r>
                          </m:den>
                        </m:f>
                        <m:r>
                          <m:rPr>
                            <m:nor/>
                          </m:rPr>
                          <a:rPr/>
                          <m:t>, </m:t>
                        </m:r>
                        <m:r>
                          <a:rPr>
                            <a:latin typeface="Cambria Math" panose="02040503050406030204" pitchFamily="18" charset="0"/>
                          </a:rPr>
                          <m:t>…</m:t>
                        </m:r>
                      </m:e>
                    </m:d>
                  </m:oMath>
                </a14:m>
                <a:endParaRPr dirty="0"/>
              </a:p>
              <a:p>
                <a:pPr marL="514350" indent="-514350">
                  <a:buFont typeface="+mj-lt"/>
                  <a:buAutoNum type="alphaLcPeriod" startAt="3"/>
                  <a:defRPr sz="2800"/>
                </a:pPr>
                <a:r>
                  <a:rPr dirty="0"/>
                  <a:t>​</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r>
                          <m:rPr>
                            <m:nor/>
                          </m:rPr>
                          <a:rPr/>
                          <m:t>, </m:t>
                        </m:r>
                        <m:r>
                          <a:rPr>
                            <a:latin typeface="Cambria Math" panose="02040503050406030204" pitchFamily="18" charset="0"/>
                          </a:rPr>
                          <m:t>3</m:t>
                        </m:r>
                        <m:r>
                          <m:rPr>
                            <m:nor/>
                          </m:rPr>
                          <a:rPr/>
                          <m:t>, </m:t>
                        </m:r>
                        <m:r>
                          <a:rPr>
                            <a:latin typeface="Cambria Math" panose="02040503050406030204" pitchFamily="18" charset="0"/>
                          </a:rPr>
                          <m:t>−</m:t>
                        </m:r>
                        <m:r>
                          <a:rPr>
                            <a:latin typeface="Cambria Math" panose="02040503050406030204" pitchFamily="18" charset="0"/>
                          </a:rPr>
                          <m:t>5</m:t>
                        </m:r>
                        <m:r>
                          <m:rPr>
                            <m:nor/>
                          </m:rPr>
                          <a:rPr/>
                          <m:t>, </m:t>
                        </m:r>
                        <m:r>
                          <a:rPr>
                            <a:latin typeface="Cambria Math" panose="02040503050406030204" pitchFamily="18" charset="0"/>
                          </a:rPr>
                          <m:t>7</m:t>
                        </m:r>
                        <m:r>
                          <m:rPr>
                            <m:nor/>
                          </m:rPr>
                          <a:rPr/>
                          <m:t>, </m:t>
                        </m:r>
                        <m:r>
                          <a:rPr>
                            <a:latin typeface="Cambria Math" panose="02040503050406030204" pitchFamily="18" charset="0"/>
                          </a:rPr>
                          <m:t>−</m:t>
                        </m:r>
                        <m:r>
                          <a:rPr>
                            <a:latin typeface="Cambria Math" panose="02040503050406030204" pitchFamily="18" charset="0"/>
                          </a:rPr>
                          <m:t>9</m:t>
                        </m:r>
                        <m:r>
                          <m:rPr>
                            <m:nor/>
                          </m:rPr>
                          <a:rPr/>
                          <m:t>, </m:t>
                        </m:r>
                        <m:r>
                          <a:rPr>
                            <a:latin typeface="Cambria Math" panose="02040503050406030204" pitchFamily="18" charset="0"/>
                          </a:rPr>
                          <m:t>…</m:t>
                        </m:r>
                      </m:e>
                    </m:d>
                  </m:oMath>
                </a14:m>
                <a:endParaRPr dirty="0"/>
              </a:p>
              <a:p>
                <a:r>
                  <a:rPr dirty="0"/>
                  <a:t>​</a:t>
                </a:r>
                <a:r>
                  <a:rPr sz="2800" dirty="0"/>
                  <a:t>When the terms alternate in sign, the sequence is called an </a:t>
                </a:r>
                <a:r>
                  <a:rPr sz="2800" b="1" dirty="0"/>
                  <a:t>alternating sequence</a:t>
                </a:r>
                <a:r>
                  <a:rPr sz="2800" dirty="0"/>
                  <a:t>.</a:t>
                </a:r>
              </a:p>
              <a:p>
                <a:pPr>
                  <a:defRPr sz="2800"/>
                </a:pP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 Calculating the Sum of an Infinite Series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r>
                  <a:rPr sz="2800"/>
                  <a:t>The partial sums converge.</a:t>
                </a:r>
              </a:p>
              <a:p>
                <a:pPr>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9</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9</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9</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9</m:t>
                        </m:r>
                      </m:den>
                    </m:f>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3</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9</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27</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13</m:t>
                        </m:r>
                      </m:num>
                      <m:den>
                        <m:r>
                          <a:rPr>
                            <a:latin typeface="Cambria Math" panose="02040503050406030204" pitchFamily="18" charset="0"/>
                          </a:rPr>
                          <m:t>27</m:t>
                        </m:r>
                      </m:den>
                    </m:f>
                  </m:oMath>
                </a14:m>
                <a:r>
                  <a:rPr sz="2800"/>
                  <a:t>,</a:t>
                </a:r>
              </a:p>
              <a:p>
                <a:pPr>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4</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13</m:t>
                        </m:r>
                      </m:num>
                      <m:den>
                        <m:r>
                          <a:rPr>
                            <a:latin typeface="Cambria Math" panose="02040503050406030204" pitchFamily="18" charset="0"/>
                          </a:rPr>
                          <m:t>27</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4</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40</m:t>
                        </m:r>
                      </m:num>
                      <m:den>
                        <m:r>
                          <a:rPr>
                            <a:latin typeface="Cambria Math" panose="02040503050406030204" pitchFamily="18" charset="0"/>
                          </a:rPr>
                          <m:t>81</m:t>
                        </m:r>
                      </m:den>
                    </m:f>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5</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40</m:t>
                        </m:r>
                      </m:num>
                      <m:den>
                        <m:r>
                          <a:rPr>
                            <a:latin typeface="Cambria Math" panose="02040503050406030204" pitchFamily="18" charset="0"/>
                          </a:rPr>
                          <m:t>81</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5</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121</m:t>
                        </m:r>
                      </m:num>
                      <m:den>
                        <m:r>
                          <a:rPr>
                            <a:latin typeface="Cambria Math" panose="02040503050406030204" pitchFamily="18" charset="0"/>
                          </a:rPr>
                          <m:t>243</m:t>
                        </m:r>
                      </m:den>
                    </m:f>
                    <m:r>
                      <a:rPr>
                        <a:latin typeface="Cambria Math" panose="02040503050406030204" pitchFamily="18" charset="0"/>
                      </a:rPr>
                      <m:t>=</m:t>
                    </m:r>
                    <m:f>
                      <m:fPr>
                        <m:ctrlPr>
                          <a:rPr i="1">
                            <a:latin typeface="Cambria Math" panose="02040503050406030204" pitchFamily="18" charset="0"/>
                          </a:rPr>
                        </m:ctrlPr>
                      </m:fPr>
                      <m:num>
                        <m:f>
                          <m:fPr>
                            <m:ctrlPr>
                              <a:rPr i="1">
                                <a:latin typeface="Cambria Math" panose="02040503050406030204" pitchFamily="18" charset="0"/>
                              </a:rPr>
                            </m:ctrlPr>
                          </m:fPr>
                          <m:num>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1</m:t>
                                </m:r>
                              </m:e>
                            </m:d>
                          </m:num>
                          <m:den>
                            <m:r>
                              <a:rPr>
                                <a:latin typeface="Cambria Math" panose="02040503050406030204" pitchFamily="18" charset="0"/>
                              </a:rPr>
                              <m:t>2</m:t>
                            </m:r>
                          </m:den>
                        </m:f>
                      </m:num>
                      <m:den>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5</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5</m:t>
                                </m:r>
                              </m:sup>
                            </m:sSup>
                          </m:den>
                        </m:f>
                      </m:e>
                    </m:d>
                  </m:oMath>
                </a14:m>
                <a:endParaRPr sz="2800"/>
              </a:p>
              <a:p>
                <a:r>
                  <a:t>​</a:t>
                </a:r>
                <a:r>
                  <a:rPr sz="2800"/>
                  <a:t>We find the sum of the series by evaluating the limit as follows.</a:t>
                </a:r>
              </a:p>
              <a:p>
                <a:pPr algn="ctr">
                  <a:defRPr sz="2800"/>
                </a:pPr>
                <a:r>
                  <a:t>​</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m:t>
                        </m:r>
                      </m:lim>
                    </m:limLow>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𝑛</m:t>
                        </m:r>
                      </m:sub>
                    </m:sSub>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m:t>
                        </m:r>
                      </m:lim>
                    </m:limLow>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𝑛</m:t>
                                </m:r>
                              </m:sup>
                            </m:sSup>
                          </m:den>
                        </m:f>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0</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889"/>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 Calculating the Sum of an Infinite Series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t>​</a:t>
            </a:r>
            <a:r>
              <a:rPr sz="2800"/>
              <a:t>This series diverges. This is an important infinite series. It seems like it would converge since the terms of the sequence of partial sums are not too large and the terms of the given series are getting closer together. Nevertheless, the partial sums increase without bound ("go to infinity"). We can see this by partitioning the terms of the series in a new way, as follows.</a:t>
            </a:r>
          </a:p>
          <a:p>
            <a: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 Calculating the Sum of an Infinite Series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03053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14:m>
                            <m:oMathPara xmlns:m="http://schemas.openxmlformats.org/officeDocument/2006/math">
                              <m:oMathParaPr>
                                <m:jc m:val="centerGroup"/>
                              </m:oMathParaPr>
                              <m:oMath xmlns:m="http://schemas.openxmlformats.org/officeDocument/2006/math">
                                <m:sSub>
                                  <m:sSubPr>
                                    <m:ctrlPr>
                                      <a:rPr sz="1800" i="1">
                                        <a:latin typeface="Cambria Math" panose="02040503050406030204" pitchFamily="18" charset="0"/>
                                      </a:rPr>
                                    </m:ctrlPr>
                                  </m:sSubPr>
                                  <m:e>
                                    <m:r>
                                      <a:rPr sz="1800">
                                        <a:latin typeface="Cambria Math"/>
                                      </a:rPr>
                                      <m:t>𝑎</m:t>
                                    </m:r>
                                  </m:e>
                                  <m:sub>
                                    <m:r>
                                      <a:rPr sz="1800">
                                        <a:latin typeface="Cambria Math"/>
                                      </a:rPr>
                                      <m:t>1</m:t>
                                    </m:r>
                                  </m:sub>
                                </m:sSub>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r>
                                      <a:rPr sz="1800">
                                        <a:latin typeface="Cambria Math"/>
                                      </a:rPr>
                                      <m:t>1</m:t>
                                    </m:r>
                                  </m:num>
                                  <m:den>
                                    <m:r>
                                      <a:rPr sz="1800">
                                        <a:latin typeface="Cambria Math"/>
                                      </a:rPr>
                                      <m:t>2</m:t>
                                    </m:r>
                                  </m:den>
                                </m:f>
                                <m:r>
                                  <a:rPr sz="1800">
                                    <a:latin typeface="Cambria Math"/>
                                  </a:rPr>
                                  <m:t>=0.5</m:t>
                                </m:r>
                              </m:oMath>
                            </m:oMathPara>
                          </a14:m>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sSub>
                                  <m:sSubPr>
                                    <m:ctrlPr>
                                      <a:rPr sz="1800" i="1">
                                        <a:latin typeface="Cambria Math" panose="02040503050406030204" pitchFamily="18" charset="0"/>
                                      </a:rPr>
                                    </m:ctrlPr>
                                  </m:sSubPr>
                                  <m:e>
                                    <m:r>
                                      <a:rPr sz="1800">
                                        <a:latin typeface="Cambria Math"/>
                                      </a:rPr>
                                      <m:t>𝑎</m:t>
                                    </m:r>
                                  </m:e>
                                  <m:sub>
                                    <m:r>
                                      <a:rPr sz="1800">
                                        <a:latin typeface="Cambria Math"/>
                                      </a:rPr>
                                      <m:t>2</m:t>
                                    </m:r>
                                  </m:sub>
                                </m:sSub>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r>
                                      <a:rPr sz="1800">
                                        <a:latin typeface="Cambria Math"/>
                                      </a:rPr>
                                      <m:t>1</m:t>
                                    </m:r>
                                  </m:num>
                                  <m:den>
                                    <m:r>
                                      <a:rPr sz="1800">
                                        <a:latin typeface="Cambria Math"/>
                                      </a:rPr>
                                      <m:t>3</m:t>
                                    </m:r>
                                  </m:den>
                                </m:f>
                                <m:r>
                                  <a:rPr sz="1800">
                                    <a:latin typeface="Cambria Math"/>
                                  </a:rPr>
                                  <m:t>=</m:t>
                                </m:r>
                                <m:bar>
                                  <m:barPr>
                                    <m:pos m:val="top"/>
                                    <m:ctrlPr>
                                      <a:rPr sz="1800" i="1">
                                        <a:latin typeface="Cambria Math" panose="02040503050406030204" pitchFamily="18" charset="0"/>
                                      </a:rPr>
                                    </m:ctrlPr>
                                  </m:barPr>
                                  <m:e>
                                    <m:r>
                                      <a:rPr sz="1800">
                                        <a:latin typeface="Cambria Math"/>
                                      </a:rPr>
                                      <m:t>0.3</m:t>
                                    </m:r>
                                  </m:e>
                                </m:bar>
                              </m:oMath>
                            </m:oMathPara>
                          </a14:m>
                          <a:endParaRPr/>
                        </a:p>
                      </a:txBody>
                      <a:tcPr/>
                    </a:tc>
                    <a:extLst>
                      <a:ext uri="{0D108BD9-81ED-4DB2-BD59-A6C34878D82A}">
                        <a16:rowId xmlns:a16="http://schemas.microsoft.com/office/drawing/2014/main" val="10001"/>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sSub>
                                  <m:sSubPr>
                                    <m:ctrlPr>
                                      <a:rPr sz="1800" i="1">
                                        <a:latin typeface="Cambria Math" panose="02040503050406030204" pitchFamily="18" charset="0"/>
                                      </a:rPr>
                                    </m:ctrlPr>
                                  </m:sSubPr>
                                  <m:e>
                                    <m:r>
                                      <a:rPr sz="1800">
                                        <a:latin typeface="Cambria Math"/>
                                      </a:rPr>
                                      <m:t>𝑎</m:t>
                                    </m:r>
                                  </m:e>
                                  <m:sub>
                                    <m:r>
                                      <a:rPr sz="1800">
                                        <a:latin typeface="Cambria Math"/>
                                      </a:rPr>
                                      <m:t>3</m:t>
                                    </m:r>
                                  </m:sub>
                                </m:sSub>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r>
                                      <a:rPr sz="1800">
                                        <a:latin typeface="Cambria Math"/>
                                      </a:rPr>
                                      <m:t>1</m:t>
                                    </m:r>
                                  </m:num>
                                  <m:den>
                                    <m:r>
                                      <a:rPr sz="1800">
                                        <a:latin typeface="Cambria Math"/>
                                      </a:rPr>
                                      <m:t>4</m:t>
                                    </m:r>
                                  </m:den>
                                </m:f>
                                <m:r>
                                  <a:rPr sz="1800">
                                    <a:latin typeface="Cambria Math"/>
                                  </a:rPr>
                                  <m:t>=0.25</m:t>
                                </m:r>
                              </m:oMath>
                            </m:oMathPara>
                          </a14:m>
                          <a:endParaRPr/>
                        </a:p>
                      </a:txBody>
                      <a:tcPr/>
                    </a:tc>
                    <a:extLst>
                      <a:ext uri="{0D108BD9-81ED-4DB2-BD59-A6C34878D82A}">
                        <a16:rowId xmlns:a16="http://schemas.microsoft.com/office/drawing/2014/main" val="10002"/>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sSub>
                                  <m:sSubPr>
                                    <m:ctrlPr>
                                      <a:rPr sz="1800" i="1">
                                        <a:latin typeface="Cambria Math" panose="02040503050406030204" pitchFamily="18" charset="0"/>
                                      </a:rPr>
                                    </m:ctrlPr>
                                  </m:sSubPr>
                                  <m:e>
                                    <m:r>
                                      <a:rPr sz="1800">
                                        <a:latin typeface="Cambria Math"/>
                                      </a:rPr>
                                      <m:t>𝑎</m:t>
                                    </m:r>
                                  </m:e>
                                  <m:sub>
                                    <m:r>
                                      <a:rPr sz="1800">
                                        <a:latin typeface="Cambria Math"/>
                                      </a:rPr>
                                      <m:t>4</m:t>
                                    </m:r>
                                  </m:sub>
                                </m:sSub>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r>
                                      <a:rPr sz="1800">
                                        <a:latin typeface="Cambria Math"/>
                                      </a:rPr>
                                      <m:t>1</m:t>
                                    </m:r>
                                  </m:num>
                                  <m:den>
                                    <m:r>
                                      <a:rPr sz="1800">
                                        <a:latin typeface="Cambria Math"/>
                                      </a:rPr>
                                      <m:t>5</m:t>
                                    </m:r>
                                  </m:den>
                                </m:f>
                                <m:r>
                                  <a:rPr sz="1800">
                                    <a:latin typeface="Cambria Math"/>
                                  </a:rPr>
                                  <m:t>=0.2</m:t>
                                </m:r>
                              </m:oMath>
                            </m:oMathPara>
                          </a14:m>
                          <a:endParaRPr/>
                        </a:p>
                      </a:txBody>
                      <a:tcPr/>
                    </a:tc>
                    <a:extLst>
                      <a:ext uri="{0D108BD9-81ED-4DB2-BD59-A6C34878D82A}">
                        <a16:rowId xmlns:a16="http://schemas.microsoft.com/office/drawing/2014/main" val="10003"/>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sSub>
                                  <m:sSubPr>
                                    <m:ctrlPr>
                                      <a:rPr sz="1800" i="1">
                                        <a:latin typeface="Cambria Math" panose="02040503050406030204" pitchFamily="18" charset="0"/>
                                      </a:rPr>
                                    </m:ctrlPr>
                                  </m:sSubPr>
                                  <m:e>
                                    <m:r>
                                      <a:rPr sz="1800">
                                        <a:latin typeface="Cambria Math"/>
                                      </a:rPr>
                                      <m:t>𝑎</m:t>
                                    </m:r>
                                  </m:e>
                                  <m:sub>
                                    <m:r>
                                      <a:rPr sz="1800">
                                        <a:latin typeface="Cambria Math"/>
                                      </a:rPr>
                                      <m:t>5</m:t>
                                    </m:r>
                                  </m:sub>
                                </m:sSub>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r>
                                      <a:rPr sz="1800">
                                        <a:latin typeface="Cambria Math"/>
                                      </a:rPr>
                                      <m:t>1</m:t>
                                    </m:r>
                                  </m:num>
                                  <m:den>
                                    <m:r>
                                      <a:rPr sz="1800">
                                        <a:latin typeface="Cambria Math"/>
                                      </a:rPr>
                                      <m:t>6</m:t>
                                    </m:r>
                                  </m:den>
                                </m:f>
                                <m:r>
                                  <a:rPr sz="1800">
                                    <a:latin typeface="Cambria Math"/>
                                  </a:rPr>
                                  <m:t>=</m:t>
                                </m:r>
                                <m:bar>
                                  <m:barPr>
                                    <m:pos m:val="top"/>
                                    <m:ctrlPr>
                                      <a:rPr sz="1800" i="1">
                                        <a:latin typeface="Cambria Math" panose="02040503050406030204" pitchFamily="18" charset="0"/>
                                      </a:rPr>
                                    </m:ctrlPr>
                                  </m:barPr>
                                  <m:e>
                                    <m:r>
                                      <a:rPr sz="1800">
                                        <a:latin typeface="Cambria Math"/>
                                      </a:rPr>
                                      <m:t>0.16</m:t>
                                    </m:r>
                                  </m:e>
                                </m:bar>
                              </m:oMath>
                            </m:oMathPara>
                          </a14:m>
                          <a:endParaRPr/>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03053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05028">
                    <a:tc>
                      <a:txBody>
                        <a:bodyPr/>
                        <a:lstStyle/>
                        <a:p>
                          <a:endParaRPr lang="en-US"/>
                        </a:p>
                      </a:txBody>
                      <a:tcPr>
                        <a:blipFill>
                          <a:blip r:embed="rId2"/>
                          <a:stretch>
                            <a:fillRect l="-296" t="-1010" r="-100741" b="-405051"/>
                          </a:stretch>
                        </a:blipFill>
                      </a:tcPr>
                    </a:tc>
                    <a:tc>
                      <a:txBody>
                        <a:bodyPr/>
                        <a:lstStyle/>
                        <a:p>
                          <a:endParaRPr lang="en-US"/>
                        </a:p>
                      </a:txBody>
                      <a:tcPr>
                        <a:blipFill>
                          <a:blip r:embed="rId2"/>
                          <a:stretch>
                            <a:fillRect l="-100296" t="-1010" r="-741" b="-405051"/>
                          </a:stretch>
                        </a:blipFill>
                      </a:tcPr>
                    </a:tc>
                    <a:extLst>
                      <a:ext uri="{0D108BD9-81ED-4DB2-BD59-A6C34878D82A}">
                        <a16:rowId xmlns:a16="http://schemas.microsoft.com/office/drawing/2014/main" val="10000"/>
                      </a:ext>
                    </a:extLst>
                  </a:tr>
                  <a:tr h="606806">
                    <a:tc>
                      <a:txBody>
                        <a:bodyPr/>
                        <a:lstStyle/>
                        <a:p>
                          <a:endParaRPr lang="en-US"/>
                        </a:p>
                      </a:txBody>
                      <a:tcPr>
                        <a:blipFill>
                          <a:blip r:embed="rId2"/>
                          <a:stretch>
                            <a:fillRect l="-296" t="-100000" r="-100741" b="-301000"/>
                          </a:stretch>
                        </a:blipFill>
                      </a:tcPr>
                    </a:tc>
                    <a:tc>
                      <a:txBody>
                        <a:bodyPr/>
                        <a:lstStyle/>
                        <a:p>
                          <a:endParaRPr lang="en-US"/>
                        </a:p>
                      </a:txBody>
                      <a:tcPr>
                        <a:blipFill>
                          <a:blip r:embed="rId2"/>
                          <a:stretch>
                            <a:fillRect l="-100296" t="-100000" r="-741" b="-301000"/>
                          </a:stretch>
                        </a:blipFill>
                      </a:tcPr>
                    </a:tc>
                    <a:extLst>
                      <a:ext uri="{0D108BD9-81ED-4DB2-BD59-A6C34878D82A}">
                        <a16:rowId xmlns:a16="http://schemas.microsoft.com/office/drawing/2014/main" val="10001"/>
                      </a:ext>
                    </a:extLst>
                  </a:tr>
                  <a:tr h="605028">
                    <a:tc>
                      <a:txBody>
                        <a:bodyPr/>
                        <a:lstStyle/>
                        <a:p>
                          <a:endParaRPr lang="en-US"/>
                        </a:p>
                      </a:txBody>
                      <a:tcPr>
                        <a:blipFill>
                          <a:blip r:embed="rId2"/>
                          <a:stretch>
                            <a:fillRect l="-296" t="-200000" r="-100741" b="-201000"/>
                          </a:stretch>
                        </a:blipFill>
                      </a:tcPr>
                    </a:tc>
                    <a:tc>
                      <a:txBody>
                        <a:bodyPr/>
                        <a:lstStyle/>
                        <a:p>
                          <a:endParaRPr lang="en-US"/>
                        </a:p>
                      </a:txBody>
                      <a:tcPr>
                        <a:blipFill>
                          <a:blip r:embed="rId2"/>
                          <a:stretch>
                            <a:fillRect l="-100296" t="-200000" r="-741" b="-201000"/>
                          </a:stretch>
                        </a:blipFill>
                      </a:tcPr>
                    </a:tc>
                    <a:extLst>
                      <a:ext uri="{0D108BD9-81ED-4DB2-BD59-A6C34878D82A}">
                        <a16:rowId xmlns:a16="http://schemas.microsoft.com/office/drawing/2014/main" val="10002"/>
                      </a:ext>
                    </a:extLst>
                  </a:tr>
                  <a:tr h="606870">
                    <a:tc>
                      <a:txBody>
                        <a:bodyPr/>
                        <a:lstStyle/>
                        <a:p>
                          <a:endParaRPr lang="en-US"/>
                        </a:p>
                      </a:txBody>
                      <a:tcPr>
                        <a:blipFill>
                          <a:blip r:embed="rId2"/>
                          <a:stretch>
                            <a:fillRect l="-296" t="-303030" r="-100741" b="-103030"/>
                          </a:stretch>
                        </a:blipFill>
                      </a:tcPr>
                    </a:tc>
                    <a:tc>
                      <a:txBody>
                        <a:bodyPr/>
                        <a:lstStyle/>
                        <a:p>
                          <a:endParaRPr lang="en-US"/>
                        </a:p>
                      </a:txBody>
                      <a:tcPr>
                        <a:blipFill>
                          <a:blip r:embed="rId2"/>
                          <a:stretch>
                            <a:fillRect l="-100296" t="-303030" r="-741" b="-103030"/>
                          </a:stretch>
                        </a:blipFill>
                      </a:tcPr>
                    </a:tc>
                    <a:extLst>
                      <a:ext uri="{0D108BD9-81ED-4DB2-BD59-A6C34878D82A}">
                        <a16:rowId xmlns:a16="http://schemas.microsoft.com/office/drawing/2014/main" val="10003"/>
                      </a:ext>
                    </a:extLst>
                  </a:tr>
                  <a:tr h="606806">
                    <a:tc>
                      <a:txBody>
                        <a:bodyPr/>
                        <a:lstStyle/>
                        <a:p>
                          <a:endParaRPr lang="en-US"/>
                        </a:p>
                      </a:txBody>
                      <a:tcPr>
                        <a:blipFill>
                          <a:blip r:embed="rId2"/>
                          <a:stretch>
                            <a:fillRect l="-296" t="-399000" r="-100741" b="-2000"/>
                          </a:stretch>
                        </a:blipFill>
                      </a:tcPr>
                    </a:tc>
                    <a:tc>
                      <a:txBody>
                        <a:bodyPr/>
                        <a:lstStyle/>
                        <a:p>
                          <a:endParaRPr lang="en-US"/>
                        </a:p>
                      </a:txBody>
                      <a:tcPr>
                        <a:blipFill>
                          <a:blip r:embed="rId2"/>
                          <a:stretch>
                            <a:fillRect l="-100296" t="-399000" r="-741" b="-2000"/>
                          </a:stretch>
                        </a:blipFill>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11: Calculating the Sum of an Infinite Series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77500" lnSpcReduction="20000"/>
              </a:bodyPr>
              <a:lstStyle/>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r>
                        <a:rPr>
                          <a:latin typeface="Cambria Math" panose="02040503050406030204" pitchFamily="18" charset="0"/>
                        </a:rPr>
                        <m:t>&gt;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r>
                        <a:rPr>
                          <a:latin typeface="Cambria Math" panose="02040503050406030204" pitchFamily="18" charset="0"/>
                        </a:rPr>
                        <m:t>=2⋅</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3</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5</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7</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8</m:t>
                          </m:r>
                        </m:den>
                      </m:f>
                      <m:r>
                        <a:rPr>
                          <a:latin typeface="Cambria Math" panose="02040503050406030204" pitchFamily="18" charset="0"/>
                        </a:rPr>
                        <m:t>&gt;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8</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8</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8</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8</m:t>
                          </m:r>
                        </m:den>
                      </m:f>
                      <m:r>
                        <a:rPr>
                          <a:latin typeface="Cambria Math" panose="02040503050406030204" pitchFamily="18" charset="0"/>
                        </a:rPr>
                        <m:t>=4⋅</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8</m:t>
                              </m:r>
                            </m:den>
                          </m:f>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4</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9</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16</m:t>
                          </m:r>
                        </m:den>
                      </m:f>
                      <m:r>
                        <a:rPr>
                          <a:latin typeface="Cambria Math" panose="02040503050406030204" pitchFamily="18" charset="0"/>
                        </a:rPr>
                        <m:t>&gt;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16</m:t>
                          </m:r>
                        </m:den>
                      </m:f>
                      <m:r>
                        <a:rPr>
                          <a:latin typeface="Cambria Math" panose="02040503050406030204" pitchFamily="18" charset="0"/>
                        </a:rPr>
                        <m:t>=8⋅</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16</m:t>
                              </m:r>
                            </m:den>
                          </m:f>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m:oMathPara>
                </a14:m>
                <a:endParaRPr dirty="0"/>
              </a:p>
              <a:p>
                <a:pPr>
                  <a:defRPr sz="2800"/>
                </a:pPr>
                <a:r>
                  <a:rPr dirty="0"/>
                  <a:t>​</a:t>
                </a:r>
                <a:r>
                  <a:rPr sz="2800" dirty="0"/>
                  <a:t>The </a:t>
                </a:r>
                <a14:m>
                  <m:oMath xmlns:m="http://schemas.openxmlformats.org/officeDocument/2006/math">
                    <m:r>
                      <a:rPr>
                        <a:latin typeface="Cambria Math" panose="02040503050406030204" pitchFamily="18" charset="0"/>
                      </a:rPr>
                      <m:t>𝑛</m:t>
                    </m:r>
                  </m:oMath>
                </a14:m>
                <a:r>
                  <a:rPr sz="2800" baseline="30000" dirty="0" err="1"/>
                  <a:t>th</a:t>
                </a:r>
                <a:r>
                  <a:rPr sz="2800" dirty="0"/>
                  <a:t> term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𝑛</m:t>
                        </m:r>
                      </m:sub>
                    </m:sSub>
                  </m:oMath>
                </a14:m>
                <a:r>
                  <a:rPr sz="2800" dirty="0"/>
                  <a:t> will be the sum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𝑛</m:t>
                        </m:r>
                        <m:r>
                          <a:rPr>
                            <a:latin typeface="Cambria Math" panose="02040503050406030204" pitchFamily="18" charset="0"/>
                          </a:rPr>
                          <m:t>−1</m:t>
                        </m:r>
                      </m:sup>
                    </m:sSup>
                  </m:oMath>
                </a14:m>
                <a:r>
                  <a:rPr sz="2800" dirty="0"/>
                  <a:t> fractions, all of which will be greater than or equal to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𝑛</m:t>
                            </m:r>
                          </m:sup>
                        </m:sSup>
                      </m:den>
                    </m:f>
                  </m:oMath>
                </a14:m>
                <a:r>
                  <a:rPr sz="2800" dirty="0"/>
                  <a:t>. So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𝑛</m:t>
                        </m:r>
                      </m:sub>
                    </m:sSub>
                  </m:oMath>
                </a14:m>
                <a:r>
                  <a:rPr sz="2800" dirty="0"/>
                  <a:t> itself will be greater than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That is,</a:t>
                </a:r>
              </a:p>
              <a:p>
                <a:pPr algn="ctr">
                  <a:defRPr sz="2800"/>
                </a:pPr>
                <a:r>
                  <a:rPr dirty="0"/>
                  <a:t>​</a:t>
                </a:r>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𝑛</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𝑛</m:t>
                            </m:r>
                            <m:r>
                              <a:rPr>
                                <a:latin typeface="Cambria Math" panose="02040503050406030204" pitchFamily="18" charset="0"/>
                              </a:rPr>
                              <m:t>−1</m:t>
                            </m:r>
                          </m:sup>
                        </m:sSup>
                        <m:r>
                          <a:rPr>
                            <a:latin typeface="Cambria Math" panose="02040503050406030204" pitchFamily="18" charset="0"/>
                          </a:rPr>
                          <m:t>+1</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𝑛</m:t>
                            </m:r>
                            <m:r>
                              <a:rPr>
                                <a:latin typeface="Cambria Math" panose="02040503050406030204" pitchFamily="18" charset="0"/>
                              </a:rPr>
                              <m:t>−1</m:t>
                            </m:r>
                          </m:sup>
                        </m:sSup>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𝑛</m:t>
                            </m:r>
                          </m:sup>
                        </m:sSup>
                      </m:den>
                    </m:f>
                    <m:r>
                      <a:rPr>
                        <a:latin typeface="Cambria Math" panose="02040503050406030204" pitchFamily="18" charset="0"/>
                      </a:rPr>
                      <m:t>&gt;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𝑛</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𝑛</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𝑛</m:t>
                            </m:r>
                          </m:sup>
                        </m:sSup>
                      </m:den>
                    </m:f>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𝑛</m:t>
                        </m:r>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𝑛</m:t>
                                </m:r>
                              </m:sup>
                            </m:sSup>
                          </m:den>
                        </m:f>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a:t>
                </a:r>
              </a:p>
              <a:p>
                <a:pPr>
                  <a:defRPr sz="2800"/>
                </a:pPr>
                <a:r>
                  <a:rPr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b="-1350"/>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D3A8F-D16B-9687-D34B-C84E3D8A3308}"/>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1F497D"/>
                </a:solidFill>
                <a:effectLst/>
                <a:uLnTx/>
                <a:uFillTx/>
                <a:latin typeface="Calibri"/>
                <a:ea typeface="+mj-ea"/>
                <a:cs typeface="+mj-cs"/>
              </a:rPr>
              <a:t>Example 11: Calculating the Sum of an Infinite Series (cont.)</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4DD0D8A7-BC97-9AC8-CF45-0C08EC015EE0}"/>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b="0" i="0" u="none" strike="noStrike" kern="1200" cap="none" spc="0" normalizeH="0" baseline="0" noProof="0" dirty="0">
                    <a:ln>
                      <a:noFill/>
                    </a:ln>
                    <a:solidFill>
                      <a:srgbClr val="366092"/>
                    </a:solidFill>
                    <a:effectLst/>
                    <a:uLnTx/>
                    <a:uFillTx/>
                    <a:latin typeface="Calibri"/>
                    <a:ea typeface="+mn-ea"/>
                    <a:cs typeface="+mn-cs"/>
                  </a:rPr>
                  <a:t>Then </a:t>
                </a:r>
                <a14:m>
                  <m:oMath xmlns:m="http://schemas.openxmlformats.org/officeDocument/2006/math">
                    <m:nary>
                      <m:naryPr>
                        <m:chr m:val="∑"/>
                        <m:limLoc m:val="undOv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naryPr>
                      <m:sub>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sub>
                      <m:sup>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e>
                        <m:f>
                          <m:fP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den>
                        </m:f>
                      </m:e>
                    </m:nary>
                    <m:f>
                      <m:fP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den>
                    </m:f>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nary>
                      <m:naryPr>
                        <m:chr m:val="∑"/>
                        <m:limLoc m:val="undOv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naryPr>
                      <m:sub>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sub>
                      <m:sup>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e>
                        <m:sSub>
                          <m:sSubP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𝑏</m:t>
                            </m:r>
                          </m:e>
                          <m:sub>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sub>
                        </m:sSub>
                      </m:e>
                    </m:nary>
                    <m:sSub>
                      <m:sSubP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𝑏</m:t>
                        </m:r>
                      </m:e>
                      <m:sub>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sub>
                    </m:sSub>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&gt;</m:t>
                    </m:r>
                    <m:f>
                      <m:fP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en>
                    </m:f>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en>
                    </m:f>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en>
                    </m:f>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ar-AE" b="0" i="0" u="none" strike="noStrike" kern="1200" cap="none" spc="0" normalizeH="0" baseline="0" noProof="0" dirty="0">
                    <a:ln>
                      <a:noFill/>
                    </a:ln>
                    <a:solidFill>
                      <a:srgbClr val="366092"/>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ar-AE" b="0" i="0" u="none" strike="noStrike" kern="1200" cap="none" spc="0" normalizeH="0" baseline="0" noProof="0" dirty="0">
                    <a:ln>
                      <a:noFill/>
                    </a:ln>
                    <a:solidFill>
                      <a:srgbClr val="366092"/>
                    </a:solidFill>
                    <a:effectLst/>
                    <a:uLnTx/>
                    <a:uFillTx/>
                    <a:latin typeface="Calibri"/>
                    <a:ea typeface="+mn-ea"/>
                    <a:cs typeface="+mn-cs"/>
                  </a:rPr>
                  <a:t>​</a:t>
                </a:r>
                <a:r>
                  <a:rPr kumimoji="0" lang="en-US" b="0" i="0" u="none" strike="noStrike" kern="1200" cap="none" spc="0" normalizeH="0" baseline="0" noProof="0" dirty="0">
                    <a:ln>
                      <a:noFill/>
                    </a:ln>
                    <a:solidFill>
                      <a:srgbClr val="366092"/>
                    </a:solidFill>
                    <a:effectLst/>
                    <a:uLnTx/>
                    <a:uFillTx/>
                    <a:latin typeface="Calibri"/>
                    <a:ea typeface="+mn-ea"/>
                    <a:cs typeface="+mn-cs"/>
                  </a:rPr>
                  <a:t>The given series is greater than any given number because the sum of enough terms of size </a:t>
                </a:r>
                <a14:m>
                  <m:oMath xmlns:m="http://schemas.openxmlformats.org/officeDocument/2006/math">
                    <m:f>
                      <m:fP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en>
                    </m:f>
                  </m:oMath>
                </a14:m>
                <a:r>
                  <a:rPr kumimoji="0" lang="ar-AE" b="0" i="0" u="none" strike="noStrike" kern="1200" cap="none" spc="0" normalizeH="0" baseline="0" noProof="0" dirty="0">
                    <a:ln>
                      <a:noFill/>
                    </a:ln>
                    <a:solidFill>
                      <a:srgbClr val="366092"/>
                    </a:solidFill>
                    <a:effectLst/>
                    <a:uLnTx/>
                    <a:uFillTx/>
                    <a:latin typeface="Calibri"/>
                    <a:ea typeface="+mn-ea"/>
                    <a:cs typeface="+mn-cs"/>
                  </a:rPr>
                  <a:t> </a:t>
                </a:r>
                <a:r>
                  <a:rPr kumimoji="0" lang="en-US" b="0" i="0" u="none" strike="noStrike" kern="1200" cap="none" spc="0" normalizeH="0" baseline="0" noProof="0" dirty="0">
                    <a:ln>
                      <a:noFill/>
                    </a:ln>
                    <a:solidFill>
                      <a:srgbClr val="366092"/>
                    </a:solidFill>
                    <a:effectLst/>
                    <a:uLnTx/>
                    <a:uFillTx/>
                    <a:latin typeface="Calibri"/>
                    <a:ea typeface="+mn-ea"/>
                    <a:cs typeface="+mn-cs"/>
                  </a:rPr>
                  <a:t>will surpass any given number.</a:t>
                </a:r>
              </a:p>
              <a:p>
                <a:endParaRPr lang="en-US" dirty="0"/>
              </a:p>
            </p:txBody>
          </p:sp>
        </mc:Choice>
        <mc:Fallback>
          <p:sp>
            <p:nvSpPr>
              <p:cNvPr id="3" name="Text Placeholder 2">
                <a:extLst>
                  <a:ext uri="{FF2B5EF4-FFF2-40B4-BE49-F238E27FC236}">
                    <a16:creationId xmlns:a16="http://schemas.microsoft.com/office/drawing/2014/main" id="{4DD0D8A7-BC97-9AC8-CF45-0C08EC015EE0}"/>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481" r="-593"/>
                </a:stretch>
              </a:blipFill>
            </p:spPr>
            <p:txBody>
              <a:bodyPr/>
              <a:lstStyle/>
              <a:p>
                <a:r>
                  <a:rPr lang="en-US">
                    <a:noFill/>
                  </a:rPr>
                  <a:t> </a:t>
                </a:r>
              </a:p>
            </p:txBody>
          </p:sp>
        </mc:Fallback>
      </mc:AlternateContent>
    </p:spTree>
    <p:extLst>
      <p:ext uri="{BB962C8B-B14F-4D97-AF65-F5344CB8AC3E}">
        <p14:creationId xmlns:p14="http://schemas.microsoft.com/office/powerpoint/2010/main" val="2651172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12: Limits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Show that </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lim>
                    </m:limLow>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𝑥</m:t>
                            </m:r>
                          </m:e>
                        </m:func>
                      </m:e>
                    </m:d>
                  </m:oMath>
                </a14:m>
                <a:r>
                  <a:rPr sz="2800"/>
                  <a:t> does not exist.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 Limits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a:t>Solution</a:t>
                </a:r>
              </a:p>
              <a:p>
                <a:pPr>
                  <a:defRPr sz="2800"/>
                </a:pPr>
                <a:r>
                  <a:rPr sz="2800"/>
                  <a:t>We use the Fundamental Theorem of Calculus, the results of Example 11d, and a Riemann sum. The area under the graph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𝑡</m:t>
                        </m:r>
                      </m:den>
                    </m:f>
                  </m:oMath>
                </a14:m>
                <a:r>
                  <a:rPr sz="2800"/>
                  <a:t> on the interval </a:t>
                </a:r>
                <a14:m>
                  <m:oMath xmlns:m="http://schemas.openxmlformats.org/officeDocument/2006/math">
                    <m:d>
                      <m:dPr>
                        <m:begChr m:val="["/>
                        <m:ctrlPr>
                          <a:rPr i="1">
                            <a:latin typeface="Cambria Math" panose="02040503050406030204" pitchFamily="18" charset="0"/>
                          </a:rPr>
                        </m:ctrlPr>
                      </m:dPr>
                      <m:e>
                        <m:r>
                          <a:rPr>
                            <a:latin typeface="Cambria Math" panose="02040503050406030204" pitchFamily="18" charset="0"/>
                          </a:rPr>
                          <m:t>1</m:t>
                        </m:r>
                        <m:r>
                          <m:rPr>
                            <m:nor/>
                          </m:rPr>
                          <a:rPr/>
                          <m:t>, </m:t>
                        </m:r>
                        <m:r>
                          <a:rPr>
                            <a:latin typeface="Cambria Math" panose="02040503050406030204" pitchFamily="18" charset="0"/>
                          </a:rPr>
                          <m:t>∞</m:t>
                        </m:r>
                      </m:e>
                    </m:d>
                  </m:oMath>
                </a14:m>
                <a:r>
                  <a:rPr sz="2800"/>
                  <a:t> is given by the following improper integral. </a:t>
                </a:r>
                <a14:m>
                  <m:oMath xmlns:m="http://schemas.openxmlformats.org/officeDocument/2006/math">
                    <m:nary>
                      <m:naryPr>
                        <m:limLoc m:val="subSup"/>
                        <m:ctrlPr>
                          <a:rPr i="1">
                            <a:latin typeface="Cambria Math" panose="02040503050406030204" pitchFamily="18" charset="0"/>
                          </a:rPr>
                        </m:ctrlPr>
                      </m:naryPr>
                      <m:sub>
                        <m:r>
                          <a:rPr>
                            <a:latin typeface="Cambria Math" panose="02040503050406030204" pitchFamily="18" charset="0"/>
                          </a:rPr>
                          <m:t>1</m:t>
                        </m:r>
                      </m:sub>
                      <m:sup>
                        <m:r>
                          <a:rPr>
                            <a:latin typeface="Cambria Math" panose="02040503050406030204" pitchFamily="18" charset="0"/>
                          </a:rPr>
                          <m:t>∞</m:t>
                        </m:r>
                      </m:sup>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𝑡</m:t>
                            </m:r>
                          </m:den>
                        </m:f>
                        <m:r>
                          <a:rPr>
                            <a:latin typeface="Cambria Math" panose="02040503050406030204" pitchFamily="18" charset="0"/>
                          </a:rPr>
                          <m:t>𝑑𝑡</m:t>
                        </m:r>
                      </m:e>
                    </m:nary>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lim>
                    </m:limLow>
                    <m:d>
                      <m:dPr>
                        <m:ctrlPr>
                          <a:rPr i="1">
                            <a:latin typeface="Cambria Math" panose="02040503050406030204" pitchFamily="18" charset="0"/>
                          </a:rPr>
                        </m:ctrlPr>
                      </m:dPr>
                      <m:e>
                        <m:nary>
                          <m:naryPr>
                            <m:limLoc m:val="subSup"/>
                            <m:ctrlPr>
                              <a:rPr i="1">
                                <a:latin typeface="Cambria Math" panose="02040503050406030204" pitchFamily="18" charset="0"/>
                              </a:rPr>
                            </m:ctrlPr>
                          </m:naryPr>
                          <m:sub>
                            <m:r>
                              <a:rPr>
                                <a:latin typeface="Cambria Math" panose="02040503050406030204" pitchFamily="18" charset="0"/>
                              </a:rPr>
                              <m:t>1</m:t>
                            </m:r>
                          </m:sub>
                          <m:sup>
                            <m:r>
                              <a:rPr>
                                <a:latin typeface="Cambria Math" panose="02040503050406030204" pitchFamily="18" charset="0"/>
                              </a:rPr>
                              <m:t>𝑥</m:t>
                            </m:r>
                          </m:sup>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𝑡</m:t>
                                </m:r>
                              </m:den>
                            </m:f>
                            <m:r>
                              <a:rPr>
                                <a:latin typeface="Cambria Math" panose="02040503050406030204" pitchFamily="18" charset="0"/>
                              </a:rPr>
                              <m:t>𝑑𝑡</m:t>
                            </m:r>
                          </m:e>
                        </m:nary>
                      </m:e>
                    </m:d>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lim>
                    </m:limLow>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1</m:t>
                            </m:r>
                          </m:e>
                        </m:func>
                      </m:e>
                    </m:d>
                    <m:r>
                      <a:rPr>
                        <a:latin typeface="Cambria Math" panose="02040503050406030204" pitchFamily="18" charset="0"/>
                      </a:rPr>
                      <m:t>=</m:t>
                    </m:r>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lim>
                    </m:limLow>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𝑥</m:t>
                            </m:r>
                          </m:e>
                        </m:func>
                      </m:e>
                    </m:d>
                  </m:oMath>
                </a14:m>
                <a:r>
                  <a:rPr sz="2800"/>
                  <a:t>. The area of the shaded rectangles is smaller than the area represented by the improper integral, and the area of the rectangles is given by the following Riemann sum.</a:t>
                </a:r>
              </a:p>
              <a:p>
                <a:pPr algn="ctr">
                  <a:defRPr sz="2800"/>
                </a:pPr>
                <a14:m>
                  <m:oMathPara xmlns:m="http://schemas.openxmlformats.org/officeDocument/2006/math">
                    <m:oMathParaPr>
                      <m:jc m:val="centerGroup"/>
                    </m:oMathParaPr>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m:t>
                          </m:r>
                        </m:sup>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𝑛</m:t>
                                      </m:r>
                                    </m:sub>
                                  </m:sSub>
                                </m:e>
                              </m:d>
                            </m:e>
                          </m:func>
                          <m:r>
                            <a:rPr>
                              <a:latin typeface="Cambria Math" panose="02040503050406030204" pitchFamily="18" charset="0"/>
                            </a:rPr>
                            <m:t>⋅</m:t>
                          </m:r>
                          <m:r>
                            <a:rPr>
                              <a:latin typeface="Cambria Math" panose="02040503050406030204" pitchFamily="18" charset="0"/>
                            </a:rPr>
                            <m:t>𝛥</m:t>
                          </m:r>
                          <m:r>
                            <a:rPr>
                              <a:latin typeface="Cambria Math" panose="02040503050406030204" pitchFamily="18" charset="0"/>
                            </a:rPr>
                            <m:t>𝑡</m:t>
                          </m:r>
                        </m:e>
                      </m:nary>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m:t>
                      </m:r>
                    </m:oMath>
                  </m:oMathPara>
                </a14:m>
                <a:endParaRPr sz="2800"/>
              </a:p>
              <a:p>
                <a:pPr>
                  <a:defRPr sz="2800"/>
                </a:pPr>
                <a:r>
                  <a:rPr sz="2800"/>
                  <a:t>Thus, </a:t>
                </a:r>
                <a14:m>
                  <m:oMath xmlns:m="http://schemas.openxmlformats.org/officeDocument/2006/math">
                    <m:r>
                      <m:rPr>
                        <m:sty m:val="p"/>
                      </m:rPr>
                      <a:rPr>
                        <a:latin typeface="Cambria Math" panose="02040503050406030204" pitchFamily="18" charset="0"/>
                      </a:rPr>
                      <m:t>ln</m:t>
                    </m:r>
                    <m:r>
                      <a:rPr>
                        <a:latin typeface="Cambria Math" panose="02040503050406030204" pitchFamily="18" charset="0"/>
                      </a:rPr>
                      <m:t>⁡</m:t>
                    </m:r>
                    <m:r>
                      <a:rPr>
                        <a:latin typeface="Cambria Math" panose="02040503050406030204" pitchFamily="18" charset="0"/>
                      </a:rPr>
                      <m:t>𝑥</m:t>
                    </m:r>
                  </m:oMath>
                </a14:m>
                <a:r>
                  <a:rPr sz="2800"/>
                  <a:t> increases without bound.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407" b="-2086"/>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 Limits (cont.)</a:t>
            </a:r>
          </a:p>
        </p:txBody>
      </p:sp>
      <p:pic>
        <p:nvPicPr>
          <p:cNvPr id="5" name="Content Placeholder 4">
            <a:extLst>
              <a:ext uri="{FF2B5EF4-FFF2-40B4-BE49-F238E27FC236}">
                <a16:creationId xmlns:a16="http://schemas.microsoft.com/office/drawing/2014/main" id="{CDFA3A5E-EA90-03AD-5DD9-19E8FCB3E73E}"/>
              </a:ext>
            </a:extLst>
          </p:cNvPr>
          <p:cNvPicPr>
            <a:picLocks noGrp="1" noChangeAspect="1"/>
          </p:cNvPicPr>
          <p:nvPr>
            <p:ph sz="quarter" idx="11"/>
          </p:nvPr>
        </p:nvPicPr>
        <p:blipFill>
          <a:blip r:embed="rId2"/>
          <a:stretch>
            <a:fillRect/>
          </a:stretch>
        </p:blipFill>
        <p:spPr>
          <a:xfrm>
            <a:off x="2071484" y="1082675"/>
            <a:ext cx="5001032" cy="484981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Convergence of a Geometric Series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When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&lt;</m:t>
                    </m:r>
                    <m:r>
                      <a:rPr>
                        <a:latin typeface="Cambria Math" panose="02040503050406030204" pitchFamily="18" charset="0"/>
                      </a:rPr>
                      <m:t>𝑟</m:t>
                    </m:r>
                    <m:r>
                      <a:rPr>
                        <a:latin typeface="Cambria Math" panose="02040503050406030204" pitchFamily="18" charset="0"/>
                      </a:rPr>
                      <m:t>&lt;</m:t>
                    </m:r>
                    <m:r>
                      <a:rPr>
                        <a:latin typeface="Cambria Math" panose="02040503050406030204" pitchFamily="18" charset="0"/>
                      </a:rPr>
                      <m:t>1</m:t>
                    </m:r>
                  </m:oMath>
                </a14:m>
                <a:r>
                  <a:rPr sz="2800" dirty="0"/>
                  <a:t>, the sum of a geometric series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𝑎𝑟</m:t>
                    </m:r>
                    <m:r>
                      <a:rPr>
                        <a:latin typeface="Cambria Math" panose="02040503050406030204" pitchFamily="18" charset="0"/>
                      </a:rPr>
                      <m:t>+</m:t>
                    </m:r>
                    <m:r>
                      <a:rPr>
                        <a:latin typeface="Cambria Math" panose="02040503050406030204" pitchFamily="18" charset="0"/>
                      </a:rPr>
                      <m:t>𝑎</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𝑎</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3</m:t>
                        </m:r>
                      </m:sup>
                    </m:sSup>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0</m:t>
                        </m:r>
                      </m:sub>
                      <m:sup>
                        <m:r>
                          <a:rPr>
                            <a:latin typeface="Cambria Math" panose="02040503050406030204" pitchFamily="18" charset="0"/>
                          </a:rPr>
                          <m:t>∞</m:t>
                        </m:r>
                      </m:sup>
                      <m:e>
                        <m:r>
                          <a:rPr>
                            <a:latin typeface="Cambria Math" panose="02040503050406030204" pitchFamily="18" charset="0"/>
                          </a:rPr>
                          <m:t>𝑎</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𝑛</m:t>
                            </m:r>
                          </m:sup>
                        </m:sSup>
                      </m:e>
                    </m:nary>
                  </m:oMath>
                </a14:m>
                <a:r>
                  <a:rPr sz="2800" dirty="0"/>
                  <a:t> is finite and converges to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𝑎</m:t>
                        </m:r>
                      </m:num>
                      <m:den>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𝑟</m:t>
                        </m:r>
                      </m:den>
                    </m:f>
                  </m:oMath>
                </a14:m>
                <a:r>
                  <a:rPr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5055"/>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13: Sums of Geometric Series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Determine the sums of the following geometric series, if they converge.</a:t>
                </a:r>
              </a:p>
              <a:p>
                <a:pPr marL="514350" indent="-514350">
                  <a:buFont typeface="+mj-lt"/>
                  <a:buAutoNum type="alphaLcPeriod"/>
                  <a:defRPr sz="2800"/>
                </a:pPr>
                <a:r>
                  <a:t>​</a:t>
                </a:r>
                <a14:m>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0</m:t>
                        </m:r>
                      </m:sub>
                      <m:sup>
                        <m:r>
                          <a:rPr>
                            <a:latin typeface="Cambria Math" panose="02040503050406030204" pitchFamily="18" charset="0"/>
                          </a:rPr>
                          <m:t>∞</m:t>
                        </m:r>
                      </m:sup>
                      <m:e>
                        <m:f>
                          <m:fPr>
                            <m:ctrlPr>
                              <a:rPr i="1">
                                <a:latin typeface="Cambria Math" panose="02040503050406030204" pitchFamily="18" charset="0"/>
                              </a:rPr>
                            </m:ctrlPr>
                          </m:fPr>
                          <m:num>
                            <m:r>
                              <a:rPr>
                                <a:latin typeface="Cambria Math" panose="02040503050406030204" pitchFamily="18" charset="0"/>
                              </a:rPr>
                              <m:t>3</m:t>
                            </m:r>
                          </m:num>
                          <m:den>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𝑛</m:t>
                                </m:r>
                              </m:sup>
                            </m:sSup>
                          </m:den>
                        </m:f>
                      </m:e>
                    </m:nary>
                    <m:f>
                      <m:fPr>
                        <m:ctrlPr>
                          <a:rPr i="1">
                            <a:latin typeface="Cambria Math" panose="02040503050406030204" pitchFamily="18" charset="0"/>
                          </a:rPr>
                        </m:ctrlPr>
                      </m:fPr>
                      <m:num>
                        <m:r>
                          <a:rPr>
                            <a:latin typeface="Cambria Math" panose="02040503050406030204" pitchFamily="18" charset="0"/>
                          </a:rPr>
                          <m:t>3</m:t>
                        </m:r>
                      </m:num>
                      <m:den>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𝑛</m:t>
                            </m:r>
                          </m:sup>
                        </m:sSup>
                      </m:den>
                    </m:f>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8</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16</m:t>
                        </m:r>
                      </m:den>
                    </m:f>
                    <m:r>
                      <a:rPr>
                        <a:latin typeface="Cambria Math" panose="02040503050406030204" pitchFamily="18" charset="0"/>
                      </a:rPr>
                      <m:t>+⋯</m:t>
                    </m:r>
                  </m:oMath>
                </a14:m>
                <a:endParaRPr/>
              </a:p>
              <a:p>
                <a:pPr marL="514350" indent="-514350">
                  <a:buFont typeface="+mj-lt"/>
                  <a:buAutoNum type="alphaLcPeriod" startAt="3"/>
                  <a:defRPr sz="2800"/>
                </a:pPr>
                <a:r>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4</m:t>
                            </m:r>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4</m:t>
                            </m:r>
                          </m:e>
                          <m:sup>
                            <m:r>
                              <a:rPr>
                                <a:latin typeface="Cambria Math" panose="02040503050406030204" pitchFamily="18" charset="0"/>
                              </a:rPr>
                              <m:t>3</m:t>
                            </m:r>
                          </m:sup>
                        </m:sSup>
                      </m:den>
                    </m:f>
                    <m:r>
                      <a:rPr>
                        <a:latin typeface="Cambria Math" panose="02040503050406030204" pitchFamily="18" charset="0"/>
                      </a:rPr>
                      <m:t>+⋯</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1FC37-2F4A-1C8B-A0DF-96D52C4D6A4E}"/>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1F497D"/>
                </a:solidFill>
                <a:effectLst/>
                <a:uLnTx/>
                <a:uFillTx/>
                <a:latin typeface="Calibri"/>
                <a:ea typeface="+mj-ea"/>
                <a:cs typeface="+mj-cs"/>
              </a:rPr>
              <a:t>Example 1: Terms of a Sequence (cont.)</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BB3BAE1-E0A6-21CA-6790-AD5ABAA70E23}"/>
                  </a:ext>
                </a:extLst>
              </p:cNvPr>
              <p:cNvSpPr>
                <a:spLocks noGrp="1"/>
              </p:cNvSpPr>
              <p:nvPr>
                <p:ph type="body" sz="quarter" idx="10"/>
              </p:nvPr>
            </p:nvSpPr>
            <p:spPr/>
            <p:txBody>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lphaLcPeriod" startAt="4"/>
                  <a:tabLst/>
                  <a:defRPr sz="2800"/>
                </a:pPr>
                <a:r>
                  <a:rPr kumimoji="0" lang="en-US" sz="2800" b="0" u="none" strike="noStrike" kern="1200" cap="none" spc="0" normalizeH="0" baseline="0" noProof="0" dirty="0">
                    <a:ln>
                      <a:noFill/>
                    </a:ln>
                    <a:solidFill>
                      <a:srgbClr val="366092"/>
                    </a:solidFill>
                    <a:effectLst/>
                    <a:uLnTx/>
                    <a:uFillTx/>
                    <a:ea typeface="+mn-ea"/>
                    <a:cs typeface="+mn-cs"/>
                  </a:rPr>
                  <a:t> </a:t>
                </a:r>
                <a14:m>
                  <m:oMath xmlns:m="http://schemas.openxmlformats.org/officeDocument/2006/math">
                    <m:d>
                      <m:dPr>
                        <m:begChr m:val="{"/>
                        <m:endChr m:val="}"/>
                        <m:ctrlPr>
                          <a:rPr kumimoji="0" lang="ar-AE" sz="28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en>
                        </m:f>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den>
                        </m:f>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den>
                        </m:f>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m:t>
                            </m:r>
                          </m:den>
                        </m:f>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e>
                    </m:d>
                  </m:oMath>
                </a14:m>
                <a:endParaRPr kumimoji="0" lang="ar-AE" sz="2800" b="0" i="0" u="none" strike="noStrike" kern="1200" cap="none" spc="0" normalizeH="0" baseline="0" noProof="0" dirty="0">
                  <a:ln>
                    <a:noFill/>
                  </a:ln>
                  <a:solidFill>
                    <a:srgbClr val="366092"/>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ar-AE" sz="2800" b="0" i="0" u="none" strike="noStrike" kern="1200" cap="none" spc="0" normalizeH="0" baseline="0" noProof="0" dirty="0">
                    <a:ln>
                      <a:noFill/>
                    </a:ln>
                    <a:solidFill>
                      <a:srgbClr val="366092"/>
                    </a:solidFill>
                    <a:effectLst/>
                    <a:uLnTx/>
                    <a:uFillTx/>
                    <a:latin typeface="Calibri"/>
                    <a:ea typeface="+mn-ea"/>
                    <a:cs typeface="+mn-cs"/>
                  </a:rPr>
                  <a:t>​</a:t>
                </a:r>
                <a:r>
                  <a:rPr kumimoji="0" lang="en-US" sz="2800" b="0" i="0" u="none" strike="noStrike" kern="1200" cap="none" spc="0" normalizeH="0" baseline="0" noProof="0" dirty="0">
                    <a:ln>
                      <a:noFill/>
                    </a:ln>
                    <a:solidFill>
                      <a:srgbClr val="366092"/>
                    </a:solidFill>
                    <a:effectLst/>
                    <a:uLnTx/>
                    <a:uFillTx/>
                    <a:latin typeface="Calibri"/>
                    <a:ea typeface="+mn-ea"/>
                    <a:cs typeface="+mn-cs"/>
                  </a:rPr>
                  <a:t>When the domain is not specified, it is assumed that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for the first term of the sequence.</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eriod" startAt="5"/>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a:t>
                </a:r>
                <a14:m>
                  <m:oMath xmlns:m="http://schemas.openxmlformats.org/officeDocument/2006/math">
                    <m:d>
                      <m:dPr>
                        <m:begChr m:val="{"/>
                        <m:endChr m:val="}"/>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e>
                    </m:d>
                  </m:oMath>
                </a14:m>
                <a:endParaRPr kumimoji="0" lang="ar-AE" sz="2800" b="0" i="0" u="none" strike="noStrike" kern="1200" cap="none" spc="0" normalizeH="0" baseline="0" noProof="0" dirty="0">
                  <a:ln>
                    <a:noFill/>
                  </a:ln>
                  <a:solidFill>
                    <a:srgbClr val="366092"/>
                  </a:solidFill>
                  <a:effectLst/>
                  <a:uLnTx/>
                  <a:uFillTx/>
                  <a:latin typeface="Calibri"/>
                  <a:ea typeface="+mn-ea"/>
                  <a:cs typeface="+mn-cs"/>
                </a:endParaRPr>
              </a:p>
              <a:p>
                <a:endParaRPr lang="en-US" dirty="0"/>
              </a:p>
            </p:txBody>
          </p:sp>
        </mc:Choice>
        <mc:Fallback xmlns="">
          <p:sp>
            <p:nvSpPr>
              <p:cNvPr id="3" name="Text Placeholder 2">
                <a:extLst>
                  <a:ext uri="{FF2B5EF4-FFF2-40B4-BE49-F238E27FC236}">
                    <a16:creationId xmlns:a16="http://schemas.microsoft.com/office/drawing/2014/main" id="{5BB3BAE1-E0A6-21CA-6790-AD5ABAA70E2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p:spTree>
    <p:extLst>
      <p:ext uri="{BB962C8B-B14F-4D97-AF65-F5344CB8AC3E}">
        <p14:creationId xmlns:p14="http://schemas.microsoft.com/office/powerpoint/2010/main" val="3451121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13: Sums of Geometric Series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r>
                  <a:rPr sz="2800" b="1" dirty="0"/>
                  <a:t>Solution</a:t>
                </a:r>
              </a:p>
              <a:p>
                <a:pPr marL="514350" indent="-514350">
                  <a:buFont typeface="+mj-lt"/>
                  <a:buAutoNum type="alphaLcPeriod"/>
                  <a:defRPr sz="2800"/>
                </a:pPr>
                <a:r>
                  <a:rPr dirty="0"/>
                  <a:t>​</a:t>
                </a:r>
                <a:r>
                  <a:rPr sz="2800" dirty="0"/>
                  <a:t>Here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3</m:t>
                    </m:r>
                  </m:oMath>
                </a14:m>
                <a:r>
                  <a:rPr sz="2800" dirty="0"/>
                  <a:t> and </a:t>
                </a:r>
                <a14:m>
                  <m:oMath xmlns:m="http://schemas.openxmlformats.org/officeDocument/2006/math">
                    <m:r>
                      <a:rPr>
                        <a:latin typeface="Cambria Math" panose="02040503050406030204" pitchFamily="18" charset="0"/>
                      </a:rPr>
                      <m:t>𝑟</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Thus </a:t>
                </a:r>
                <a14:m>
                  <m:oMath xmlns:m="http://schemas.openxmlformats.org/officeDocument/2006/math">
                    <m:r>
                      <a:rPr>
                        <a:latin typeface="Cambria Math" panose="02040503050406030204" pitchFamily="18" charset="0"/>
                      </a:rPr>
                      <m:t>𝑆</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𝑎</m:t>
                        </m:r>
                      </m:num>
                      <m:den>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𝑟</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den>
                    </m:f>
                    <m:r>
                      <a:rPr>
                        <a:latin typeface="Cambria Math" panose="02040503050406030204" pitchFamily="18" charset="0"/>
                      </a:rPr>
                      <m:t>=</m:t>
                    </m:r>
                    <m:r>
                      <a:rPr>
                        <a:latin typeface="Cambria Math" panose="02040503050406030204" pitchFamily="18" charset="0"/>
                      </a:rPr>
                      <m:t>6</m:t>
                    </m:r>
                  </m:oMath>
                </a14:m>
                <a:r>
                  <a:rPr sz="2800" dirty="0"/>
                  <a:t>.</a:t>
                </a:r>
              </a:p>
              <a:p>
                <a:pPr marL="514350" indent="-514350">
                  <a:buFont typeface="+mj-lt"/>
                  <a:buAutoNum type="alphaLcPeriod" startAt="2"/>
                  <a:defRPr sz="2800"/>
                </a:pPr>
                <a:r>
                  <a:rPr dirty="0"/>
                  <a:t>​</a:t>
                </a:r>
                <a:r>
                  <a:rPr sz="2800" dirty="0"/>
                  <a:t>Here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2</m:t>
                    </m:r>
                  </m:oMath>
                </a14:m>
                <a:r>
                  <a:rPr sz="2800" dirty="0"/>
                  <a:t> and </a:t>
                </a:r>
                <a14:m>
                  <m:oMath xmlns:m="http://schemas.openxmlformats.org/officeDocument/2006/math">
                    <m:r>
                      <a:rPr>
                        <a:latin typeface="Cambria Math" panose="02040503050406030204" pitchFamily="18" charset="0"/>
                      </a:rPr>
                      <m:t>𝑟</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Thus </a:t>
                </a:r>
                <a14:m>
                  <m:oMath xmlns:m="http://schemas.openxmlformats.org/officeDocument/2006/math">
                    <m:r>
                      <a:rPr>
                        <a:latin typeface="Cambria Math" panose="02040503050406030204" pitchFamily="18" charset="0"/>
                      </a:rPr>
                      <m:t>𝑆</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𝑎</m:t>
                        </m:r>
                      </m:num>
                      <m:den>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𝑟</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1</m:t>
                            </m:r>
                          </m:num>
                          <m:den>
                            <m:r>
                              <a:rPr>
                                <a:latin typeface="Cambria Math" panose="02040503050406030204" pitchFamily="18" charset="0"/>
                              </a:rPr>
                              <m:t>2</m:t>
                            </m:r>
                          </m:den>
                        </m:f>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oMath>
                </a14:m>
                <a:endParaRPr sz="2800" dirty="0"/>
              </a:p>
              <a:p>
                <a:pPr marL="514350" indent="-514350">
                  <a:buFont typeface="+mj-lt"/>
                  <a:buAutoNum type="alphaLcPeriod" startAt="3"/>
                  <a:defRPr sz="2800"/>
                </a:pPr>
                <a:r>
                  <a:rPr dirty="0"/>
                  <a:t>​</a:t>
                </a:r>
                <a:r>
                  <a:rPr sz="2800" dirty="0"/>
                  <a:t>We use </a:t>
                </a:r>
                <a14:m>
                  <m:oMath xmlns:m="http://schemas.openxmlformats.org/officeDocument/2006/math">
                    <m:r>
                      <a:rPr>
                        <a:latin typeface="Cambria Math" panose="02040503050406030204" pitchFamily="18" charset="0"/>
                      </a:rPr>
                      <m:t>𝑎</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oMath>
                </a14:m>
                <a:r>
                  <a:rPr sz="2800" dirty="0"/>
                  <a:t> and </a:t>
                </a:r>
                <a14:m>
                  <m:oMath xmlns:m="http://schemas.openxmlformats.org/officeDocument/2006/math">
                    <m:r>
                      <a:rPr>
                        <a:latin typeface="Cambria Math" panose="02040503050406030204" pitchFamily="18" charset="0"/>
                      </a:rPr>
                      <m:t>𝑟</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oMath>
                </a14:m>
                <a:r>
                  <a:rPr sz="2800" dirty="0"/>
                  <a:t>. Then </a:t>
                </a:r>
                <a14:m>
                  <m:oMath xmlns:m="http://schemas.openxmlformats.org/officeDocument/2006/math">
                    <m:r>
                      <a:rPr>
                        <a:latin typeface="Cambria Math" panose="02040503050406030204" pitchFamily="18" charset="0"/>
                      </a:rPr>
                      <m:t>𝑆</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𝑎</m:t>
                        </m:r>
                      </m:num>
                      <m:den>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𝑟</m:t>
                        </m:r>
                      </m:den>
                    </m:f>
                    <m:r>
                      <a:rPr>
                        <a:latin typeface="Cambria Math" panose="02040503050406030204" pitchFamily="18" charset="0"/>
                      </a:rPr>
                      <m:t>=</m:t>
                    </m:r>
                    <m:f>
                      <m:fPr>
                        <m:ctrlPr>
                          <a:rPr i="1">
                            <a:latin typeface="Cambria Math" panose="02040503050406030204" pitchFamily="18" charset="0"/>
                          </a:rPr>
                        </m:ctrlPr>
                      </m:fPr>
                      <m:num>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num>
                      <m:den>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den>
                    </m:f>
                    <m:r>
                      <a:rPr>
                        <a:latin typeface="Cambria Math" panose="02040503050406030204" pitchFamily="18" charset="0"/>
                      </a:rPr>
                      <m:t>=</m:t>
                    </m:r>
                    <m:f>
                      <m:fPr>
                        <m:ctrlPr>
                          <a:rPr i="1">
                            <a:latin typeface="Cambria Math" panose="02040503050406030204" pitchFamily="18" charset="0"/>
                          </a:rPr>
                        </m:ctrlPr>
                      </m:fPr>
                      <m:num>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num>
                      <m:den>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oMath>
                </a14:m>
                <a:r>
                  <a:rPr sz="2800" dirty="0"/>
                  <a:t>.</a:t>
                </a:r>
              </a:p>
              <a:p>
                <a:pPr>
                  <a:defRPr sz="2800"/>
                </a:pPr>
                <a:r>
                  <a:rPr dirty="0"/>
                  <a:t>​​</a:t>
                </a:r>
              </a:p>
              <a:p>
                <a:pPr algn="l"/>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11D6-E1A1-114B-70F9-E13042BFEF9B}"/>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1F497D"/>
                </a:solidFill>
                <a:effectLst/>
                <a:uLnTx/>
                <a:uFillTx/>
                <a:latin typeface="Calibri"/>
                <a:ea typeface="+mj-ea"/>
                <a:cs typeface="+mj-cs"/>
              </a:rPr>
              <a:t>Example 13: Sums of Geometric Series (cont.)</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1C25F6F7-6849-AEE6-46F5-DEF6FB2A041B}"/>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600" b="0" i="0" u="none" strike="noStrike" kern="1200" cap="none" spc="0" normalizeH="0" baseline="0" noProof="0" dirty="0">
                    <a:ln>
                      <a:noFill/>
                    </a:ln>
                    <a:solidFill>
                      <a:srgbClr val="366092"/>
                    </a:solidFill>
                    <a:effectLst/>
                    <a:uLnTx/>
                    <a:uFillTx/>
                    <a:latin typeface="Calibri"/>
                    <a:ea typeface="+mn-ea"/>
                    <a:cs typeface="+mn-cs"/>
                  </a:rPr>
                  <a:t>Another way to find the sum is to multiply by </a:t>
                </a:r>
                <a14:m>
                  <m:oMath xmlns:m="http://schemas.openxmlformats.org/officeDocument/2006/math">
                    <m:f>
                      <m:fPr>
                        <m:ctrlPr>
                          <a:rPr kumimoji="0" lang="ar-AE" sz="26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den>
                    </m:f>
                  </m:oMath>
                </a14:m>
                <a:r>
                  <a:rPr kumimoji="0" lang="ar-AE" sz="2600" b="0" i="0" u="none" strike="noStrike" kern="1200" cap="none" spc="0" normalizeH="0" baseline="0" noProof="0" dirty="0">
                    <a:ln>
                      <a:noFill/>
                    </a:ln>
                    <a:solidFill>
                      <a:srgbClr val="366092"/>
                    </a:solidFill>
                    <a:effectLst/>
                    <a:uLnTx/>
                    <a:uFillTx/>
                    <a:latin typeface="Calibri"/>
                    <a:ea typeface="+mn-ea"/>
                    <a:cs typeface="+mn-cs"/>
                  </a:rPr>
                  <a:t> </a:t>
                </a:r>
                <a:r>
                  <a:rPr kumimoji="0" lang="en-US" sz="2600" b="0" i="0" u="none" strike="noStrike" kern="1200" cap="none" spc="0" normalizeH="0" baseline="0" noProof="0" dirty="0">
                    <a:ln>
                      <a:noFill/>
                    </a:ln>
                    <a:solidFill>
                      <a:srgbClr val="366092"/>
                    </a:solidFill>
                    <a:effectLst/>
                    <a:uLnTx/>
                    <a:uFillTx/>
                    <a:latin typeface="Calibri"/>
                    <a:ea typeface="+mn-ea"/>
                    <a:cs typeface="+mn-cs"/>
                  </a:rPr>
                  <a:t>to get a second equation and then subtract as follows.</a:t>
                </a:r>
              </a:p>
              <a:p>
                <a:endParaRPr lang="en-US" dirty="0"/>
              </a:p>
            </p:txBody>
          </p:sp>
        </mc:Choice>
        <mc:Fallback>
          <p:sp>
            <p:nvSpPr>
              <p:cNvPr id="3" name="Text Placeholder 2">
                <a:extLst>
                  <a:ext uri="{FF2B5EF4-FFF2-40B4-BE49-F238E27FC236}">
                    <a16:creationId xmlns:a16="http://schemas.microsoft.com/office/drawing/2014/main" id="{1C25F6F7-6849-AEE6-46F5-DEF6FB2A041B}"/>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CFA3A507-64C7-1B57-7B72-A7BFA8BA330E}"/>
                  </a:ext>
                </a:extLst>
              </p:cNvPr>
              <p:cNvGraphicFramePr>
                <a:graphicFrameLocks noGrp="1"/>
              </p:cNvGraphicFramePr>
              <p:nvPr>
                <p:extLst>
                  <p:ext uri="{D42A27DB-BD31-4B8C-83A1-F6EECF244321}">
                    <p14:modId xmlns:p14="http://schemas.microsoft.com/office/powerpoint/2010/main" val="1726902540"/>
                  </p:ext>
                </p:extLst>
              </p:nvPr>
            </p:nvGraphicFramePr>
            <p:xfrm>
              <a:off x="-2023929" y="2209800"/>
              <a:ext cx="10744200" cy="3467418"/>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val="20000"/>
                        </a:ext>
                      </a:extLst>
                    </a:gridCol>
                    <a:gridCol w="5372100">
                      <a:extLst>
                        <a:ext uri="{9D8B030D-6E8A-4147-A177-3AD203B41FA5}">
                          <a16:colId xmlns:a16="http://schemas.microsoft.com/office/drawing/2014/main" val="20001"/>
                        </a:ext>
                      </a:extLst>
                    </a:gridCol>
                  </a:tblGrid>
                  <a:tr h="365760">
                    <a:tc>
                      <a:txBody>
                        <a:bodyPr/>
                        <a:lstStyle/>
                        <a:p>
                          <a:pPr algn="r">
                            <a:defRPr sz="1600"/>
                          </a:pPr>
                          <a:r>
                            <a:rPr sz="2400"/>
                            <a:t>​</a:t>
                          </a:r>
                          <a14:m>
                            <m:oMath xmlns:m="http://schemas.openxmlformats.org/officeDocument/2006/math">
                              <m:r>
                                <a:rPr sz="2400">
                                  <a:latin typeface="Cambria Math"/>
                                </a:rPr>
                                <m:t>𝑆</m:t>
                              </m:r>
                            </m:oMath>
                          </a14:m>
                          <a:endParaRPr sz="2400"/>
                        </a:p>
                      </a:txBody>
                      <a:tcPr marL="36576" marR="36576" marT="36576" marB="36576" anchor="ctr"/>
                    </a:tc>
                    <a:tc>
                      <a:txBody>
                        <a:bodyPr/>
                        <a:lstStyle/>
                        <a:p>
                          <a:pPr algn="l">
                            <a:defRPr sz="1600"/>
                          </a:pPr>
                          <a:r>
                            <a:rPr sz="240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4</m:t>
                                  </m:r>
                                </m:den>
                              </m:f>
                              <m:r>
                                <a:rPr sz="2400">
                                  <a:latin typeface="Cambria Math"/>
                                </a:rPr>
                                <m:t>+</m:t>
                              </m:r>
                              <m:f>
                                <m:fPr>
                                  <m:ctrlPr>
                                    <a:rPr sz="2400" i="1">
                                      <a:latin typeface="Cambria Math" panose="02040503050406030204" pitchFamily="18" charset="0"/>
                                    </a:rPr>
                                  </m:ctrlPr>
                                </m:fPr>
                                <m:num>
                                  <m:r>
                                    <a:rPr sz="2400">
                                      <a:latin typeface="Cambria Math"/>
                                    </a:rPr>
                                    <m:t>1</m:t>
                                  </m:r>
                                </m:num>
                                <m:den>
                                  <m:sSup>
                                    <m:sSupPr>
                                      <m:ctrlPr>
                                        <a:rPr sz="2400" i="1">
                                          <a:latin typeface="Cambria Math" panose="02040503050406030204" pitchFamily="18" charset="0"/>
                                        </a:rPr>
                                      </m:ctrlPr>
                                    </m:sSupPr>
                                    <m:e>
                                      <m:r>
                                        <a:rPr sz="2400">
                                          <a:latin typeface="Cambria Math"/>
                                        </a:rPr>
                                        <m:t>4</m:t>
                                      </m:r>
                                    </m:e>
                                    <m:sup>
                                      <m:r>
                                        <a:rPr sz="2400">
                                          <a:latin typeface="Cambria Math"/>
                                        </a:rPr>
                                        <m:t>2</m:t>
                                      </m:r>
                                    </m:sup>
                                  </m:sSup>
                                </m:den>
                              </m:f>
                              <m:r>
                                <a:rPr sz="2400">
                                  <a:latin typeface="Cambria Math"/>
                                </a:rPr>
                                <m:t>+</m:t>
                              </m:r>
                              <m:f>
                                <m:fPr>
                                  <m:ctrlPr>
                                    <a:rPr sz="2400" i="1">
                                      <a:latin typeface="Cambria Math" panose="02040503050406030204" pitchFamily="18" charset="0"/>
                                    </a:rPr>
                                  </m:ctrlPr>
                                </m:fPr>
                                <m:num>
                                  <m:r>
                                    <a:rPr sz="2400">
                                      <a:latin typeface="Cambria Math"/>
                                    </a:rPr>
                                    <m:t>1</m:t>
                                  </m:r>
                                </m:num>
                                <m:den>
                                  <m:sSup>
                                    <m:sSupPr>
                                      <m:ctrlPr>
                                        <a:rPr sz="2400" i="1">
                                          <a:latin typeface="Cambria Math" panose="02040503050406030204" pitchFamily="18" charset="0"/>
                                        </a:rPr>
                                      </m:ctrlPr>
                                    </m:sSupPr>
                                    <m:e>
                                      <m:r>
                                        <a:rPr sz="2400">
                                          <a:latin typeface="Cambria Math"/>
                                        </a:rPr>
                                        <m:t>4</m:t>
                                      </m:r>
                                    </m:e>
                                    <m:sup>
                                      <m:r>
                                        <a:rPr sz="2400">
                                          <a:latin typeface="Cambria Math"/>
                                        </a:rPr>
                                        <m:t>3</m:t>
                                      </m:r>
                                    </m:sup>
                                  </m:sSup>
                                </m:den>
                              </m:f>
                              <m:r>
                                <a:rPr sz="2400">
                                  <a:latin typeface="Cambria Math"/>
                                </a:rPr>
                                <m:t>+⋯</m:t>
                              </m:r>
                            </m:oMath>
                          </a14:m>
                          <a:endParaRPr sz="2400"/>
                        </a:p>
                      </a:txBody>
                      <a:tcPr marL="36576" marR="36576" marT="36576" marB="36576" anchor="ctr"/>
                    </a:tc>
                    <a:extLst>
                      <a:ext uri="{0D108BD9-81ED-4DB2-BD59-A6C34878D82A}">
                        <a16:rowId xmlns:a16="http://schemas.microsoft.com/office/drawing/2014/main" val="10000"/>
                      </a:ext>
                    </a:extLst>
                  </a:tr>
                  <a:tr h="365760">
                    <a:tc>
                      <a:txBody>
                        <a:bodyPr/>
                        <a:lstStyle/>
                        <a:p>
                          <a:pPr algn="r">
                            <a:defRPr sz="1600"/>
                          </a:pPr>
                          <a:r>
                            <a:rPr sz="2400"/>
                            <a:t>​</a:t>
                          </a:r>
                          <a14:m>
                            <m:oMath xmlns:m="http://schemas.openxmlformats.org/officeDocument/2006/math">
                              <m:f>
                                <m:fPr>
                                  <m:ctrlPr>
                                    <a:rPr sz="2400" i="1">
                                      <a:latin typeface="Cambria Math" panose="02040503050406030204" pitchFamily="18" charset="0"/>
                                    </a:rPr>
                                  </m:ctrlPr>
                                </m:fPr>
                                <m:num>
                                  <m:r>
                                    <a:rPr sz="2400">
                                      <a:latin typeface="Cambria Math"/>
                                    </a:rPr>
                                    <m:t>1</m:t>
                                  </m:r>
                                </m:num>
                                <m:den>
                                  <m:r>
                                    <a:rPr sz="2400">
                                      <a:latin typeface="Cambria Math"/>
                                    </a:rPr>
                                    <m:t>4</m:t>
                                  </m:r>
                                </m:den>
                              </m:f>
                              <m:r>
                                <a:rPr sz="2400">
                                  <a:latin typeface="Cambria Math"/>
                                </a:rPr>
                                <m:t>⋅</m:t>
                              </m:r>
                              <m:r>
                                <a:rPr sz="2400">
                                  <a:latin typeface="Cambria Math"/>
                                </a:rPr>
                                <m:t>𝑆</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1</m:t>
                                  </m:r>
                                </m:num>
                                <m:den>
                                  <m:sSup>
                                    <m:sSupPr>
                                      <m:ctrlPr>
                                        <a:rPr sz="2400" i="1">
                                          <a:latin typeface="Cambria Math" panose="02040503050406030204" pitchFamily="18" charset="0"/>
                                        </a:rPr>
                                      </m:ctrlPr>
                                    </m:sSupPr>
                                    <m:e>
                                      <m:r>
                                        <a:rPr sz="2400">
                                          <a:latin typeface="Cambria Math"/>
                                        </a:rPr>
                                        <m:t>4</m:t>
                                      </m:r>
                                    </m:e>
                                    <m:sup>
                                      <m:r>
                                        <a:rPr sz="2400">
                                          <a:latin typeface="Cambria Math"/>
                                        </a:rPr>
                                        <m:t>2</m:t>
                                      </m:r>
                                    </m:sup>
                                  </m:sSup>
                                </m:den>
                              </m:f>
                              <m:r>
                                <a:rPr sz="2400">
                                  <a:latin typeface="Cambria Math"/>
                                </a:rPr>
                                <m:t>+</m:t>
                              </m:r>
                              <m:f>
                                <m:fPr>
                                  <m:ctrlPr>
                                    <a:rPr sz="2400" i="1">
                                      <a:latin typeface="Cambria Math" panose="02040503050406030204" pitchFamily="18" charset="0"/>
                                    </a:rPr>
                                  </m:ctrlPr>
                                </m:fPr>
                                <m:num>
                                  <m:r>
                                    <a:rPr sz="2400">
                                      <a:latin typeface="Cambria Math"/>
                                    </a:rPr>
                                    <m:t>1</m:t>
                                  </m:r>
                                </m:num>
                                <m:den>
                                  <m:sSup>
                                    <m:sSupPr>
                                      <m:ctrlPr>
                                        <a:rPr sz="2400" i="1">
                                          <a:latin typeface="Cambria Math" panose="02040503050406030204" pitchFamily="18" charset="0"/>
                                        </a:rPr>
                                      </m:ctrlPr>
                                    </m:sSupPr>
                                    <m:e>
                                      <m:r>
                                        <a:rPr sz="2400">
                                          <a:latin typeface="Cambria Math"/>
                                        </a:rPr>
                                        <m:t>4</m:t>
                                      </m:r>
                                    </m:e>
                                    <m:sup>
                                      <m:r>
                                        <a:rPr sz="2400">
                                          <a:latin typeface="Cambria Math"/>
                                        </a:rPr>
                                        <m:t>3</m:t>
                                      </m:r>
                                    </m:sup>
                                  </m:sSup>
                                </m:den>
                              </m:f>
                              <m:r>
                                <a:rPr sz="2400">
                                  <a:latin typeface="Cambria Math"/>
                                </a:rPr>
                                <m:t>+</m:t>
                              </m:r>
                              <m:f>
                                <m:fPr>
                                  <m:ctrlPr>
                                    <a:rPr sz="2400" i="1">
                                      <a:latin typeface="Cambria Math" panose="02040503050406030204" pitchFamily="18" charset="0"/>
                                    </a:rPr>
                                  </m:ctrlPr>
                                </m:fPr>
                                <m:num>
                                  <m:r>
                                    <a:rPr sz="2400">
                                      <a:latin typeface="Cambria Math"/>
                                    </a:rPr>
                                    <m:t>1</m:t>
                                  </m:r>
                                </m:num>
                                <m:den>
                                  <m:sSup>
                                    <m:sSupPr>
                                      <m:ctrlPr>
                                        <a:rPr sz="2400" i="1">
                                          <a:latin typeface="Cambria Math" panose="02040503050406030204" pitchFamily="18" charset="0"/>
                                        </a:rPr>
                                      </m:ctrlPr>
                                    </m:sSupPr>
                                    <m:e>
                                      <m:r>
                                        <a:rPr sz="2400">
                                          <a:latin typeface="Cambria Math"/>
                                        </a:rPr>
                                        <m:t>4</m:t>
                                      </m:r>
                                    </m:e>
                                    <m:sup>
                                      <m:r>
                                        <a:rPr sz="2400">
                                          <a:latin typeface="Cambria Math"/>
                                        </a:rPr>
                                        <m:t>4</m:t>
                                      </m:r>
                                    </m:sup>
                                  </m:sSup>
                                </m:den>
                              </m:f>
                              <m:r>
                                <a:rPr sz="2400">
                                  <a:latin typeface="Cambria Math"/>
                                </a:rPr>
                                <m:t>+⋯</m:t>
                              </m:r>
                            </m:oMath>
                          </a14:m>
                          <a:endParaRPr sz="2400" dirty="0"/>
                        </a:p>
                      </a:txBody>
                      <a:tcPr marL="36576" marR="36576" marT="36576" marB="36576" anchor="ctr"/>
                    </a:tc>
                    <a:extLst>
                      <a:ext uri="{0D108BD9-81ED-4DB2-BD59-A6C34878D82A}">
                        <a16:rowId xmlns:a16="http://schemas.microsoft.com/office/drawing/2014/main" val="10001"/>
                      </a:ext>
                    </a:extLst>
                  </a:tr>
                  <a:tr h="365760">
                    <a:tc>
                      <a:txBody>
                        <a:bodyPr/>
                        <a:lstStyle/>
                        <a:p>
                          <a:pPr algn="r">
                            <a:defRPr sz="1600"/>
                          </a:pPr>
                          <a:r>
                            <a:rPr sz="2400" dirty="0"/>
                            <a:t>​</a:t>
                          </a:r>
                          <a14:m>
                            <m:oMath xmlns:m="http://schemas.openxmlformats.org/officeDocument/2006/math">
                              <m:r>
                                <a:rPr sz="2400">
                                  <a:latin typeface="Cambria Math"/>
                                </a:rPr>
                                <m:t>𝑆</m:t>
                              </m:r>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4</m:t>
                                  </m:r>
                                </m:den>
                              </m:f>
                              <m:r>
                                <a:rPr sz="2400">
                                  <a:latin typeface="Cambria Math"/>
                                </a:rPr>
                                <m:t>⋅</m:t>
                              </m:r>
                              <m:r>
                                <a:rPr sz="2400">
                                  <a:latin typeface="Cambria Math"/>
                                </a:rPr>
                                <m:t>𝑆</m:t>
                              </m:r>
                            </m:oMath>
                          </a14:m>
                          <a:endParaRPr sz="2400" dirty="0"/>
                        </a:p>
                      </a:txBody>
                      <a:tcPr marL="36576" marR="36576" marT="36576" marB="36576"/>
                    </a:tc>
                    <a:tc>
                      <a:txBody>
                        <a:bodyPr/>
                        <a:lstStyle/>
                        <a:p>
                          <a:pPr algn="l">
                            <a:defRPr sz="16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4</m:t>
                                  </m:r>
                                </m:den>
                              </m:f>
                              <m:r>
                                <m:rPr>
                                  <m:nor/>
                                </m:rPr>
                                <a:rPr lang="en-US" sz="2400" b="0" i="0" smtClean="0">
                                  <a:latin typeface="Cambria Math" panose="02040503050406030204" pitchFamily="18" charset="0"/>
                                </a:rPr>
                                <m:t>     </m:t>
                              </m:r>
                              <m:r>
                                <m:rPr>
                                  <m:nor/>
                                </m:rPr>
                                <a:rPr sz="2400">
                                  <a:latin typeface="Cambria Math"/>
                                </a:rPr>
                                <m:t>the</m:t>
                              </m:r>
                              <m:r>
                                <m:rPr>
                                  <m:nor/>
                                </m:rPr>
                                <a:rPr sz="2400">
                                  <a:latin typeface="Cambria Math"/>
                                </a:rPr>
                                <m:t> </m:t>
                              </m:r>
                              <m:r>
                                <m:rPr>
                                  <m:nor/>
                                </m:rPr>
                                <a:rPr sz="2400">
                                  <a:latin typeface="Cambria Math"/>
                                </a:rPr>
                                <m:t>right</m:t>
                              </m:r>
                              <m:r>
                                <m:rPr>
                                  <m:nor/>
                                </m:rPr>
                                <a:rPr sz="2400">
                                  <a:latin typeface="Cambria Math"/>
                                </a:rPr>
                                <m:t> </m:t>
                              </m:r>
                              <m:r>
                                <m:rPr>
                                  <m:nor/>
                                </m:rPr>
                                <a:rPr sz="2400">
                                  <a:latin typeface="Cambria Math"/>
                                </a:rPr>
                                <m:t>side</m:t>
                              </m:r>
                              <m:r>
                                <m:rPr>
                                  <m:nor/>
                                </m:rPr>
                                <a:rPr sz="2400">
                                  <a:latin typeface="Cambria Math"/>
                                </a:rPr>
                                <m:t> </m:t>
                              </m:r>
                              <m:r>
                                <m:rPr>
                                  <m:nor/>
                                </m:rPr>
                                <a:rPr sz="2400">
                                  <a:latin typeface="Cambria Math"/>
                                </a:rPr>
                                <m:t>of</m:t>
                              </m:r>
                              <m:r>
                                <m:rPr>
                                  <m:nor/>
                                </m:rPr>
                                <a:rPr sz="2400">
                                  <a:latin typeface="Cambria Math"/>
                                </a:rPr>
                                <m:t> </m:t>
                              </m:r>
                              <m:r>
                                <m:rPr>
                                  <m:nor/>
                                </m:rPr>
                                <a:rPr sz="2400">
                                  <a:latin typeface="Cambria Math"/>
                                </a:rPr>
                                <m:t>the</m:t>
                              </m:r>
                              <m:r>
                                <m:rPr>
                                  <m:nor/>
                                </m:rPr>
                                <a:rPr sz="2400">
                                  <a:latin typeface="Cambria Math"/>
                                </a:rPr>
                                <m:t> </m:t>
                              </m:r>
                              <m:r>
                                <m:rPr>
                                  <m:nor/>
                                </m:rPr>
                                <a:rPr sz="2400">
                                  <a:latin typeface="Cambria Math"/>
                                </a:rPr>
                                <m:t>equation</m:t>
                              </m:r>
                              <m:r>
                                <m:rPr>
                                  <m:nor/>
                                </m:rPr>
                                <a:rPr sz="2400">
                                  <a:latin typeface="Cambria Math"/>
                                </a:rPr>
                                <m:t> </m:t>
                              </m:r>
                              <m:r>
                                <m:rPr>
                                  <m:nor/>
                                </m:rPr>
                                <a:rPr sz="2400">
                                  <a:latin typeface="Cambria Math"/>
                                </a:rPr>
                                <m:t>is</m:t>
                              </m:r>
                              <m:r>
                                <m:rPr>
                                  <m:nor/>
                                </m:rPr>
                                <a:rPr sz="2400">
                                  <a:latin typeface="Cambria Math"/>
                                </a:rPr>
                                <m:t> </m:t>
                              </m:r>
                              <m:r>
                                <m:rPr>
                                  <m:nor/>
                                </m:rPr>
                                <a:rPr sz="2400">
                                  <a:latin typeface="Cambria Math"/>
                                </a:rPr>
                                <m:t>a</m:t>
                              </m:r>
                              <m:r>
                                <m:rPr>
                                  <m:nor/>
                                </m:rPr>
                                <a:rPr sz="2400">
                                  <a:latin typeface="Cambria Math"/>
                                </a:rPr>
                                <m:t> </m:t>
                              </m:r>
                              <m:r>
                                <m:rPr>
                                  <m:nor/>
                                </m:rPr>
                                <a:rPr sz="2400">
                                  <a:latin typeface="Cambria Math"/>
                                </a:rPr>
                                <m:t>collapsing</m:t>
                              </m:r>
                              <m:r>
                                <m:rPr>
                                  <m:nor/>
                                </m:rPr>
                                <a:rPr lang="en-US" sz="2400" b="0" i="0" smtClean="0">
                                  <a:latin typeface="Cambria Math"/>
                                </a:rPr>
                                <m:t> </m:t>
                              </m:r>
                              <m:r>
                                <m:rPr>
                                  <m:nor/>
                                </m:rPr>
                                <a:rPr sz="2400">
                                  <a:latin typeface="Cambria Math"/>
                                </a:rPr>
                                <m:t>sum</m:t>
                              </m:r>
                              <m:r>
                                <m:rPr>
                                  <m:nor/>
                                </m:rPr>
                                <a:rPr sz="2400">
                                  <a:latin typeface="Cambria Math"/>
                                </a:rPr>
                                <m:t> </m:t>
                              </m:r>
                              <m:r>
                                <m:rPr>
                                  <m:nor/>
                                </m:rPr>
                                <a:rPr sz="2400">
                                  <a:latin typeface="Cambria Math"/>
                                </a:rPr>
                                <m:t>that</m:t>
                              </m:r>
                              <m:r>
                                <m:rPr>
                                  <m:nor/>
                                </m:rPr>
                                <a:rPr sz="2400">
                                  <a:latin typeface="Cambria Math"/>
                                </a:rPr>
                                <m:t> </m:t>
                              </m:r>
                              <m:r>
                                <m:rPr>
                                  <m:nor/>
                                </m:rPr>
                                <a:rPr sz="2400">
                                  <a:latin typeface="Cambria Math"/>
                                </a:rPr>
                                <m:t>simplifies</m:t>
                              </m:r>
                              <m:r>
                                <m:rPr>
                                  <m:nor/>
                                </m:rPr>
                                <a:rPr sz="2400">
                                  <a:latin typeface="Cambria Math"/>
                                </a:rPr>
                                <m:t> </m:t>
                              </m:r>
                              <m:r>
                                <m:rPr>
                                  <m:nor/>
                                </m:rPr>
                                <a:rPr sz="2400">
                                  <a:latin typeface="Cambria Math"/>
                                </a:rPr>
                                <m:t>to</m:t>
                              </m:r>
                              <m:f>
                                <m:fPr>
                                  <m:ctrlPr>
                                    <a:rPr sz="2400" i="1">
                                      <a:latin typeface="Cambria Math" panose="02040503050406030204" pitchFamily="18" charset="0"/>
                                    </a:rPr>
                                  </m:ctrlPr>
                                </m:fPr>
                                <m:num>
                                  <m:r>
                                    <a:rPr sz="2400">
                                      <a:latin typeface="Cambria Math"/>
                                    </a:rPr>
                                    <m:t>1</m:t>
                                  </m:r>
                                </m:num>
                                <m:den>
                                  <m:r>
                                    <a:rPr sz="2400">
                                      <a:latin typeface="Cambria Math"/>
                                    </a:rPr>
                                    <m:t>4</m:t>
                                  </m:r>
                                </m:den>
                              </m:f>
                            </m:oMath>
                          </a14:m>
                          <a:endParaRPr sz="2400" dirty="0"/>
                        </a:p>
                      </a:txBody>
                      <a:tcPr marL="36576" marR="36576" marT="36576" marB="36576" anchor="ctr"/>
                    </a:tc>
                    <a:extLst>
                      <a:ext uri="{0D108BD9-81ED-4DB2-BD59-A6C34878D82A}">
                        <a16:rowId xmlns:a16="http://schemas.microsoft.com/office/drawing/2014/main" val="10002"/>
                      </a:ext>
                    </a:extLst>
                  </a:tr>
                  <a:tr h="365760">
                    <a:tc>
                      <a:txBody>
                        <a:bodyPr/>
                        <a:lstStyle/>
                        <a:p>
                          <a:pPr algn="r">
                            <a:defRPr sz="1600"/>
                          </a:pPr>
                          <a:r>
                            <a:rPr sz="2400"/>
                            <a:t>​</a:t>
                          </a:r>
                          <a14:m>
                            <m:oMath xmlns:m="http://schemas.openxmlformats.org/officeDocument/2006/math">
                              <m:f>
                                <m:fPr>
                                  <m:ctrlPr>
                                    <a:rPr sz="2400" i="1">
                                      <a:latin typeface="Cambria Math" panose="02040503050406030204" pitchFamily="18" charset="0"/>
                                    </a:rPr>
                                  </m:ctrlPr>
                                </m:fPr>
                                <m:num>
                                  <m:r>
                                    <a:rPr sz="2400">
                                      <a:latin typeface="Cambria Math"/>
                                    </a:rPr>
                                    <m:t>3</m:t>
                                  </m:r>
                                </m:num>
                                <m:den>
                                  <m:r>
                                    <a:rPr sz="2400">
                                      <a:latin typeface="Cambria Math"/>
                                    </a:rPr>
                                    <m:t>4</m:t>
                                  </m:r>
                                </m:den>
                              </m:f>
                              <m:r>
                                <a:rPr sz="2400">
                                  <a:latin typeface="Cambria Math"/>
                                </a:rPr>
                                <m:t>⋅</m:t>
                              </m:r>
                              <m:r>
                                <a:rPr sz="2400">
                                  <a:latin typeface="Cambria Math"/>
                                </a:rPr>
                                <m:t>𝑆</m:t>
                              </m:r>
                            </m:oMath>
                          </a14:m>
                          <a:endParaRPr sz="2400"/>
                        </a:p>
                      </a:txBody>
                      <a:tcPr marL="36576" marR="36576" marT="36576" marB="36576" anchor="ctr"/>
                    </a:tc>
                    <a:tc>
                      <a:txBody>
                        <a:bodyPr/>
                        <a:lstStyle/>
                        <a:p>
                          <a:pPr algn="l">
                            <a:defRPr sz="1600"/>
                          </a:pPr>
                          <a:r>
                            <a:rPr sz="240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4</m:t>
                                  </m:r>
                                </m:den>
                              </m:f>
                            </m:oMath>
                          </a14:m>
                          <a:endParaRPr sz="2400"/>
                        </a:p>
                      </a:txBody>
                      <a:tcPr marL="36576" marR="36576" marT="36576" marB="36576" anchor="ctr"/>
                    </a:tc>
                    <a:extLst>
                      <a:ext uri="{0D108BD9-81ED-4DB2-BD59-A6C34878D82A}">
                        <a16:rowId xmlns:a16="http://schemas.microsoft.com/office/drawing/2014/main" val="10003"/>
                      </a:ext>
                    </a:extLst>
                  </a:tr>
                  <a:tr h="365760">
                    <a:tc>
                      <a:txBody>
                        <a:bodyPr/>
                        <a:lstStyle/>
                        <a:p>
                          <a:pPr algn="r">
                            <a:defRPr sz="1600"/>
                          </a:pPr>
                          <a:r>
                            <a:rPr sz="2400"/>
                            <a:t>​</a:t>
                          </a:r>
                          <a14:m>
                            <m:oMath xmlns:m="http://schemas.openxmlformats.org/officeDocument/2006/math">
                              <m:r>
                                <a:rPr sz="2400">
                                  <a:latin typeface="Cambria Math"/>
                                </a:rPr>
                                <m:t>𝑆</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3</m:t>
                                  </m:r>
                                </m:den>
                              </m:f>
                            </m:oMath>
                          </a14:m>
                          <a:endParaRPr sz="2400" dirty="0"/>
                        </a:p>
                      </a:txBody>
                      <a:tcPr marL="36576" marR="36576" marT="36576" marB="36576" anchor="ctr"/>
                    </a:tc>
                    <a:extLst>
                      <a:ext uri="{0D108BD9-81ED-4DB2-BD59-A6C34878D82A}">
                        <a16:rowId xmlns:a16="http://schemas.microsoft.com/office/drawing/2014/main" val="10004"/>
                      </a:ext>
                    </a:extLst>
                  </a:tr>
                </a:tbl>
              </a:graphicData>
            </a:graphic>
          </p:graphicFrame>
        </mc:Choice>
        <mc:Fallback>
          <p:graphicFrame>
            <p:nvGraphicFramePr>
              <p:cNvPr id="4" name="Table 3">
                <a:extLst>
                  <a:ext uri="{FF2B5EF4-FFF2-40B4-BE49-F238E27FC236}">
                    <a16:creationId xmlns:a16="http://schemas.microsoft.com/office/drawing/2014/main" id="{CFA3A507-64C7-1B57-7B72-A7BFA8BA330E}"/>
                  </a:ext>
                </a:extLst>
              </p:cNvPr>
              <p:cNvGraphicFramePr>
                <a:graphicFrameLocks noGrp="1"/>
              </p:cNvGraphicFramePr>
              <p:nvPr>
                <p:extLst>
                  <p:ext uri="{D42A27DB-BD31-4B8C-83A1-F6EECF244321}">
                    <p14:modId xmlns:p14="http://schemas.microsoft.com/office/powerpoint/2010/main" val="1726902540"/>
                  </p:ext>
                </p:extLst>
              </p:nvPr>
            </p:nvGraphicFramePr>
            <p:xfrm>
              <a:off x="-2023929" y="2209800"/>
              <a:ext cx="10744200" cy="3467418"/>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val="20000"/>
                        </a:ext>
                      </a:extLst>
                    </a:gridCol>
                    <a:gridCol w="5372100">
                      <a:extLst>
                        <a:ext uri="{9D8B030D-6E8A-4147-A177-3AD203B41FA5}">
                          <a16:colId xmlns:a16="http://schemas.microsoft.com/office/drawing/2014/main" val="20001"/>
                        </a:ext>
                      </a:extLst>
                    </a:gridCol>
                  </a:tblGrid>
                  <a:tr h="589661">
                    <a:tc>
                      <a:txBody>
                        <a:bodyPr/>
                        <a:lstStyle/>
                        <a:p>
                          <a:endParaRPr lang="en-US"/>
                        </a:p>
                      </a:txBody>
                      <a:tcPr marL="36576" marR="36576" marT="36576" marB="36576" anchor="ctr">
                        <a:blipFill>
                          <a:blip r:embed="rId3"/>
                          <a:stretch>
                            <a:fillRect r="-100000" b="-500000"/>
                          </a:stretch>
                        </a:blipFill>
                      </a:tcPr>
                    </a:tc>
                    <a:tc>
                      <a:txBody>
                        <a:bodyPr/>
                        <a:lstStyle/>
                        <a:p>
                          <a:endParaRPr lang="en-US"/>
                        </a:p>
                      </a:txBody>
                      <a:tcPr marL="36576" marR="36576" marT="36576" marB="36576" anchor="ctr">
                        <a:blipFill>
                          <a:blip r:embed="rId3"/>
                          <a:stretch>
                            <a:fillRect l="-100000" b="-500000"/>
                          </a:stretch>
                        </a:blipFill>
                      </a:tcPr>
                    </a:tc>
                    <a:extLst>
                      <a:ext uri="{0D108BD9-81ED-4DB2-BD59-A6C34878D82A}">
                        <a16:rowId xmlns:a16="http://schemas.microsoft.com/office/drawing/2014/main" val="10000"/>
                      </a:ext>
                    </a:extLst>
                  </a:tr>
                  <a:tr h="589661">
                    <a:tc>
                      <a:txBody>
                        <a:bodyPr/>
                        <a:lstStyle/>
                        <a:p>
                          <a:endParaRPr lang="en-US"/>
                        </a:p>
                      </a:txBody>
                      <a:tcPr marL="36576" marR="36576" marT="36576" marB="36576" anchor="ctr">
                        <a:blipFill>
                          <a:blip r:embed="rId3"/>
                          <a:stretch>
                            <a:fillRect t="-100000" r="-100000" b="-400000"/>
                          </a:stretch>
                        </a:blipFill>
                      </a:tcPr>
                    </a:tc>
                    <a:tc>
                      <a:txBody>
                        <a:bodyPr/>
                        <a:lstStyle/>
                        <a:p>
                          <a:endParaRPr lang="en-US"/>
                        </a:p>
                      </a:txBody>
                      <a:tcPr marL="36576" marR="36576" marT="36576" marB="36576" anchor="ctr">
                        <a:blipFill>
                          <a:blip r:embed="rId3"/>
                          <a:stretch>
                            <a:fillRect l="-100000" t="-100000" b="-400000"/>
                          </a:stretch>
                        </a:blipFill>
                      </a:tcPr>
                    </a:tc>
                    <a:extLst>
                      <a:ext uri="{0D108BD9-81ED-4DB2-BD59-A6C34878D82A}">
                        <a16:rowId xmlns:a16="http://schemas.microsoft.com/office/drawing/2014/main" val="10001"/>
                      </a:ext>
                    </a:extLst>
                  </a:tr>
                  <a:tr h="1106170">
                    <a:tc>
                      <a:txBody>
                        <a:bodyPr/>
                        <a:lstStyle/>
                        <a:p>
                          <a:endParaRPr lang="en-US"/>
                        </a:p>
                      </a:txBody>
                      <a:tcPr marL="36576" marR="36576" marT="36576" marB="36576">
                        <a:blipFill>
                          <a:blip r:embed="rId3"/>
                          <a:stretch>
                            <a:fillRect t="-106593" r="-100000" b="-113187"/>
                          </a:stretch>
                        </a:blipFill>
                      </a:tcPr>
                    </a:tc>
                    <a:tc>
                      <a:txBody>
                        <a:bodyPr/>
                        <a:lstStyle/>
                        <a:p>
                          <a:endParaRPr lang="en-US"/>
                        </a:p>
                      </a:txBody>
                      <a:tcPr marL="36576" marR="36576" marT="36576" marB="36576" anchor="ctr">
                        <a:blipFill>
                          <a:blip r:embed="rId3"/>
                          <a:stretch>
                            <a:fillRect l="-100000" t="-106593" b="-113187"/>
                          </a:stretch>
                        </a:blipFill>
                      </a:tcPr>
                    </a:tc>
                    <a:extLst>
                      <a:ext uri="{0D108BD9-81ED-4DB2-BD59-A6C34878D82A}">
                        <a16:rowId xmlns:a16="http://schemas.microsoft.com/office/drawing/2014/main" val="10002"/>
                      </a:ext>
                    </a:extLst>
                  </a:tr>
                  <a:tr h="590423">
                    <a:tc>
                      <a:txBody>
                        <a:bodyPr/>
                        <a:lstStyle/>
                        <a:p>
                          <a:endParaRPr lang="en-US"/>
                        </a:p>
                      </a:txBody>
                      <a:tcPr marL="36576" marR="36576" marT="36576" marB="36576" anchor="ctr">
                        <a:blipFill>
                          <a:blip r:embed="rId3"/>
                          <a:stretch>
                            <a:fillRect t="-387629" r="-100000" b="-112371"/>
                          </a:stretch>
                        </a:blipFill>
                      </a:tcPr>
                    </a:tc>
                    <a:tc>
                      <a:txBody>
                        <a:bodyPr/>
                        <a:lstStyle/>
                        <a:p>
                          <a:endParaRPr lang="en-US"/>
                        </a:p>
                      </a:txBody>
                      <a:tcPr marL="36576" marR="36576" marT="36576" marB="36576" anchor="ctr">
                        <a:blipFill>
                          <a:blip r:embed="rId3"/>
                          <a:stretch>
                            <a:fillRect l="-100000" t="-387629" b="-112371"/>
                          </a:stretch>
                        </a:blipFill>
                      </a:tcPr>
                    </a:tc>
                    <a:extLst>
                      <a:ext uri="{0D108BD9-81ED-4DB2-BD59-A6C34878D82A}">
                        <a16:rowId xmlns:a16="http://schemas.microsoft.com/office/drawing/2014/main" val="10003"/>
                      </a:ext>
                    </a:extLst>
                  </a:tr>
                  <a:tr h="591503">
                    <a:tc>
                      <a:txBody>
                        <a:bodyPr/>
                        <a:lstStyle/>
                        <a:p>
                          <a:endParaRPr lang="en-US"/>
                        </a:p>
                      </a:txBody>
                      <a:tcPr marL="36576" marR="36576" marT="36576" marB="36576" anchor="ctr">
                        <a:blipFill>
                          <a:blip r:embed="rId3"/>
                          <a:stretch>
                            <a:fillRect t="-487629" r="-100000" b="-12371"/>
                          </a:stretch>
                        </a:blipFill>
                      </a:tcPr>
                    </a:tc>
                    <a:tc>
                      <a:txBody>
                        <a:bodyPr/>
                        <a:lstStyle/>
                        <a:p>
                          <a:endParaRPr lang="en-US"/>
                        </a:p>
                      </a:txBody>
                      <a:tcPr marL="36576" marR="36576" marT="36576" marB="36576" anchor="ctr">
                        <a:blipFill>
                          <a:blip r:embed="rId3"/>
                          <a:stretch>
                            <a:fillRect l="-100000" t="-487629" b="-12371"/>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1098200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14: Merton College Puzzle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We now show Nicole Oresme’s area solution to the Merton College Problem that was described in the Chapter 10 introduction. Recall that the solution to the problem is the sum of the following series.</a:t>
                </a:r>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8</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16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num>
                        <m:den>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𝑛</m:t>
                              </m:r>
                            </m:sup>
                          </m:sSup>
                        </m:den>
                      </m:f>
                      <m:r>
                        <a:rPr>
                          <a:latin typeface="Cambria Math" panose="02040503050406030204" pitchFamily="18" charset="0"/>
                        </a:rPr>
                        <m:t>+⋯</m:t>
                      </m:r>
                    </m:oMath>
                  </m:oMathPara>
                </a14:m>
                <a:endParaRPr sz="2800"/>
              </a:p>
              <a:p>
                <a:r>
                  <a:rPr sz="2800"/>
                  <a:t>Oresme used sums of areas of rectangles to represent the series in two different ways, as shown in Figures 2 and 3.</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14: Merton College Puzzle (cont.)</a:t>
            </a:r>
          </a:p>
        </p:txBody>
      </p:sp>
      <p:pic>
        <p:nvPicPr>
          <p:cNvPr id="5" name="Content Placeholder 4">
            <a:extLst>
              <a:ext uri="{FF2B5EF4-FFF2-40B4-BE49-F238E27FC236}">
                <a16:creationId xmlns:a16="http://schemas.microsoft.com/office/drawing/2014/main" id="{22307433-7877-E0FE-D12A-286E2108E5C4}"/>
              </a:ext>
            </a:extLst>
          </p:cNvPr>
          <p:cNvPicPr>
            <a:picLocks noGrp="1" noChangeAspect="1"/>
          </p:cNvPicPr>
          <p:nvPr>
            <p:ph sz="quarter" idx="11"/>
          </p:nvPr>
        </p:nvPicPr>
        <p:blipFill>
          <a:blip r:embed="rId2"/>
          <a:stretch>
            <a:fillRect/>
          </a:stretch>
        </p:blipFill>
        <p:spPr>
          <a:xfrm>
            <a:off x="2514672" y="1059909"/>
            <a:ext cx="4114655" cy="4092130"/>
          </a:xfrm>
        </p:spPr>
      </p:pic>
      <p:sp>
        <p:nvSpPr>
          <p:cNvPr id="7" name="TextBox 6">
            <a:extLst>
              <a:ext uri="{FF2B5EF4-FFF2-40B4-BE49-F238E27FC236}">
                <a16:creationId xmlns:a16="http://schemas.microsoft.com/office/drawing/2014/main" id="{3FCDE7CA-72CE-B2EF-AC9C-BC6032D887E3}"/>
              </a:ext>
            </a:extLst>
          </p:cNvPr>
          <p:cNvSpPr txBox="1"/>
          <p:nvPr/>
        </p:nvSpPr>
        <p:spPr>
          <a:xfrm>
            <a:off x="3886200" y="5182661"/>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Figure 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14: Merton College Puzzle (cont.)</a:t>
            </a:r>
          </a:p>
        </p:txBody>
      </p:sp>
      <p:pic>
        <p:nvPicPr>
          <p:cNvPr id="5" name="Content Placeholder 4">
            <a:extLst>
              <a:ext uri="{FF2B5EF4-FFF2-40B4-BE49-F238E27FC236}">
                <a16:creationId xmlns:a16="http://schemas.microsoft.com/office/drawing/2014/main" id="{C1B62DAF-6F4B-53C2-2C56-B0B7FF61A99A}"/>
              </a:ext>
            </a:extLst>
          </p:cNvPr>
          <p:cNvPicPr>
            <a:picLocks noGrp="1" noChangeAspect="1"/>
          </p:cNvPicPr>
          <p:nvPr>
            <p:ph sz="quarter" idx="11"/>
          </p:nvPr>
        </p:nvPicPr>
        <p:blipFill>
          <a:blip r:embed="rId2"/>
          <a:stretch>
            <a:fillRect/>
          </a:stretch>
        </p:blipFill>
        <p:spPr>
          <a:xfrm>
            <a:off x="2523559" y="1054212"/>
            <a:ext cx="4096881" cy="4104372"/>
          </a:xfrm>
        </p:spPr>
      </p:pic>
      <p:sp>
        <p:nvSpPr>
          <p:cNvPr id="7" name="TextBox 6">
            <a:extLst>
              <a:ext uri="{FF2B5EF4-FFF2-40B4-BE49-F238E27FC236}">
                <a16:creationId xmlns:a16="http://schemas.microsoft.com/office/drawing/2014/main" id="{4F43F251-B24C-236F-78DB-82986C7113F2}"/>
              </a:ext>
            </a:extLst>
          </p:cNvPr>
          <p:cNvSpPr txBox="1"/>
          <p:nvPr/>
        </p:nvSpPr>
        <p:spPr>
          <a:xfrm>
            <a:off x="3886200" y="5183509"/>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Figure 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14: Merton College Puzzle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In Figure 2, the bases of the rectangles are the following decreasing powers of 2: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m:t>
                        </m:r>
                        <m:r>
                          <a:rPr>
                            <a:latin typeface="Cambria Math" panose="02040503050406030204" pitchFamily="18" charset="0"/>
                          </a:rPr>
                          <m:t>1</m:t>
                        </m:r>
                      </m:sup>
                    </m:sSup>
                  </m:oMath>
                </a14:m>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m:t>
                        </m:r>
                        <m:r>
                          <a:rPr>
                            <a:latin typeface="Cambria Math" panose="02040503050406030204" pitchFamily="18" charset="0"/>
                          </a:rPr>
                          <m:t>2</m:t>
                        </m:r>
                      </m:sup>
                    </m:sSup>
                  </m:oMath>
                </a14:m>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m:t>
                        </m:r>
                        <m:r>
                          <a:rPr>
                            <a:latin typeface="Cambria Math" panose="02040503050406030204" pitchFamily="18" charset="0"/>
                          </a:rPr>
                          <m:t>3</m:t>
                        </m:r>
                      </m:sup>
                    </m:sSup>
                  </m:oMath>
                </a14:m>
                <a:r>
                  <a:rPr sz="2800" dirty="0"/>
                  <a:t>, …. The heights of the rectangles are the integers 1, 2, 3, …. Thus, the total area of all the rectangles is the sum </a:t>
                </a:r>
                <a14:m>
                  <m:oMath xmlns:m="http://schemas.openxmlformats.org/officeDocument/2006/math">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8</m:t>
                        </m:r>
                      </m:den>
                    </m:f>
                    <m:r>
                      <a:rPr>
                        <a:latin typeface="Cambria Math" panose="02040503050406030204" pitchFamily="18" charset="0"/>
                      </a:rPr>
                      <m:t>+…</m:t>
                    </m:r>
                  </m:oMath>
                </a14:m>
                <a:r>
                  <a:rPr sz="2800" dirty="0"/>
                  <a:t>. Notice that the area of each rectangle corresponds to a term in the original series whose sum we need to find.</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955C-A053-13AC-6FD3-EE659EA9F070}"/>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1F497D"/>
                </a:solidFill>
                <a:effectLst/>
                <a:uLnTx/>
                <a:uFillTx/>
                <a:latin typeface="Calibri"/>
                <a:ea typeface="+mj-ea"/>
                <a:cs typeface="+mj-cs"/>
              </a:rPr>
              <a:t>Example 14: Merton College Puzzle (cont.)</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B3C92AD7-DDEF-0EBB-5C6B-91E6116BE4E5}"/>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600" b="0" i="0" u="none" strike="noStrike" kern="1200" cap="none" spc="0" normalizeH="0" baseline="0" noProof="0" dirty="0">
                    <a:ln>
                      <a:noFill/>
                    </a:ln>
                    <a:solidFill>
                      <a:srgbClr val="366092"/>
                    </a:solidFill>
                    <a:effectLst/>
                    <a:uLnTx/>
                    <a:uFillTx/>
                    <a:latin typeface="Calibri"/>
                    <a:ea typeface="+mn-ea"/>
                    <a:cs typeface="+mn-cs"/>
                  </a:rPr>
                  <a:t>In Figure 3, </a:t>
                </a:r>
                <a:r>
                  <a:rPr kumimoji="0" lang="en-US" sz="2600" b="1" i="0" u="none" strike="noStrike" kern="1200" cap="none" spc="0" normalizeH="0" baseline="0" noProof="0" dirty="0">
                    <a:ln>
                      <a:noFill/>
                    </a:ln>
                    <a:solidFill>
                      <a:srgbClr val="366092"/>
                    </a:solidFill>
                    <a:effectLst/>
                    <a:uLnTx/>
                    <a:uFillTx/>
                    <a:latin typeface="Calibri"/>
                    <a:ea typeface="+mn-ea"/>
                    <a:cs typeface="+mn-cs"/>
                  </a:rPr>
                  <a:t>the same total area</a:t>
                </a:r>
                <a:r>
                  <a:rPr kumimoji="0" lang="en-US" sz="2600" b="0" i="0" u="none" strike="noStrike" kern="1200" cap="none" spc="0" normalizeH="0" baseline="0" noProof="0" dirty="0">
                    <a:ln>
                      <a:noFill/>
                    </a:ln>
                    <a:solidFill>
                      <a:srgbClr val="366092"/>
                    </a:solidFill>
                    <a:effectLst/>
                    <a:uLnTx/>
                    <a:uFillTx/>
                    <a:latin typeface="Calibri"/>
                    <a:ea typeface="+mn-ea"/>
                    <a:cs typeface="+mn-cs"/>
                  </a:rPr>
                  <a:t> is decomposed into rectangles of height 1 with bases that are the following decreasing powers of 2: </a:t>
                </a:r>
                <a14:m>
                  <m:oMath xmlns:m="http://schemas.openxmlformats.org/officeDocument/2006/math">
                    <m:sSup>
                      <m:sSupPr>
                        <m:ctrlPr>
                          <a:rPr kumimoji="0" lang="ar-AE" sz="26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e>
                      <m:sup>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sup>
                    </m:sSup>
                  </m:oMath>
                </a14:m>
                <a:r>
                  <a:rPr kumimoji="0" lang="ar-AE" sz="26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sSup>
                      <m:sSupPr>
                        <m:ctrlPr>
                          <a:rPr kumimoji="0" lang="ar-AE" sz="26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e>
                      <m:sup>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oMath>
                </a14:m>
                <a:r>
                  <a:rPr kumimoji="0" lang="ar-AE" sz="26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sSup>
                      <m:sSupPr>
                        <m:ctrlPr>
                          <a:rPr kumimoji="0" lang="ar-AE" sz="26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e>
                      <m:sup>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sup>
                    </m:sSup>
                  </m:oMath>
                </a14:m>
                <a:r>
                  <a:rPr kumimoji="0" lang="ar-AE" sz="2600" b="0" i="0" u="none" strike="noStrike" kern="1200" cap="none" spc="0" normalizeH="0" baseline="0" noProof="0" dirty="0">
                    <a:ln>
                      <a:noFill/>
                    </a:ln>
                    <a:solidFill>
                      <a:srgbClr val="366092"/>
                    </a:solidFill>
                    <a:effectLst/>
                    <a:uLnTx/>
                    <a:uFillTx/>
                    <a:latin typeface="Calibri"/>
                    <a:ea typeface="+mn-ea"/>
                    <a:cs typeface="+mn-cs"/>
                  </a:rPr>
                  <a:t>, …. </a:t>
                </a:r>
                <a:r>
                  <a:rPr kumimoji="0" lang="en-US" sz="2600" b="0" i="0" u="none" strike="noStrike" kern="1200" cap="none" spc="0" normalizeH="0" baseline="0" noProof="0" dirty="0">
                    <a:ln>
                      <a:noFill/>
                    </a:ln>
                    <a:solidFill>
                      <a:srgbClr val="366092"/>
                    </a:solidFill>
                    <a:effectLst/>
                    <a:uLnTx/>
                    <a:uFillTx/>
                    <a:latin typeface="Calibri"/>
                    <a:ea typeface="+mn-ea"/>
                    <a:cs typeface="+mn-cs"/>
                  </a:rPr>
                  <a:t>Thus, the total area of all these rectangles is the sum </a:t>
                </a:r>
                <a14:m>
                  <m:oMath xmlns:m="http://schemas.openxmlformats.org/officeDocument/2006/math">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6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en>
                    </m:f>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6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den>
                    </m:f>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6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8</m:t>
                        </m:r>
                      </m:den>
                    </m:f>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ar-AE" sz="2600" b="0" i="0" u="none" strike="noStrike" kern="1200" cap="none" spc="0" normalizeH="0" baseline="0" noProof="0" dirty="0">
                    <a:ln>
                      <a:noFill/>
                    </a:ln>
                    <a:solidFill>
                      <a:srgbClr val="366092"/>
                    </a:solidFill>
                    <a:effectLst/>
                    <a:uLnTx/>
                    <a:uFillTx/>
                    <a:latin typeface="Calibri"/>
                    <a:ea typeface="+mn-ea"/>
                    <a:cs typeface="+mn-cs"/>
                  </a:rPr>
                  <a:t>. </a:t>
                </a:r>
                <a:r>
                  <a:rPr kumimoji="0" lang="en-US" sz="2600" b="0" i="0" u="none" strike="noStrike" kern="1200" cap="none" spc="0" normalizeH="0" baseline="0" noProof="0" dirty="0">
                    <a:ln>
                      <a:noFill/>
                    </a:ln>
                    <a:solidFill>
                      <a:srgbClr val="366092"/>
                    </a:solidFill>
                    <a:effectLst/>
                    <a:uLnTx/>
                    <a:uFillTx/>
                    <a:latin typeface="Calibri"/>
                    <a:ea typeface="+mn-ea"/>
                    <a:cs typeface="+mn-cs"/>
                  </a:rPr>
                  <a:t>We recognize this sum as a geometric series with </a:t>
                </a:r>
                <a14:m>
                  <m:oMath xmlns:m="http://schemas.openxmlformats.org/officeDocument/2006/math">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𝑎</m:t>
                    </m:r>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oMath>
                </a14:m>
                <a:r>
                  <a:rPr kumimoji="0" lang="en-US" sz="2600" b="0" i="0" u="none" strike="noStrike" kern="1200" cap="none" spc="0" normalizeH="0" baseline="0" noProof="0" dirty="0">
                    <a:ln>
                      <a:noFill/>
                    </a:ln>
                    <a:solidFill>
                      <a:srgbClr val="366092"/>
                    </a:solidFill>
                    <a:effectLst/>
                    <a:uLnTx/>
                    <a:uFillTx/>
                    <a:latin typeface="Calibri"/>
                    <a:ea typeface="+mn-ea"/>
                    <a:cs typeface="+mn-cs"/>
                  </a:rPr>
                  <a:t> and </a:t>
                </a:r>
                <a14:m>
                  <m:oMath xmlns:m="http://schemas.openxmlformats.org/officeDocument/2006/math">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𝑟</m:t>
                    </m:r>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6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en>
                    </m:f>
                  </m:oMath>
                </a14:m>
                <a:r>
                  <a:rPr kumimoji="0" lang="ar-AE" sz="2600" b="0" i="0" u="none" strike="noStrike" kern="1200" cap="none" spc="0" normalizeH="0" baseline="0" noProof="0" dirty="0">
                    <a:ln>
                      <a:noFill/>
                    </a:ln>
                    <a:solidFill>
                      <a:srgbClr val="366092"/>
                    </a:solidFill>
                    <a:effectLst/>
                    <a:uLnTx/>
                    <a:uFillTx/>
                    <a:latin typeface="Calibri"/>
                    <a:ea typeface="+mn-ea"/>
                    <a:cs typeface="+mn-cs"/>
                  </a:rPr>
                  <a:t>. </a:t>
                </a:r>
                <a:r>
                  <a:rPr kumimoji="0" lang="en-US" sz="2600" b="0" i="0" u="none" strike="noStrike" kern="1200" cap="none" spc="0" normalizeH="0" baseline="0" noProof="0" dirty="0">
                    <a:ln>
                      <a:noFill/>
                    </a:ln>
                    <a:solidFill>
                      <a:srgbClr val="366092"/>
                    </a:solidFill>
                    <a:effectLst/>
                    <a:uLnTx/>
                    <a:uFillTx/>
                    <a:latin typeface="Calibri"/>
                    <a:ea typeface="+mn-ea"/>
                    <a:cs typeface="+mn-cs"/>
                  </a:rPr>
                  <a:t>Therefore, the total area is </a:t>
                </a:r>
                <a14:m>
                  <m:oMath xmlns:m="http://schemas.openxmlformats.org/officeDocument/2006/math">
                    <m:f>
                      <m:fPr>
                        <m:ctrlPr>
                          <a:rPr kumimoji="0" lang="ar-AE" sz="26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𝑎</m:t>
                        </m:r>
                      </m:num>
                      <m:den>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𝑟</m:t>
                        </m:r>
                      </m:den>
                    </m:f>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6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6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en>
                        </m:f>
                      </m:den>
                    </m:f>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6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f>
                          <m:fPr>
                            <m:ctrlPr>
                              <a:rPr kumimoji="0" lang="ar-AE" sz="26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en>
                        </m:f>
                      </m:den>
                    </m:f>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oMath>
                </a14:m>
                <a:r>
                  <a:rPr kumimoji="0" lang="ar-AE" sz="2600" b="0" i="0" u="none" strike="noStrike" kern="1200" cap="none" spc="0" normalizeH="0" baseline="0" noProof="0" dirty="0">
                    <a:ln>
                      <a:noFill/>
                    </a:ln>
                    <a:solidFill>
                      <a:srgbClr val="366092"/>
                    </a:solidFill>
                    <a:effectLst/>
                    <a:uLnTx/>
                    <a:uFillTx/>
                    <a:latin typeface="Calibri"/>
                    <a:ea typeface="+mn-ea"/>
                    <a:cs typeface="+mn-cs"/>
                  </a:rPr>
                  <a:t>.</a:t>
                </a:r>
              </a:p>
            </p:txBody>
          </p:sp>
        </mc:Choice>
        <mc:Fallback>
          <p:sp>
            <p:nvSpPr>
              <p:cNvPr id="3" name="Text Placeholder 2">
                <a:extLst>
                  <a:ext uri="{FF2B5EF4-FFF2-40B4-BE49-F238E27FC236}">
                    <a16:creationId xmlns:a16="http://schemas.microsoft.com/office/drawing/2014/main" id="{B3C92AD7-DDEF-0EBB-5C6B-91E6116BE4E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333" t="-982" r="-1778"/>
                </a:stretch>
              </a:blipFill>
            </p:spPr>
            <p:txBody>
              <a:bodyPr/>
              <a:lstStyle/>
              <a:p>
                <a:r>
                  <a:rPr lang="en-US">
                    <a:noFill/>
                  </a:rPr>
                  <a:t> </a:t>
                </a:r>
              </a:p>
            </p:txBody>
          </p:sp>
        </mc:Fallback>
      </mc:AlternateContent>
    </p:spTree>
    <p:extLst>
      <p:ext uri="{BB962C8B-B14F-4D97-AF65-F5344CB8AC3E}">
        <p14:creationId xmlns:p14="http://schemas.microsoft.com/office/powerpoint/2010/main" val="191408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Finding a Formula for a Sequence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Determine a formula for </a:t>
                </a:r>
                <a14:m>
                  <m:oMath xmlns:m="http://schemas.openxmlformats.org/officeDocument/2006/math">
                    <m:r>
                      <a:rPr>
                        <a:latin typeface="Cambria Math" panose="02040503050406030204" pitchFamily="18" charset="0"/>
                      </a:rPr>
                      <m:t>𝑏</m:t>
                    </m:r>
                  </m:oMath>
                </a14:m>
                <a:r>
                  <a:rPr sz="2800" baseline="-25000"/>
                  <a:t>n</a:t>
                </a:r>
                <a:r>
                  <a:rPr sz="2800"/>
                  <a:t> the sequence </a:t>
                </a:r>
                <a14:m>
                  <m:oMath xmlns:m="http://schemas.openxmlformats.org/officeDocument/2006/math">
                    <m:sSubSup>
                      <m:sSubSupPr>
                        <m:ctrlPr>
                          <a:rPr i="1">
                            <a:latin typeface="Cambria Math" panose="02040503050406030204" pitchFamily="18" charset="0"/>
                          </a:rPr>
                        </m:ctrlPr>
                      </m:sSubSupPr>
                      <m:e>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𝑛</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0</m:t>
                        </m:r>
                      </m:sub>
                      <m:sup>
                        <m:r>
                          <a:rPr>
                            <a:latin typeface="Cambria Math" panose="02040503050406030204" pitchFamily="18" charset="0"/>
                          </a:rPr>
                          <m:t>∞</m:t>
                        </m:r>
                      </m:sup>
                    </m:sSubSup>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1</m:t>
                        </m:r>
                        <m:r>
                          <m:rPr>
                            <m:nor/>
                          </m:rPr>
                          <a:rPr/>
                          <m:t>, </m:t>
                        </m:r>
                        <m:r>
                          <a:rPr>
                            <a:latin typeface="Cambria Math" panose="02040503050406030204" pitchFamily="18" charset="0"/>
                          </a:rPr>
                          <m:t>3</m:t>
                        </m:r>
                        <m:r>
                          <m:rPr>
                            <m:nor/>
                          </m:rPr>
                          <a:rPr/>
                          <m:t>, </m:t>
                        </m:r>
                        <m:r>
                          <a:rPr>
                            <a:latin typeface="Cambria Math" panose="02040503050406030204" pitchFamily="18" charset="0"/>
                          </a:rPr>
                          <m:t>5</m:t>
                        </m:r>
                        <m:r>
                          <m:rPr>
                            <m:nor/>
                          </m:rPr>
                          <a:rPr/>
                          <m:t>, </m:t>
                        </m:r>
                        <m:r>
                          <a:rPr>
                            <a:latin typeface="Cambria Math" panose="02040503050406030204" pitchFamily="18" charset="0"/>
                          </a:rPr>
                          <m:t>7</m:t>
                        </m:r>
                        <m:r>
                          <m:rPr>
                            <m:nor/>
                          </m:rPr>
                          <a:rPr/>
                          <m:t>, </m:t>
                        </m:r>
                        <m:r>
                          <a:rPr>
                            <a:latin typeface="Cambria Math" panose="02040503050406030204" pitchFamily="18" charset="0"/>
                          </a:rPr>
                          <m:t>…</m:t>
                        </m:r>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7E0824E-6DE9-FE35-862E-67D145A6A3E0}"/>
                  </a:ext>
                </a:extLst>
              </p:cNvPr>
              <p:cNvSpPr txBox="1"/>
              <p:nvPr/>
            </p:nvSpPr>
            <p:spPr>
              <a:xfrm>
                <a:off x="457200" y="2086013"/>
                <a:ext cx="8229600" cy="2419124"/>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The sequence </a:t>
                </a:r>
                <a14:m>
                  <m:oMath xmlns:m="http://schemas.openxmlformats.org/officeDocument/2006/math">
                    <m:sSubSup>
                      <m:sSub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SupPr>
                      <m:e>
                        <m:d>
                          <m:dPr>
                            <m:begChr m:val="{"/>
                            <m:endChr m:val="}"/>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𝑏</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sub>
                            </m:sSub>
                          </m:e>
                        </m:d>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sub>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bSup>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where </a:t>
                </a:r>
                <a14:m>
                  <m:oMath xmlns:m="http://schemas.openxmlformats.org/officeDocument/2006/math">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𝑏</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gives the sequence of odd positive integers, </a:t>
                </a:r>
                <a:endParaRPr kumimoji="0" lang="ar-AE" sz="2800" b="0" i="0" u="none" strike="noStrike" kern="1200" cap="none" spc="0" normalizeH="0" baseline="0" noProof="0" dirty="0">
                  <a:ln>
                    <a:noFill/>
                  </a:ln>
                  <a:solidFill>
                    <a:srgbClr val="366092"/>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Here </a:t>
                </a:r>
                <a14:m>
                  <m:oMath xmlns:m="http://schemas.openxmlformats.org/officeDocument/2006/math">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𝑏</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e>
                    </m:d>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𝑏</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e>
                    </m:d>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and so on.</a:t>
                </a:r>
              </a:p>
            </p:txBody>
          </p:sp>
        </mc:Choice>
        <mc:Fallback>
          <p:sp>
            <p:nvSpPr>
              <p:cNvPr id="5" name="TextBox 4">
                <a:extLst>
                  <a:ext uri="{FF2B5EF4-FFF2-40B4-BE49-F238E27FC236}">
                    <a16:creationId xmlns:a16="http://schemas.microsoft.com/office/drawing/2014/main" id="{57E0824E-6DE9-FE35-862E-67D145A6A3E0}"/>
                  </a:ext>
                </a:extLst>
              </p:cNvPr>
              <p:cNvSpPr txBox="1">
                <a:spLocks noRot="1" noChangeAspect="1" noMove="1" noResize="1" noEditPoints="1" noAdjustHandles="1" noChangeArrowheads="1" noChangeShapeType="1" noTextEdit="1"/>
              </p:cNvSpPr>
              <p:nvPr/>
            </p:nvSpPr>
            <p:spPr>
              <a:xfrm>
                <a:off x="457200" y="2086013"/>
                <a:ext cx="8229600" cy="2419124"/>
              </a:xfrm>
              <a:prstGeom prst="rect">
                <a:avLst/>
              </a:prstGeom>
              <a:blipFill>
                <a:blip r:embed="rId3"/>
                <a:stretch>
                  <a:fillRect l="-1481" t="-2267" b="-62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81D9F1B-A538-FE71-9A6E-3974DD8C7840}"/>
                  </a:ext>
                </a:extLst>
              </p:cNvPr>
              <p:cNvSpPr txBox="1"/>
              <p:nvPr/>
            </p:nvSpPr>
            <p:spPr>
              <a:xfrm>
                <a:off x="5410200" y="2989600"/>
                <a:ext cx="2743200" cy="523220"/>
              </a:xfrm>
              <a:prstGeom prst="rect">
                <a:avLst/>
              </a:prstGeom>
              <a:noFill/>
            </p:spPr>
            <p:txBody>
              <a:bodyPr wrap="square">
                <a:spAutoFit/>
              </a:bodyPr>
              <a:lstStyle/>
              <a:p>
                <a14:m>
                  <m:oMath xmlns:m="http://schemas.openxmlformats.org/officeDocument/2006/math">
                    <m:d>
                      <m:dPr>
                        <m:begChr m:val="{"/>
                        <m:endChr m:val="}"/>
                        <m:ctrlPr>
                          <a:rPr kumimoji="0" lang="ar-AE" sz="28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r>
                          <m:rPr>
                            <m:nor/>
                          </m:rPr>
                          <a:rPr kumimoji="0" lang="ar-AE" sz="2800" b="0" i="0" u="none" strike="noStrike" kern="1200" cap="none" spc="0" normalizeH="0" baseline="0" noProof="0">
                            <a:ln>
                              <a:noFill/>
                            </a:ln>
                            <a:solidFill>
                              <a:srgbClr val="366092"/>
                            </a:solidFill>
                            <a:effectLst/>
                            <a:uLnTx/>
                            <a:uFillTx/>
                            <a:latin typeface="Calibri"/>
                            <a:ea typeface="+mn-ea"/>
                            <a:cs typeface="Arial" panose="020B0604020202020204" pitchFamily="34" charset="0"/>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r>
                          <m:rPr>
                            <m:nor/>
                          </m:rPr>
                          <a:rPr kumimoji="0" lang="ar-AE" sz="2800" b="0" i="0" u="none" strike="noStrike" kern="1200" cap="none" spc="0" normalizeH="0" baseline="0" noProof="0">
                            <a:ln>
                              <a:noFill/>
                            </a:ln>
                            <a:solidFill>
                              <a:srgbClr val="366092"/>
                            </a:solidFill>
                            <a:effectLst/>
                            <a:uLnTx/>
                            <a:uFillTx/>
                            <a:latin typeface="Calibri"/>
                            <a:ea typeface="+mn-ea"/>
                            <a:cs typeface="Arial" panose="020B0604020202020204" pitchFamily="34" charset="0"/>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m:t>
                        </m:r>
                        <m:r>
                          <m:rPr>
                            <m:nor/>
                          </m:rPr>
                          <a:rPr kumimoji="0" lang="ar-AE" sz="2800" b="0" i="0" u="none" strike="noStrike" kern="1200" cap="none" spc="0" normalizeH="0" baseline="0" noProof="0">
                            <a:ln>
                              <a:noFill/>
                            </a:ln>
                            <a:solidFill>
                              <a:srgbClr val="366092"/>
                            </a:solidFill>
                            <a:effectLst/>
                            <a:uLnTx/>
                            <a:uFillTx/>
                            <a:latin typeface="Calibri"/>
                            <a:ea typeface="+mn-ea"/>
                            <a:cs typeface="Arial" panose="020B0604020202020204" pitchFamily="34" charset="0"/>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7</m:t>
                        </m:r>
                        <m:r>
                          <m:rPr>
                            <m:nor/>
                          </m:rPr>
                          <a:rPr kumimoji="0" lang="ar-AE" sz="2800" b="0" i="0" u="none" strike="noStrike" kern="1200" cap="none" spc="0" normalizeH="0" baseline="0" noProof="0">
                            <a:ln>
                              <a:noFill/>
                            </a:ln>
                            <a:solidFill>
                              <a:srgbClr val="366092"/>
                            </a:solidFill>
                            <a:effectLst/>
                            <a:uLnTx/>
                            <a:uFillTx/>
                            <a:latin typeface="Calibri"/>
                            <a:ea typeface="+mn-ea"/>
                            <a:cs typeface="Arial" panose="020B0604020202020204" pitchFamily="34" charset="0"/>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e>
                    </m:d>
                  </m:oMath>
                </a14:m>
                <a:r>
                  <a:rPr kumimoji="0" lang="ar-AE" sz="2800" b="0" i="0" u="none" strike="noStrike" kern="1200" cap="none" spc="0" normalizeH="0" baseline="0" noProof="0" dirty="0">
                    <a:ln>
                      <a:noFill/>
                    </a:ln>
                    <a:solidFill>
                      <a:srgbClr val="366092"/>
                    </a:solidFill>
                    <a:effectLst/>
                    <a:uLnTx/>
                    <a:uFillTx/>
                    <a:latin typeface="Calibri"/>
                    <a:ea typeface="+mn-ea"/>
                    <a:cs typeface="Arial" panose="020B0604020202020204" pitchFamily="34" charset="0"/>
                  </a:rPr>
                  <a:t>.</a:t>
                </a:r>
                <a:endParaRPr lang="en-US" dirty="0"/>
              </a:p>
            </p:txBody>
          </p:sp>
        </mc:Choice>
        <mc:Fallback>
          <p:sp>
            <p:nvSpPr>
              <p:cNvPr id="6" name="TextBox 5">
                <a:extLst>
                  <a:ext uri="{FF2B5EF4-FFF2-40B4-BE49-F238E27FC236}">
                    <a16:creationId xmlns:a16="http://schemas.microsoft.com/office/drawing/2014/main" id="{A81D9F1B-A538-FE71-9A6E-3974DD8C7840}"/>
                  </a:ext>
                </a:extLst>
              </p:cNvPr>
              <p:cNvSpPr txBox="1">
                <a:spLocks noRot="1" noChangeAspect="1" noMove="1" noResize="1" noEditPoints="1" noAdjustHandles="1" noChangeArrowheads="1" noChangeShapeType="1" noTextEdit="1"/>
              </p:cNvSpPr>
              <p:nvPr/>
            </p:nvSpPr>
            <p:spPr>
              <a:xfrm>
                <a:off x="5410200" y="2989600"/>
                <a:ext cx="2743200" cy="523220"/>
              </a:xfrm>
              <a:prstGeom prst="rect">
                <a:avLst/>
              </a:prstGeom>
              <a:blipFill>
                <a:blip r:embed="rId4"/>
                <a:stretch>
                  <a:fillRect t="-13953" b="-29070"/>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Expressing a Sequence Using Different Formulas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Express the sequence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4</m:t>
                        </m:r>
                        <m:r>
                          <m:rPr>
                            <m:nor/>
                          </m:rPr>
                          <a:rPr/>
                          <m:t>, </m:t>
                        </m:r>
                        <m:r>
                          <a:rPr>
                            <a:latin typeface="Cambria Math" panose="02040503050406030204" pitchFamily="18" charset="0"/>
                          </a:rPr>
                          <m:t>6</m:t>
                        </m:r>
                        <m:r>
                          <m:rPr>
                            <m:nor/>
                          </m:rPr>
                          <a:rPr/>
                          <m:t>, </m:t>
                        </m:r>
                        <m:r>
                          <a:rPr>
                            <a:latin typeface="Cambria Math" panose="02040503050406030204" pitchFamily="18" charset="0"/>
                          </a:rPr>
                          <m:t>8</m:t>
                        </m:r>
                        <m:r>
                          <m:rPr>
                            <m:nor/>
                          </m:rPr>
                          <a:rPr/>
                          <m:t>, </m:t>
                        </m:r>
                        <m:r>
                          <a:rPr>
                            <a:latin typeface="Cambria Math" panose="02040503050406030204" pitchFamily="18" charset="0"/>
                          </a:rPr>
                          <m:t>10</m:t>
                        </m:r>
                        <m:r>
                          <m:rPr>
                            <m:nor/>
                          </m:rPr>
                          <a:rPr/>
                          <m:t>, </m:t>
                        </m:r>
                        <m:r>
                          <a:rPr>
                            <a:latin typeface="Cambria Math" panose="02040503050406030204" pitchFamily="18" charset="0"/>
                          </a:rPr>
                          <m:t>…</m:t>
                        </m:r>
                      </m:e>
                    </m:d>
                  </m:oMath>
                </a14:m>
                <a:r>
                  <a:rPr sz="2800"/>
                  <a:t> as </a:t>
                </a:r>
                <a14:m>
                  <m:oMath xmlns:m="http://schemas.openxmlformats.org/officeDocument/2006/math">
                    <m:sSubSup>
                      <m:sSubSupPr>
                        <m:ctrlPr>
                          <a:rPr i="1">
                            <a:latin typeface="Cambria Math" panose="02040503050406030204" pitchFamily="18" charset="0"/>
                          </a:rPr>
                        </m:ctrlPr>
                      </m:sSubSupPr>
                      <m:e>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m:t>
                        </m:r>
                      </m:sup>
                    </m:sSubSup>
                  </m:oMath>
                </a14:m>
                <a:r>
                  <a:rPr sz="2800"/>
                  <a:t> and as </a:t>
                </a:r>
                <a14:m>
                  <m:oMath xmlns:m="http://schemas.openxmlformats.org/officeDocument/2006/math">
                    <m:sSubSup>
                      <m:sSubSupPr>
                        <m:ctrlPr>
                          <a:rPr i="1">
                            <a:latin typeface="Cambria Math" panose="02040503050406030204" pitchFamily="18" charset="0"/>
                          </a:rPr>
                        </m:ctrlPr>
                      </m:sSubSupPr>
                      <m:e>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𝑛</m:t>
                                </m:r>
                              </m:sub>
                            </m:sSub>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3</m:t>
                        </m:r>
                      </m:sub>
                      <m:sup>
                        <m:r>
                          <a:rPr>
                            <a:latin typeface="Cambria Math" panose="02040503050406030204" pitchFamily="18" charset="0"/>
                          </a:rPr>
                          <m:t>∞</m:t>
                        </m:r>
                      </m:sup>
                    </m:sSubSup>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073399A-6F6D-02AD-6E92-D1D884824234}"/>
                  </a:ext>
                </a:extLst>
              </p:cNvPr>
              <p:cNvSpPr txBox="1"/>
              <p:nvPr/>
            </p:nvSpPr>
            <p:spPr>
              <a:xfrm>
                <a:off x="457200" y="2057400"/>
                <a:ext cx="8229600" cy="3797963"/>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The sequence is the set of even positive integers beginning with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4</a:t>
                </a:r>
                <a:r>
                  <a:rPr kumimoji="0" lang="en-US" sz="2800" b="0" i="0" u="none" strike="noStrike" kern="1200" cap="none" spc="0" normalizeH="0" baseline="0" noProof="0" dirty="0">
                    <a:ln>
                      <a:noFill/>
                    </a:ln>
                    <a:solidFill>
                      <a:srgbClr val="366092"/>
                    </a:solidFill>
                    <a:effectLst/>
                    <a:uLnTx/>
                    <a:uFillTx/>
                    <a:latin typeface="Calibri"/>
                    <a:ea typeface="+mn-ea"/>
                    <a:cs typeface="+mn-cs"/>
                  </a:rPr>
                  <a:t>. We modify the function </a:t>
                </a:r>
                <a14:m>
                  <m:oMath xmlns:m="http://schemas.openxmlformats.org/officeDocument/2006/math">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e>
                        </m:d>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and note that </a:t>
                </a:r>
                <a14:m>
                  <m:oMath xmlns:m="http://schemas.openxmlformats.org/officeDocument/2006/math">
                    <m:sSubSup>
                      <m:sSub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SupPr>
                      <m:e>
                        <m:d>
                          <m:dPr>
                            <m:begChr m:val="{"/>
                            <m:endChr m:val="}"/>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𝑎</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sub>
                            </m:sSub>
                          </m:e>
                        </m:d>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sub>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bSup>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where </a:t>
                </a:r>
                <a14:m>
                  <m:oMath xmlns:m="http://schemas.openxmlformats.org/officeDocument/2006/math">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𝑎</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and </a:t>
                </a:r>
                <a14:m>
                  <m:oMath xmlns:m="http://schemas.openxmlformats.org/officeDocument/2006/math">
                    <m:sSubSup>
                      <m:sSub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SupPr>
                      <m:e>
                        <m:d>
                          <m:dPr>
                            <m:begChr m:val="{"/>
                            <m:endChr m:val="}"/>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𝑏</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sub>
                            </m:sSub>
                          </m:e>
                        </m:d>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sub>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bSup>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where </a:t>
                </a:r>
                <a14:m>
                  <m:oMath xmlns:m="http://schemas.openxmlformats.org/officeDocument/2006/math">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𝑏</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𝑛</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both give the same sequence.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14:m>
                  <m:oMath xmlns:m="http://schemas.openxmlformats.org/officeDocument/2006/math">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𝑎</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e>
                    </m:d>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𝑎</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e>
                    </m:d>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6</m:t>
                    </m:r>
                    <m:r>
                      <a:rPr kumimoji="0" lang="en-US" sz="2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14:m>
                  <m:oMath xmlns:m="http://schemas.openxmlformats.org/officeDocument/2006/math">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𝑏</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e>
                    </m:d>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sSub>
                      <m:sSub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b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𝑏</m:t>
                        </m:r>
                      </m:e>
                      <m: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sub>
                    </m:sSub>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e>
                    </m:d>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6</m:t>
                    </m:r>
                    <m:r>
                      <a:rPr kumimoji="0" lang="en-US" sz="2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p>
            </p:txBody>
          </p:sp>
        </mc:Choice>
        <mc:Fallback>
          <p:sp>
            <p:nvSpPr>
              <p:cNvPr id="5" name="TextBox 4">
                <a:extLst>
                  <a:ext uri="{FF2B5EF4-FFF2-40B4-BE49-F238E27FC236}">
                    <a16:creationId xmlns:a16="http://schemas.microsoft.com/office/drawing/2014/main" id="{9073399A-6F6D-02AD-6E92-D1D884824234}"/>
                  </a:ext>
                </a:extLst>
              </p:cNvPr>
              <p:cNvSpPr txBox="1">
                <a:spLocks noRot="1" noChangeAspect="1" noMove="1" noResize="1" noEditPoints="1" noAdjustHandles="1" noChangeArrowheads="1" noChangeShapeType="1" noTextEdit="1"/>
              </p:cNvSpPr>
              <p:nvPr/>
            </p:nvSpPr>
            <p:spPr>
              <a:xfrm>
                <a:off x="457200" y="2057400"/>
                <a:ext cx="8229600" cy="3797963"/>
              </a:xfrm>
              <a:prstGeom prst="rect">
                <a:avLst/>
              </a:prstGeom>
              <a:blipFill>
                <a:blip r:embed="rId3"/>
                <a:stretch>
                  <a:fillRect l="-1481" t="-1605" b="-3531"/>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Finding a Function for a Sequence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a function with domain </a:t>
                </a:r>
                <a14:m>
                  <m:oMath xmlns:m="http://schemas.openxmlformats.org/officeDocument/2006/math">
                    <m:r>
                      <a:rPr>
                        <a:latin typeface="Cambria Math" panose="02040503050406030204" pitchFamily="18" charset="0"/>
                      </a:rPr>
                      <m:t>ℕ</m:t>
                    </m:r>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1</m:t>
                        </m:r>
                        <m:r>
                          <m:rPr>
                            <m:nor/>
                          </m:rPr>
                          <a:rPr/>
                          <m:t>, </m:t>
                        </m:r>
                        <m:r>
                          <a:rPr>
                            <a:latin typeface="Cambria Math" panose="02040503050406030204" pitchFamily="18" charset="0"/>
                          </a:rPr>
                          <m:t>2</m:t>
                        </m:r>
                        <m:r>
                          <m:rPr>
                            <m:nor/>
                          </m:rPr>
                          <a:rPr/>
                          <m:t>, </m:t>
                        </m:r>
                        <m:r>
                          <a:rPr>
                            <a:latin typeface="Cambria Math" panose="02040503050406030204" pitchFamily="18" charset="0"/>
                          </a:rPr>
                          <m:t>3</m:t>
                        </m:r>
                        <m:r>
                          <m:rPr>
                            <m:nor/>
                          </m:rPr>
                          <a:rPr/>
                          <m:t>, </m:t>
                        </m:r>
                        <m:r>
                          <a:rPr>
                            <a:latin typeface="Cambria Math" panose="02040503050406030204" pitchFamily="18" charset="0"/>
                          </a:rPr>
                          <m:t>…</m:t>
                        </m:r>
                      </m:e>
                    </m:d>
                  </m:oMath>
                </a14:m>
                <a:r>
                  <a:rPr sz="2800"/>
                  <a:t> for each of the following sequences.</a:t>
                </a:r>
              </a:p>
              <a:p>
                <a:pPr marL="514350" indent="-514350">
                  <a:buFont typeface="+mj-lt"/>
                  <a:buAutoNum type="alphaLcPeriod"/>
                  <a:defRPr sz="2800"/>
                </a:pPr>
                <a:r>
                  <a:t>​</a:t>
                </a:r>
                <a14:m>
                  <m:oMath xmlns:m="http://schemas.openxmlformats.org/officeDocument/2006/math">
                    <m:d>
                      <m:dPr>
                        <m:begChr m:val="{"/>
                        <m:endChr m:val="}"/>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m:rPr>
                            <m:nor/>
                          </m:rPr>
                          <a:rPr/>
                          <m:t>, </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m:rPr>
                            <m:nor/>
                          </m:rPr>
                          <a:rPr/>
                          <m:t>, </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m:rPr>
                            <m:nor/>
                          </m:rPr>
                          <a:rPr/>
                          <m:t>, </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m:rPr>
                            <m:nor/>
                          </m:rPr>
                          <a:rPr/>
                          <m:t>, </m:t>
                        </m:r>
                        <m:r>
                          <a:rPr>
                            <a:latin typeface="Cambria Math" panose="02040503050406030204" pitchFamily="18" charset="0"/>
                          </a:rPr>
                          <m:t>…</m:t>
                        </m:r>
                      </m:e>
                    </m:d>
                  </m:oMath>
                </a14:m>
                <a:endParaRPr/>
              </a:p>
              <a:p>
                <a:pPr marL="514350" indent="-514350">
                  <a:buFont typeface="+mj-lt"/>
                  <a:buAutoNum type="alphaLcPeriod" startAt="2"/>
                  <a:defRPr sz="2800"/>
                </a:pPr>
                <a:r>
                  <a:t>​</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m:t>
                        </m:r>
                        <m:r>
                          <m:rPr>
                            <m:nor/>
                          </m:rPr>
                          <a:rPr/>
                          <m:t>, </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01</m:t>
                        </m:r>
                        <m:r>
                          <m:rPr>
                            <m:nor/>
                          </m:rPr>
                          <a:rPr/>
                          <m:t>, </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001</m:t>
                        </m:r>
                        <m:r>
                          <m:rPr>
                            <m:nor/>
                          </m:rPr>
                          <a:rPr/>
                          <m:t>, </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0001</m:t>
                        </m:r>
                        <m:r>
                          <m:rPr>
                            <m:nor/>
                          </m:rPr>
                          <a:rPr/>
                          <m:t>, </m:t>
                        </m:r>
                        <m:r>
                          <a:rPr>
                            <a:latin typeface="Cambria Math" panose="02040503050406030204" pitchFamily="18" charset="0"/>
                          </a:rPr>
                          <m:t>…</m:t>
                        </m:r>
                      </m:e>
                    </m:d>
                  </m:oMath>
                </a14:m>
                <a:endParaRPr/>
              </a:p>
              <a:p>
                <a:pPr marL="514350" indent="-514350">
                  <a:buFont typeface="+mj-lt"/>
                  <a:buAutoNum type="alphaLcPeriod" startAt="3"/>
                  <a:defRPr sz="2800"/>
                </a:pPr>
                <a:r>
                  <a:t>​</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2</m:t>
                        </m:r>
                        <m:r>
                          <m:rPr>
                            <m:nor/>
                          </m:rPr>
                          <a:rPr/>
                          <m:t>, </m:t>
                        </m:r>
                        <m:r>
                          <a:rPr>
                            <a:latin typeface="Cambria Math" panose="02040503050406030204" pitchFamily="18" charset="0"/>
                          </a:rPr>
                          <m:t>6</m:t>
                        </m:r>
                        <m:r>
                          <m:rPr>
                            <m:nor/>
                          </m:rPr>
                          <a:rPr/>
                          <m:t>, </m:t>
                        </m:r>
                        <m:r>
                          <a:rPr>
                            <a:latin typeface="Cambria Math" panose="02040503050406030204" pitchFamily="18" charset="0"/>
                          </a:rPr>
                          <m:t>12</m:t>
                        </m:r>
                        <m:r>
                          <m:rPr>
                            <m:nor/>
                          </m:rPr>
                          <a:rPr/>
                          <m:t>, </m:t>
                        </m:r>
                        <m:r>
                          <a:rPr>
                            <a:latin typeface="Cambria Math" panose="02040503050406030204" pitchFamily="18" charset="0"/>
                          </a:rPr>
                          <m:t>20</m:t>
                        </m:r>
                        <m:r>
                          <m:rPr>
                            <m:nor/>
                          </m:rPr>
                          <a:rPr/>
                          <m:t>, </m:t>
                        </m:r>
                        <m:r>
                          <a:rPr>
                            <a:latin typeface="Cambria Math" panose="02040503050406030204" pitchFamily="18" charset="0"/>
                          </a:rPr>
                          <m:t>30</m:t>
                        </m:r>
                        <m:r>
                          <m:rPr>
                            <m:nor/>
                          </m:rPr>
                          <a:rPr/>
                          <m:t>, </m:t>
                        </m:r>
                        <m:r>
                          <a:rPr>
                            <a:latin typeface="Cambria Math" panose="02040503050406030204" pitchFamily="18" charset="0"/>
                          </a:rPr>
                          <m:t>…</m:t>
                        </m:r>
                      </m:e>
                    </m:d>
                  </m:oMath>
                </a14:m>
                <a:endParaRPr/>
              </a:p>
              <a:p>
                <a:pPr marL="514350" indent="-514350">
                  <a:buFont typeface="+mj-lt"/>
                  <a:buAutoNum type="alphaLcPeriod" startAt="4"/>
                  <a:defRPr sz="2800"/>
                </a:pPr>
                <a:r>
                  <a:t>​</a:t>
                </a:r>
                <a14:m>
                  <m:oMath xmlns:m="http://schemas.openxmlformats.org/officeDocument/2006/math">
                    <m:d>
                      <m:dPr>
                        <m:begChr m:val="{"/>
                        <m:endChr m:val="}"/>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r>
                          <m:rPr>
                            <m:nor/>
                          </m:rPr>
                          <a:rPr/>
                          <m:t>, </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3</m:t>
                                </m:r>
                              </m:e>
                            </m:rad>
                          </m:den>
                        </m:f>
                        <m:r>
                          <m:rPr>
                            <m:nor/>
                          </m:rPr>
                          <a:rPr/>
                          <m:t>, </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4</m:t>
                                </m:r>
                              </m:e>
                            </m:rad>
                          </m:den>
                        </m:f>
                        <m:r>
                          <m:rPr>
                            <m:nor/>
                          </m:rPr>
                          <a:rPr/>
                          <m:t>, </m:t>
                        </m:r>
                        <m:r>
                          <a:rPr>
                            <a:latin typeface="Cambria Math" panose="02040503050406030204" pitchFamily="18" charset="0"/>
                          </a:rPr>
                          <m:t>…</m:t>
                        </m:r>
                      </m:e>
                    </m:d>
                  </m:oMath>
                </a14:m>
                <a:endParaRPr/>
              </a:p>
              <a:p>
                <a:pPr marL="514350" indent="-514350">
                  <a:buFont typeface="+mj-lt"/>
                  <a:buAutoNum type="alphaLcPeriod" startAt="5"/>
                  <a:defRPr sz="2800"/>
                </a:pPr>
                <a:r>
                  <a:t>​</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9</m:t>
                        </m:r>
                        <m:r>
                          <m:rPr>
                            <m:nor/>
                          </m:rPr>
                          <a:rPr/>
                          <m:t>, </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99</m:t>
                        </m:r>
                        <m:r>
                          <m:rPr>
                            <m:nor/>
                          </m:rPr>
                          <a:rPr/>
                          <m:t>, </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999</m:t>
                        </m:r>
                        <m:r>
                          <m:rPr>
                            <m:nor/>
                          </m:rPr>
                          <a:rPr/>
                          <m:t>, </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9999</m:t>
                        </m:r>
                        <m:r>
                          <m:rPr>
                            <m:nor/>
                          </m:rPr>
                          <a:rPr/>
                          <m:t>, </m:t>
                        </m:r>
                        <m:r>
                          <a:rPr>
                            <a:latin typeface="Cambria Math" panose="02040503050406030204" pitchFamily="18" charset="0"/>
                          </a:rPr>
                          <m:t>…</m:t>
                        </m:r>
                      </m:e>
                    </m:d>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444"/>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a Function for a Sequence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r>
                  <a:rPr sz="2800" b="1" dirty="0"/>
                  <a:t>Solution</a:t>
                </a:r>
              </a:p>
              <a:p>
                <a:pPr marL="514350" indent="-514350">
                  <a:buFont typeface="+mj-lt"/>
                  <a:buAutoNum type="alphaLcPeriod"/>
                  <a:defRPr sz="2800"/>
                </a:pPr>
                <a:r>
                  <a:rPr dirty="0"/>
                  <a:t>​</a:t>
                </a:r>
                <a:r>
                  <a:rPr sz="2800" dirty="0"/>
                  <a:t>Several solutions are possible. All are equally acceptable.</a:t>
                </a:r>
              </a:p>
              <a:p>
                <a:pP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𝑛</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p>
                        </m:sSup>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p>
                        </m:sSup>
                      </m:den>
                    </m:f>
                  </m:oMath>
                </a14:m>
                <a:endParaRPr dirty="0"/>
              </a:p>
              <a:p>
                <a:pPr marL="514350" indent="-514350">
                  <a:buFont typeface="+mj-lt"/>
                  <a:buAutoNum type="alphaLcPeriod" startAt="2"/>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𝑛</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𝑛</m:t>
                            </m:r>
                          </m:sup>
                        </m:sSup>
                      </m:den>
                    </m:f>
                  </m:oMath>
                </a14:m>
                <a:endParaRPr dirty="0"/>
              </a:p>
              <a:p>
                <a:pPr marL="514350" indent="-514350">
                  <a:buFont typeface="+mj-lt"/>
                  <a:buAutoNum type="alphaLcPeriod" startAt="3"/>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𝑛</m:t>
                            </m:r>
                          </m:e>
                        </m:d>
                      </m:e>
                    </m:func>
                    <m:r>
                      <a:rPr>
                        <a:latin typeface="Cambria Math" panose="02040503050406030204" pitchFamily="18" charset="0"/>
                      </a:rPr>
                      <m:t>=</m:t>
                    </m:r>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e>
                    </m:d>
                  </m:oMath>
                </a14:m>
                <a:endParaRPr dirty="0"/>
              </a:p>
              <a:p>
                <a:pPr marL="514350" indent="-514350">
                  <a:buFont typeface="+mj-lt"/>
                  <a:buAutoNum type="alphaLcPeriod" startAt="4"/>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𝑛</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e>
                        </m:rad>
                      </m:den>
                    </m:f>
                  </m:oMath>
                </a14:m>
                <a:endParaRPr dirty="0"/>
              </a:p>
              <a:p>
                <a:pPr marL="514350" indent="-514350">
                  <a:buFont typeface="+mj-lt"/>
                  <a:buAutoNum type="alphaLcPeriod" startAt="5"/>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𝑛</m:t>
                            </m:r>
                          </m:e>
                        </m:d>
                      </m:e>
                    </m:func>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𝑛</m:t>
                            </m:r>
                          </m:sup>
                        </m:sSup>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𝑛</m:t>
                            </m:r>
                          </m:sup>
                        </m:sSup>
                        <m:r>
                          <a:rPr>
                            <a:latin typeface="Cambria Math" panose="02040503050406030204" pitchFamily="18" charset="0"/>
                          </a:rPr>
                          <m:t>−</m:t>
                        </m:r>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𝑛</m:t>
                            </m:r>
                          </m:sup>
                        </m:sSup>
                      </m:den>
                    </m:f>
                  </m:oMath>
                </a14:m>
                <a:r>
                  <a:rPr sz="2800" dirty="0"/>
                  <a:t> </a:t>
                </a:r>
                <a:r>
                  <a:rPr dirty="0"/>
                  <a:t> </a:t>
                </a:r>
                <a:r>
                  <a:rPr lang="en-US" dirty="0"/>
                  <a:t>Either form of the function is an acceptable answer.</a:t>
                </a: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Limit of a Sequence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Let </a:t>
                </a:r>
                <a14:m>
                  <m:oMath xmlns:m="http://schemas.openxmlformats.org/officeDocument/2006/math">
                    <m:sSubSup>
                      <m:sSubSupPr>
                        <m:ctrlPr>
                          <a:rPr i="1">
                            <a:latin typeface="Cambria Math" panose="02040503050406030204" pitchFamily="18" charset="0"/>
                          </a:rPr>
                        </m:ctrlPr>
                      </m:sSubSupPr>
                      <m:e>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𝑛</m:t>
                                    </m:r>
                                  </m:e>
                                </m:d>
                              </m:e>
                            </m:func>
                          </m:e>
                        </m:d>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m:t>
                        </m:r>
                      </m:sup>
                    </m:sSubSup>
                  </m:oMath>
                </a14:m>
                <a:r>
                  <a:rPr sz="2800" dirty="0"/>
                  <a:t> be any sequence. If there is a number </a:t>
                </a:r>
                <a14:m>
                  <m:oMath xmlns:m="http://schemas.openxmlformats.org/officeDocument/2006/math">
                    <m:r>
                      <a:rPr>
                        <a:latin typeface="Cambria Math" panose="02040503050406030204" pitchFamily="18" charset="0"/>
                      </a:rPr>
                      <m:t>𝐿</m:t>
                    </m:r>
                  </m:oMath>
                </a14:m>
                <a:r>
                  <a:rPr sz="2800" dirty="0"/>
                  <a:t> such that </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m:t>
                        </m:r>
                      </m:lim>
                    </m:limLow>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𝑛</m:t>
                                </m:r>
                              </m:e>
                            </m:d>
                          </m:e>
                        </m:func>
                        <m:r>
                          <a:rPr>
                            <a:latin typeface="Cambria Math" panose="02040503050406030204" pitchFamily="18" charset="0"/>
                          </a:rPr>
                          <m:t>−</m:t>
                        </m:r>
                        <m:r>
                          <a:rPr>
                            <a:latin typeface="Cambria Math" panose="02040503050406030204" pitchFamily="18" charset="0"/>
                          </a:rPr>
                          <m:t>𝐿</m:t>
                        </m:r>
                      </m:e>
                    </m:d>
                    <m:r>
                      <a:rPr>
                        <a:latin typeface="Cambria Math" panose="02040503050406030204" pitchFamily="18" charset="0"/>
                      </a:rPr>
                      <m:t>=</m:t>
                    </m:r>
                    <m:r>
                      <a:rPr>
                        <a:latin typeface="Cambria Math" panose="02040503050406030204" pitchFamily="18" charset="0"/>
                      </a:rPr>
                      <m:t>0</m:t>
                    </m:r>
                  </m:oMath>
                </a14:m>
                <a:r>
                  <a:rPr sz="2800" dirty="0"/>
                  <a:t>, then we say </a:t>
                </a:r>
                <a14:m>
                  <m:oMath xmlns:m="http://schemas.openxmlformats.org/officeDocument/2006/math">
                    <m:r>
                      <a:rPr>
                        <a:latin typeface="Cambria Math" panose="02040503050406030204" pitchFamily="18" charset="0"/>
                      </a:rPr>
                      <m:t>𝐿</m:t>
                    </m:r>
                  </m:oMath>
                </a14:m>
                <a:r>
                  <a:rPr sz="2800" dirty="0"/>
                  <a:t> is the </a:t>
                </a:r>
                <a:r>
                  <a:rPr sz="2800" b="1" dirty="0"/>
                  <a:t>limit of the </a:t>
                </a:r>
                <a14:m>
                  <m:oMath xmlns:m="http://schemas.openxmlformats.org/officeDocument/2006/math">
                    <m:r>
                      <a:rPr b="1" i="1">
                        <a:latin typeface="Cambria Math" panose="02040503050406030204" pitchFamily="18" charset="0"/>
                      </a:rPr>
                      <m:t>𝐧</m:t>
                    </m:r>
                  </m:oMath>
                </a14:m>
                <a:r>
                  <a:rPr sz="2800" b="1" baseline="30000" dirty="0" err="1"/>
                  <a:t>th</a:t>
                </a:r>
                <a:r>
                  <a:rPr sz="2800" b="1" dirty="0"/>
                  <a:t> term of the sequence</a:t>
                </a:r>
                <a:r>
                  <a:rPr sz="2800" dirty="0"/>
                  <a:t>. If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continuous on the interval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r>
                          <m:rPr>
                            <m:nor/>
                          </m:rPr>
                          <a:rPr/>
                          <m:t>, </m:t>
                        </m:r>
                        <m:r>
                          <a:rPr>
                            <a:latin typeface="Cambria Math" panose="02040503050406030204" pitchFamily="18" charset="0"/>
                          </a:rPr>
                          <m:t>∞</m:t>
                        </m:r>
                      </m:e>
                    </m:d>
                  </m:oMath>
                </a14:m>
                <a:r>
                  <a:rPr sz="2800" dirty="0"/>
                  <a:t>, then </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m:t>
                        </m:r>
                      </m:lim>
                    </m:limLow>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𝑛</m:t>
                            </m:r>
                          </m:e>
                        </m:d>
                      </m:e>
                    </m:func>
                    <m:r>
                      <a:rPr>
                        <a:latin typeface="Cambria Math" panose="02040503050406030204" pitchFamily="18" charset="0"/>
                      </a:rPr>
                      <m:t>=</m:t>
                    </m:r>
                    <m:r>
                      <a:rPr>
                        <a:latin typeface="Cambria Math" panose="02040503050406030204" pitchFamily="18" charset="0"/>
                      </a:rPr>
                      <m:t>𝐿</m:t>
                    </m:r>
                  </m:oMath>
                </a14:m>
                <a:r>
                  <a:rPr sz="2800" dirty="0"/>
                  <a:t> if and only if </a:t>
                </a:r>
                <a14:m>
                  <m:oMath xmlns:m="http://schemas.openxmlformats.org/officeDocument/2006/math">
                    <m:limLow>
                      <m:limLowPr>
                        <m:ctrlPr>
                          <a:rPr i="1">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lim>
                    </m:limLow>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𝐿</m:t>
                    </m:r>
                  </m:oMath>
                </a14:m>
                <a:r>
                  <a:rPr sz="2800" dirty="0"/>
                  <a:t>.</a:t>
                </a:r>
              </a:p>
              <a:p>
                <a:pPr>
                  <a:defRPr sz="2800"/>
                </a:pPr>
                <a:r>
                  <a:rPr sz="2800" dirty="0"/>
                  <a:t>If the limit </a:t>
                </a:r>
                <a14:m>
                  <m:oMath xmlns:m="http://schemas.openxmlformats.org/officeDocument/2006/math">
                    <m:r>
                      <a:rPr>
                        <a:latin typeface="Cambria Math" panose="02040503050406030204" pitchFamily="18" charset="0"/>
                      </a:rPr>
                      <m:t>𝐿</m:t>
                    </m:r>
                  </m:oMath>
                </a14:m>
                <a:r>
                  <a:rPr sz="2800" dirty="0"/>
                  <a:t> exists, then the sequence is </a:t>
                </a:r>
                <a:r>
                  <a:rPr sz="2800" i="1" dirty="0"/>
                  <a:t>convergent</a:t>
                </a:r>
                <a:r>
                  <a:rPr sz="2800" dirty="0"/>
                  <a:t>. We say the sequence converges to </a:t>
                </a:r>
                <a14:m>
                  <m:oMath xmlns:m="http://schemas.openxmlformats.org/officeDocument/2006/math">
                    <m:r>
                      <a:rPr>
                        <a:latin typeface="Cambria Math" panose="02040503050406030204" pitchFamily="18" charset="0"/>
                      </a:rPr>
                      <m:t>𝐿</m:t>
                    </m:r>
                  </m:oMath>
                </a14:m>
                <a:r>
                  <a:rPr sz="2800" dirty="0"/>
                  <a:t>. A sequence that does not converge is </a:t>
                </a:r>
                <a:r>
                  <a:rPr sz="2800" i="1" dirty="0"/>
                  <a:t>divergent</a:t>
                </a:r>
                <a:r>
                  <a:rPr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2955</Words>
  <Application>Microsoft Office PowerPoint</Application>
  <PresentationFormat>On-screen Show (4:3)</PresentationFormat>
  <Paragraphs>223</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Cambria Math</vt:lpstr>
      <vt:lpstr>Courier New</vt:lpstr>
      <vt:lpstr>Office Theme</vt:lpstr>
      <vt:lpstr>Section 10.1</vt:lpstr>
      <vt:lpstr>Example 1: Terms of a Sequence</vt:lpstr>
      <vt:lpstr>Example 1: Terms of a Sequence (cont.)</vt:lpstr>
      <vt:lpstr>Example 1: Terms of a Sequence (cont.)</vt:lpstr>
      <vt:lpstr>Example 2: Finding a Formula for a Sequence</vt:lpstr>
      <vt:lpstr>Example 3: Expressing a Sequence Using Different Formulas</vt:lpstr>
      <vt:lpstr>Example 4: Finding a Function for a Sequence</vt:lpstr>
      <vt:lpstr>Example 4: Finding a Function for a Sequence (cont.)</vt:lpstr>
      <vt:lpstr>Limit of a Sequence</vt:lpstr>
      <vt:lpstr>Example 5: Limit of a Sequence</vt:lpstr>
      <vt:lpstr>Example 5: Limit of a Sequence (cont.)</vt:lpstr>
      <vt:lpstr>Example 5: Limit of a Sequence (cont.)</vt:lpstr>
      <vt:lpstr>Example 5: Limit of a Sequence (cont.)</vt:lpstr>
      <vt:lpstr>Example 5: Limit of a Sequence (cont.)</vt:lpstr>
      <vt:lpstr>Example 5: Limit of a Sequence (cont.)</vt:lpstr>
      <vt:lpstr>Example 5: Limit of a Sequence (cont.)</vt:lpstr>
      <vt:lpstr>Example 6: Fibonacci Sequence</vt:lpstr>
      <vt:lpstr>Example 7: Define a Recursive Sequence</vt:lpstr>
      <vt:lpstr>Example 8: Sequence of Partial Sums</vt:lpstr>
      <vt:lpstr>Example 9: Terms of a Sequence of Partial Sums</vt:lpstr>
      <vt:lpstr>Example 9: Terms of a Sequence of Partial Sums (cont.)</vt:lpstr>
      <vt:lpstr>Convergence Principle for Infinite Series</vt:lpstr>
      <vt:lpstr>Example 10: Converging Series</vt:lpstr>
      <vt:lpstr>Example 10: Converging Series (cont.)</vt:lpstr>
      <vt:lpstr>Example 10: Converging Series (cont.)</vt:lpstr>
      <vt:lpstr>Example 10: Converging Series (cont.)</vt:lpstr>
      <vt:lpstr>Example 10: Converging Series (cont.)</vt:lpstr>
      <vt:lpstr>Example 11: Calculating the Sum of an Infinite Series</vt:lpstr>
      <vt:lpstr>Example 11: Calculating the Sum of an Infinite Series (cont.)</vt:lpstr>
      <vt:lpstr>Example 11: Calculating the Sum of an Infinite Series (cont.)</vt:lpstr>
      <vt:lpstr>Example 11: Calculating the Sum of an Infinite Series (cont.)</vt:lpstr>
      <vt:lpstr>Example 11: Calculating the Sum of an Infinite Series (cont.)</vt:lpstr>
      <vt:lpstr>Example 11: Calculating the Sum of an Infinite Series (cont.)</vt:lpstr>
      <vt:lpstr>Example 11: Calculating the Sum of an Infinite Series (cont.)</vt:lpstr>
      <vt:lpstr>Example 12: Limits</vt:lpstr>
      <vt:lpstr>Example 12: Limits (cont.)</vt:lpstr>
      <vt:lpstr>Example 12: Limits (cont.)</vt:lpstr>
      <vt:lpstr>Convergence of a Geometric Series</vt:lpstr>
      <vt:lpstr>Example 13: Sums of Geometric Series</vt:lpstr>
      <vt:lpstr>Example 13: Sums of Geometric Series (cont.)</vt:lpstr>
      <vt:lpstr>Example 13: Sums of Geometric Series (cont.)</vt:lpstr>
      <vt:lpstr>Example 14: Merton College Puzzle</vt:lpstr>
      <vt:lpstr>Example 14: Merton College Puzzle (cont.)</vt:lpstr>
      <vt:lpstr>Example 14: Merton College Puzzle (cont.)</vt:lpstr>
      <vt:lpstr>Example 14: Merton College Puzzle (cont.)</vt:lpstr>
      <vt:lpstr>Example 14: Merton College Puzzle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 3rd edition</dc:title>
  <dc:creator>Hawkes Learning</dc:creator>
  <cp:lastModifiedBy>Kyle Gilstrap</cp:lastModifiedBy>
  <cp:revision>134</cp:revision>
  <dcterms:created xsi:type="dcterms:W3CDTF">2013-04-26T14:43:13Z</dcterms:created>
  <dcterms:modified xsi:type="dcterms:W3CDTF">2022-08-26T19:35:08Z</dcterms:modified>
</cp:coreProperties>
</file>