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77" r:id="rId11"/>
    <p:sldId id="268" r:id="rId12"/>
    <p:sldId id="270" r:id="rId13"/>
    <p:sldId id="272" r:id="rId14"/>
    <p:sldId id="273" r:id="rId15"/>
    <p:sldId id="274" r:id="rId16"/>
    <p:sldId id="278" r:id="rId17"/>
    <p:sldId id="275" r:id="rId18"/>
    <p:sldId id="27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Taylor Polynomials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C625-D946-5AE3-8E53-A2399244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Taylor Polynomial of Degree 7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15FAD-DDEA-55EE-E791-A69D3C46FE4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Substituting these values into the formula for a Taylor polynomial of degree 7, we get the following Taylor approximation centered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115FAD-DDEA-55EE-E791-A69D3C46FE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39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Taylor Polynomial of Degree 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the Taylor polynomial of degree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9D70D5-C912-3C4B-DBFD-6D97D6B8CBFA}"/>
                  </a:ext>
                </a:extLst>
              </p:cNvPr>
              <p:cNvSpPr txBox="1"/>
              <p:nvPr/>
            </p:nvSpPr>
            <p:spPr>
              <a:xfrm>
                <a:off x="457200" y="2054441"/>
                <a:ext cx="8229600" cy="2280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All the derivatives are equal to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so the Taylor approximation is as follows.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9D70D5-C912-3C4B-DBFD-6D97D6B8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4441"/>
                <a:ext cx="8229600" cy="2280624"/>
              </a:xfrm>
              <a:prstGeom prst="rect">
                <a:avLst/>
              </a:prstGeom>
              <a:blipFill>
                <a:blip r:embed="rId3"/>
                <a:stretch>
                  <a:fillRect l="-1481" t="-240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6: Taylor Polynomial of Degree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𝑘</m:t>
                    </m:r>
                  </m:oMath>
                </a14:m>
                <a:endParaRPr sz="280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the Taylor polynomial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AB0650-4B88-6FF5-F5F4-193B7EFFDCAD}"/>
                  </a:ext>
                </a:extLst>
              </p:cNvPr>
              <p:cNvSpPr txBox="1"/>
              <p:nvPr/>
            </p:nvSpPr>
            <p:spPr>
              <a:xfrm>
                <a:off x="457200" y="1921610"/>
                <a:ext cx="8229600" cy="3839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first derivative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in general,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Evaluating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the general Taylor polynomial is the following.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!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!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AB0650-4B88-6FF5-F5F4-193B7EFFD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1610"/>
                <a:ext cx="8229600" cy="3839834"/>
              </a:xfrm>
              <a:prstGeom prst="rect">
                <a:avLst/>
              </a:prstGeom>
              <a:blipFill>
                <a:blip r:embed="rId4"/>
                <a:stretch>
                  <a:fillRect l="-1481" t="-1429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General Taylor Polynomial of Degree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𝑘</m:t>
                    </m:r>
                  </m:oMath>
                </a14:m>
                <a:r>
                  <a:rPr sz="2800"/>
                  <a:t> </a:t>
                </a:r>
                <a:r>
                  <a:t>Centered at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rPr sz="2800"/>
                  <a:t> </a:t>
                </a:r>
                <a:r>
                  <a:t>=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</m:oMath>
                </a14:m>
                <a:endParaRPr sz="280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″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‴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Taylor Polynomial for the Natural Log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the Taylor polynomial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Taylor Polynomial for the Natural Log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algn="ctr"/>
            <a:r>
              <a:rPr dirty="0"/>
              <a:t>​</a:t>
            </a:r>
          </a:p>
          <a:p>
            <a:pPr algn="l"/>
            <a:endParaRPr dirty="0"/>
          </a:p>
          <a:p>
            <a:pPr algn="l">
              <a:defRPr sz="2800"/>
            </a:pPr>
            <a:endParaRPr sz="2800" dirty="0"/>
          </a:p>
          <a:p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466052"/>
                  </p:ext>
                </p:extLst>
              </p:nvPr>
            </p:nvGraphicFramePr>
            <p:xfrm>
              <a:off x="381000" y="2057400"/>
              <a:ext cx="4648200" cy="24691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‴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⋮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12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⋯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466052"/>
                  </p:ext>
                </p:extLst>
              </p:nvPr>
            </p:nvGraphicFramePr>
            <p:xfrm>
              <a:off x="381000" y="2057400"/>
              <a:ext cx="4648200" cy="24691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526" r="-220588" b="-6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10526" b="-6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10526" r="-220588" b="-5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110526" b="-5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0526" r="-220588" b="-4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210526" b="-4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05172" r="-220588" b="-3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305172" b="-3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91667" r="-220588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39166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517544" b="-1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86667" r="-220588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45333" t="-586667" b="-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633294"/>
                  </p:ext>
                </p:extLst>
              </p:nvPr>
            </p:nvGraphicFramePr>
            <p:xfrm>
              <a:off x="4787781" y="1943687"/>
              <a:ext cx="3657600" cy="2450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‴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=−3!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⋮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12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!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633294"/>
                  </p:ext>
                </p:extLst>
              </p:nvPr>
            </p:nvGraphicFramePr>
            <p:xfrm>
              <a:off x="4787781" y="1943687"/>
              <a:ext cx="3657600" cy="2450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526" r="-140400" b="-6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10526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526" r="-140400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110526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526" r="-140400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210526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5172" r="-140400" b="-32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305172" b="-32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12281" r="-140400" b="-2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412281" b="-2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512281" b="-1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81667" r="-140400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1225" t="-581667" b="-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738B-DC65-76F4-7C01-56D1DCEF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7: Taylor Polynomial for the Natural Log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B1072-B826-53ED-B3E7-D151BC38990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signs alternate and the derivative is negative when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even.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general Taylor polynomial is as follows.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ar-A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kumimoji="0" lang="ar-A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ar-A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ar-AE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B1072-B826-53ED-B3E7-D151BC389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32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Rational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Obtain a rational number approximation to </a:t>
                </a:r>
                <a14:m>
                  <m:oMath xmlns:m="http://schemas.openxmlformats.org/officeDocument/2006/math">
                    <m:rad>
                      <m:ra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sz="2800"/>
                  <a:t> using a Taylor polynomial of degree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36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2A941D-331B-B23E-361C-95C3F8C04012}"/>
                  </a:ext>
                </a:extLst>
              </p:cNvPr>
              <p:cNvSpPr txBox="1"/>
              <p:nvPr/>
            </p:nvSpPr>
            <p:spPr>
              <a:xfrm>
                <a:off x="457200" y="2128018"/>
                <a:ext cx="8229600" cy="1907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centered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Note that we can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without using without a calculator. We use the following derivatives.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2A941D-331B-B23E-361C-95C3F8C04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28018"/>
                <a:ext cx="8229600" cy="1907830"/>
              </a:xfrm>
              <a:prstGeom prst="rect">
                <a:avLst/>
              </a:prstGeom>
              <a:blipFill>
                <a:blip r:embed="rId3"/>
                <a:stretch>
                  <a:fillRect l="-1481" t="-2875" b="-8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337E8EB-D6B3-1616-E8B0-90E0D1B8B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988572"/>
                  </p:ext>
                </p:extLst>
              </p:nvPr>
            </p:nvGraphicFramePr>
            <p:xfrm>
              <a:off x="1219200" y="4021083"/>
              <a:ext cx="7239000" cy="18583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rad>
                                    <m:ra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g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g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8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g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144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‴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g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‴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27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7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3456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337E8EB-D6B3-1616-E8B0-90E0D1B8B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988572"/>
                  </p:ext>
                </p:extLst>
              </p:nvPr>
            </p:nvGraphicFramePr>
            <p:xfrm>
              <a:off x="1219200" y="4021083"/>
              <a:ext cx="7239000" cy="18583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98000" b="-197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2041" b="-197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4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980" r="-98000" b="-9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2041" t="-100980" b="-99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44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2970" r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2041" t="-202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8: Rational Approximation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Thus, we calculate the approximation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sz="210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sz="21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8.5</m:t>
                          </m:r>
                        </m:e>
                      </m:rad>
                      <m:r>
                        <a:rPr sz="210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8.5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2100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8.5−8</m:t>
                          </m:r>
                        </m:e>
                      </m:d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″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8.5−8</m:t>
                                  </m:r>
                                </m:e>
                              </m:d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‴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8.5−8</m:t>
                                  </m:r>
                                </m:e>
                              </m:d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ad>
                            <m:radPr>
                              <m:ctrlPr>
                                <a:rPr sz="210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8.5</m:t>
                              </m:r>
                            </m:e>
                          </m:rad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3456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1152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ad>
                            <m:radPr>
                              <m:ctrlPr>
                                <a:rPr sz="210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8.5</m:t>
                              </m:r>
                            </m:e>
                          </m:rad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331,776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6912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338,549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165,888</m:t>
                          </m:r>
                        </m:den>
                      </m:f>
                    </m:oMath>
                  </m:oMathPara>
                </a14:m>
                <a:endParaRPr sz="21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8D0875-9693-058A-921F-72F23B13F148}"/>
                  </a:ext>
                </a:extLst>
              </p:cNvPr>
              <p:cNvSpPr txBox="1"/>
              <p:nvPr/>
            </p:nvSpPr>
            <p:spPr>
              <a:xfrm>
                <a:off x="457200" y="4191000"/>
                <a:ext cx="8229600" cy="1429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fraction in decimal form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2.040828752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which matches for the first six digits the value of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2.040827551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that is given by a calculator for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ra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8D0875-9693-058A-921F-72F23B13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8229600" cy="1429943"/>
              </a:xfrm>
              <a:prstGeom prst="rect">
                <a:avLst/>
              </a:prstGeom>
              <a:blipFill>
                <a:blip r:embed="rId3"/>
                <a:stretch>
                  <a:fillRect l="-1481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linear (tangent line) approximation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given by the following equation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Linear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linear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11D4B-41B0-325F-1B23-D2B30B23389C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2589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the linear approximation is as follows.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11D4B-41B0-325F-1B23-D2B30B23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2589940"/>
              </a:xfrm>
              <a:prstGeom prst="rect">
                <a:avLst/>
              </a:prstGeom>
              <a:blipFill>
                <a:blip r:embed="rId3"/>
                <a:stretch>
                  <a:fillRect l="-1481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Taylor Polynomial of Degree 2 Approximating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𝑓</m:t>
                    </m:r>
                  </m:oMath>
                </a14:m>
                <a:r>
                  <a:rPr sz="2800"/>
                  <a:t> </a:t>
                </a:r>
                <a:r>
                  <a:t>(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t>) near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rPr sz="2800"/>
                  <a:t> </a:t>
                </a:r>
                <a:r>
                  <a:t>= 0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″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Taylor Polynomial of Degree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Taylor polynomial of degree 2 approximating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420A5F-3BF9-4D8B-8B0B-D612A364533A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8229600" cy="2378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near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420A5F-3BF9-4D8B-8B0B-D612A364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2378728"/>
              </a:xfrm>
              <a:prstGeom prst="rect">
                <a:avLst/>
              </a:prstGeom>
              <a:blipFill>
                <a:blip r:embed="rId3"/>
                <a:stretch>
                  <a:fillRect l="-1481" t="-256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Taylor Polynomial of Degree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Taylor polynomial of degree 2 approximating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 near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86D7A4-0C66-CE51-1FCC-68F29A56961B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derivatives do not exist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so there is no quadratic Taylor polynomial approximation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86D7A4-0C66-CE51-1FCC-68F29A569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3734" b="-1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Taylor Polynomial of Degree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𝑘</m:t>
                    </m:r>
                  </m:oMath>
                </a14:m>
                <a:r>
                  <a:rPr sz="2800"/>
                  <a:t> </a:t>
                </a:r>
                <a:r>
                  <a:t>Approximating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𝑓</m:t>
                    </m:r>
                  </m:oMath>
                </a14:m>
                <a:r>
                  <a:rPr sz="2800"/>
                  <a:t> </a:t>
                </a:r>
                <a:r>
                  <a:t>(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t>) near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rPr sz="2800"/>
                  <a:t> </a:t>
                </a:r>
                <a:r>
                  <a:t>= 0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‴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We call this a Taylor approximation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Taylor Polynomial of Degree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the Taylor polynomial of degree </a:t>
                </a:r>
                <a:r>
                  <a:rPr sz="2800">
                    <a:latin typeface="Cambria Math"/>
                  </a:rPr>
                  <a:t>7</a:t>
                </a:r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Taylor Polynomial of Degree 7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algn="ctr"/>
            <a:r>
              <a:rPr dirty="0"/>
              <a:t>​</a:t>
            </a:r>
          </a:p>
          <a:p>
            <a:pPr algn="l"/>
            <a:endParaRPr dirty="0"/>
          </a:p>
          <a:p>
            <a:pPr algn="l">
              <a:defRPr sz="2800"/>
            </a:pPr>
            <a:endParaRPr lang="en-US" sz="2800" dirty="0"/>
          </a:p>
          <a:p>
            <a:pPr algn="l">
              <a:defRPr sz="2800"/>
            </a:pPr>
            <a:endParaRPr lang="en-US" sz="2800" dirty="0"/>
          </a:p>
          <a:p>
            <a:pPr algn="l">
              <a:defRPr sz="2800"/>
            </a:pP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853602"/>
                  </p:ext>
                </p:extLst>
              </p:nvPr>
            </p:nvGraphicFramePr>
            <p:xfrm>
              <a:off x="891967" y="1687428"/>
              <a:ext cx="3657600" cy="411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sin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‴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cos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sin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cos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853602"/>
                  </p:ext>
                </p:extLst>
              </p:nvPr>
            </p:nvGraphicFramePr>
            <p:xfrm>
              <a:off x="891967" y="1687428"/>
              <a:ext cx="3657600" cy="411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2195" r="-99668" b="-7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2195" b="-7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12195" r="-99668" b="-6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12195" b="-6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2195" r="-99668" b="-5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212195" b="-5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08434" r="-99668" b="-45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308434" b="-454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94186" r="-99668" b="-33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394186" b="-3383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488506" r="-99668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488506" b="-2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88506" r="-99668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588506" b="-1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688506" r="-99668" b="-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688506" b="-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158587"/>
                  </p:ext>
                </p:extLst>
              </p:nvPr>
            </p:nvGraphicFramePr>
            <p:xfrm>
              <a:off x="4564522" y="1681914"/>
              <a:ext cx="3657600" cy="411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‴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158587"/>
                  </p:ext>
                </p:extLst>
              </p:nvPr>
            </p:nvGraphicFramePr>
            <p:xfrm>
              <a:off x="4564522" y="1681914"/>
              <a:ext cx="3657600" cy="4114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99668" b="-7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2195" b="-7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2195" r="-99668" b="-6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12195" b="-6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195" r="-99668" b="-5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12195" b="-5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8434" r="-99668" b="-455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08434" b="-455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94186" r="-99668" b="-3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94186" b="-339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88506" r="-99668" b="-235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488506" b="-235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88506" r="-99668" b="-135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588506" b="-135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88506" r="-99668" b="-35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688506" b="-35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1083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Office Theme</vt:lpstr>
      <vt:lpstr>Section 10.2</vt:lpstr>
      <vt:lpstr>Linear Approximation</vt:lpstr>
      <vt:lpstr>Example 1: Linear Approximation</vt:lpstr>
      <vt:lpstr>The Taylor Polynomial of Degree 2 Approximating f (x) near x = 0</vt:lpstr>
      <vt:lpstr>Example 2: Taylor Polynomial of Degree 2</vt:lpstr>
      <vt:lpstr>Example 3: Taylor Polynomial of Degree 2</vt:lpstr>
      <vt:lpstr>The Taylor Polynomial of Degree k Approximating f (x) near x = 0</vt:lpstr>
      <vt:lpstr>Example 4: Taylor Polynomial of Degree 7</vt:lpstr>
      <vt:lpstr>Example 4: Taylor Polynomial of Degree 7 (cont.)</vt:lpstr>
      <vt:lpstr>Example 4: Taylor Polynomial of Degree 7 (cont.)</vt:lpstr>
      <vt:lpstr>Example 5: Taylor Polynomial of Degree 20</vt:lpstr>
      <vt:lpstr>Example 6: Taylor Polynomial of Degree k</vt:lpstr>
      <vt:lpstr>The General Taylor Polynomial of Degree k Centered at x = a</vt:lpstr>
      <vt:lpstr>Example 7: Taylor Polynomial for the Natural Log Function</vt:lpstr>
      <vt:lpstr>Example 7: Taylor Polynomial for the Natural Log Function (cont.)</vt:lpstr>
      <vt:lpstr>Example 7: Taylor Polynomial for the Natural Log Function (cont.)</vt:lpstr>
      <vt:lpstr>Example 8: Rational Approximation</vt:lpstr>
      <vt:lpstr>Example 8: Rational Approximation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129</cp:revision>
  <dcterms:created xsi:type="dcterms:W3CDTF">2013-04-26T14:43:13Z</dcterms:created>
  <dcterms:modified xsi:type="dcterms:W3CDTF">2022-08-26T19:55:35Z</dcterms:modified>
</cp:coreProperties>
</file>