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9" r:id="rId4"/>
    <p:sldId id="260" r:id="rId5"/>
    <p:sldId id="262" r:id="rId6"/>
    <p:sldId id="263" r:id="rId7"/>
    <p:sldId id="286" r:id="rId8"/>
    <p:sldId id="264" r:id="rId9"/>
    <p:sldId id="265" r:id="rId10"/>
    <p:sldId id="287" r:id="rId11"/>
    <p:sldId id="266" r:id="rId12"/>
    <p:sldId id="268" r:id="rId13"/>
    <p:sldId id="269" r:id="rId14"/>
    <p:sldId id="288" r:id="rId15"/>
    <p:sldId id="271" r:id="rId16"/>
    <p:sldId id="272" r:id="rId17"/>
    <p:sldId id="274" r:id="rId18"/>
    <p:sldId id="275" r:id="rId19"/>
    <p:sldId id="276" r:id="rId20"/>
    <p:sldId id="289" r:id="rId21"/>
    <p:sldId id="277" r:id="rId22"/>
    <p:sldId id="278" r:id="rId23"/>
    <p:sldId id="279" r:id="rId24"/>
    <p:sldId id="291" r:id="rId25"/>
    <p:sldId id="290" r:id="rId26"/>
    <p:sldId id="280" r:id="rId27"/>
    <p:sldId id="281" r:id="rId28"/>
    <p:sldId id="292" r:id="rId29"/>
    <p:sldId id="282" r:id="rId30"/>
    <p:sldId id="283" r:id="rId31"/>
    <p:sldId id="293" r:id="rId32"/>
    <p:sldId id="294" r:id="rId33"/>
    <p:sldId id="284" r:id="rId34"/>
    <p:sldId id="285" r:id="rId35"/>
    <p:sldId id="295" r:id="rId36"/>
    <p:sldId id="296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Taylor Series, Power Series, and Their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10.3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9E67-38B8-09A1-4C37-DC5321AB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Taylor Series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FA0E48-039A-7AD7-8724-C348AE5BFF2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 use the binomial series 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replacing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 follows.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+⋯=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FA0E48-039A-7AD7-8724-C348AE5BF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4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a Taylor series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is some constant.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C70C9B-7456-56EA-85BD-03DACC747655}"/>
                  </a:ext>
                </a:extLst>
              </p:cNvPr>
              <p:cNvSpPr txBox="1"/>
              <p:nvPr/>
            </p:nvSpPr>
            <p:spPr>
              <a:xfrm>
                <a:off x="457200" y="1943687"/>
                <a:ext cx="8229600" cy="3575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Differentiating, we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𝑘𝑥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in general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𝑘𝑥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in general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we substitute into the formula for a Taylor series.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𝑘𝑥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+⋯=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ar-AE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2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C70C9B-7456-56EA-85BD-03DACC74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43687"/>
                <a:ext cx="8229600" cy="3575466"/>
              </a:xfrm>
              <a:prstGeom prst="rect">
                <a:avLst/>
              </a:prstGeom>
              <a:blipFill>
                <a:blip r:embed="rId3"/>
                <a:stretch>
                  <a:fillRect l="-1481"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function whose Taylor series coefficients, for the series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, are specified by the given sequence.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Taylor Series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sz="2800" dirty="0"/>
                  <a:t>. By adding and subtracting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this can be written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Another solution is to factor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substitute.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+⋯=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+⋯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BDA4-7F2E-B3AF-8CEA-E14A6133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6: Taylor Series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23F4E28-8070-224D-F519-EAF9B72F2A4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coefficients are almost the ones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except for the coefficient of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This suggests the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23F4E28-8070-224D-F519-EAF9B72F2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55FDA6-5333-9EF6-A432-5944BA6E8DA4}"/>
                  </a:ext>
                </a:extLst>
              </p:cNvPr>
              <p:cNvSpPr txBox="1"/>
              <p:nvPr/>
            </p:nvSpPr>
            <p:spPr>
              <a:xfrm>
                <a:off x="457200" y="2473541"/>
                <a:ext cx="8229600" cy="2527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3"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​The function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+⋯=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4"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function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+⋯=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which is the geometric series 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solution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55FDA6-5333-9EF6-A432-5944BA6E8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73541"/>
                <a:ext cx="8229600" cy="2527936"/>
              </a:xfrm>
              <a:prstGeom prst="rect">
                <a:avLst/>
              </a:prstGeom>
              <a:blipFill>
                <a:blip r:embed="rId3"/>
                <a:stretch>
                  <a:fillRect l="-1556" t="-2657" r="-1037" b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59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Euler’s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dirty="0"/>
              </a:p>
              <a:p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Application of Euler’s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the identity: for any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1919E9-1C47-D2A8-42C7-A9BE0707039F}"/>
                  </a:ext>
                </a:extLst>
              </p:cNvPr>
              <p:cNvSpPr txBox="1"/>
              <p:nvPr/>
            </p:nvSpPr>
            <p:spPr>
              <a:xfrm>
                <a:off x="457200" y="1957220"/>
                <a:ext cx="8229600" cy="2150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Using Euler’s Formula twice, we have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func>
                              <m:func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𝑖𝑡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</m:d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1919E9-1C47-D2A8-42C7-A9BE0707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57220"/>
                <a:ext cx="8229600" cy="2150589"/>
              </a:xfrm>
              <a:prstGeom prst="rect">
                <a:avLst/>
              </a:prstGeom>
              <a:blipFill>
                <a:blip r:embed="rId3"/>
                <a:stretch>
                  <a:fillRect l="-1481" t="-2550" b="-6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In trigonometry,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a positive integer, the equation in Example 7 is called De Moivre's Identity.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Solving 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all five complex number solutions of the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8: Solving an Equation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/>
                  <a:t> and any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satisfying the equation lies on the unit circle in the complex plane. Applying the identity from Example 7, 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From this equation, we see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/>
                  <a:t> for some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.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/>
                  <a:t>. We take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 (since there are five solutions).</a:t>
                </a:r>
              </a:p>
              <a:p>
                <a:pPr algn="ctr"/>
                <a:r>
                  <a:t>​</a:t>
                </a:r>
              </a:p>
              <a:p>
                <a:pPr algn="l"/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Binomial Coefficient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How many two-element subsets are there in a set of six elements?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93882F-3ED5-0DBE-D636-A827095B30E4}"/>
                  </a:ext>
                </a:extLst>
              </p:cNvPr>
              <p:cNvSpPr txBox="1"/>
              <p:nvPr/>
            </p:nvSpPr>
            <p:spPr>
              <a:xfrm>
                <a:off x="457200" y="2055318"/>
                <a:ext cx="8229600" cy="13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b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</m:t>
                      </m:r>
                    </m:oMath>
                  </m:oMathPara>
                </a14:m>
                <a:endPara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93882F-3ED5-0DBE-D636-A827095B3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5318"/>
                <a:ext cx="8229600" cy="1356590"/>
              </a:xfrm>
              <a:prstGeom prst="rect">
                <a:avLst/>
              </a:prstGeom>
              <a:blipFill>
                <a:blip r:embed="rId2"/>
                <a:stretch>
                  <a:fillRect l="-1481" t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270A-1F55-0E59-7FEC-F2400381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8: Solving an Equation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891A52-0958-E4C1-8C46-F80C1AABF1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400896"/>
                  </p:ext>
                </p:extLst>
              </p:nvPr>
            </p:nvGraphicFramePr>
            <p:xfrm>
              <a:off x="457200" y="1447800"/>
              <a:ext cx="8229600" cy="3346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=1=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891A52-0958-E4C1-8C46-F80C1AABF1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8400896"/>
                  </p:ext>
                </p:extLst>
              </p:nvPr>
            </p:nvGraphicFramePr>
            <p:xfrm>
              <a:off x="457200" y="1447800"/>
              <a:ext cx="8229600" cy="3346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2195" r="-100000" b="-58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12195" b="-58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78632" r="-100000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78632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78632" r="-10000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178632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78632" r="-10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278632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1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78632" r="-10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378632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7591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Geometric series, Taylor series, and binomial series are all types of power series.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Polynomial of Degree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a polynomial of degree 5 that approximately satisfies the following conditions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9: Polynomial of Degree 5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sz="4000" b="1" dirty="0"/>
                  <a:t>Solution</a:t>
                </a:r>
              </a:p>
              <a:p>
                <a:pPr>
                  <a:defRPr sz="2800"/>
                </a:pPr>
                <a:r>
                  <a:rPr sz="4000" dirty="0"/>
                  <a:t>Let </a:t>
                </a:r>
                <a14:m>
                  <m:oMath xmlns:m="http://schemas.openxmlformats.org/officeDocument/2006/math">
                    <m:r>
                      <a:rPr sz="4000">
                        <a:latin typeface="Cambria Math" panose="02040503050406030204" pitchFamily="18" charset="0"/>
                      </a:rPr>
                      <m:t>𝑦</m:t>
                    </m:r>
                    <m:r>
                      <a:rPr sz="40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40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sz="4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4000">
                        <a:latin typeface="Cambria Math" panose="02040503050406030204" pitchFamily="18" charset="0"/>
                      </a:rPr>
                      <m:t>𝑥</m:t>
                    </m:r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+⋯=</m:t>
                    </m:r>
                    <m:nary>
                      <m:naryPr>
                        <m:chr m:val="∑"/>
                        <m:limLoc m:val="undOvr"/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sz="4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4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sz="4000" dirty="0"/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sz="40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40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sz="4000">
                        <a:latin typeface="Cambria Math" panose="02040503050406030204" pitchFamily="18" charset="0"/>
                      </a:rPr>
                      <m:t>=</m:t>
                    </m:r>
                    <m:r>
                      <a:rPr sz="4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4000" dirty="0"/>
                  <a:t>, we have</a:t>
                </a:r>
              </a:p>
              <a:p>
                <a:pPr>
                  <a:defRPr sz="2800"/>
                </a:pPr>
                <a:r>
                  <a:rPr sz="4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40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sz="4000">
                        <a:latin typeface="Cambria Math" panose="02040503050406030204" pitchFamily="18" charset="0"/>
                      </a:rPr>
                      <m:t>=</m:t>
                    </m:r>
                    <m:r>
                      <a:rPr sz="4000">
                        <a:latin typeface="Cambria Math" panose="02040503050406030204" pitchFamily="18" charset="0"/>
                      </a:rPr>
                      <m:t>1</m:t>
                    </m:r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4000">
                        <a:latin typeface="Cambria Math" panose="02040503050406030204" pitchFamily="18" charset="0"/>
                      </a:rPr>
                      <m:t>𝑥</m:t>
                    </m:r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sz="4000" dirty="0"/>
                  <a:t>, and</a:t>
                </a:r>
              </a:p>
              <a:p>
                <a:pPr>
                  <a:defRPr sz="2800"/>
                </a:pPr>
                <a:r>
                  <a:rPr sz="4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sz="4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r>
                      <a:rPr sz="400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4000">
                        <a:latin typeface="Cambria Math" panose="02040503050406030204" pitchFamily="18" charset="0"/>
                      </a:rPr>
                      <m:t>𝑥</m:t>
                    </m:r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r>
                      <a:rPr sz="400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r>
                      <a:rPr sz="400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</m:t>
                    </m:r>
                    <m:r>
                      <a:rPr sz="400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0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sz="400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sz="4000" dirty="0"/>
                  <a:t>.</a:t>
                </a:r>
              </a:p>
              <a:p>
                <a:pPr>
                  <a:defRPr sz="2800"/>
                </a:pPr>
                <a:r>
                  <a:rPr sz="4000" dirty="0"/>
                  <a:t>Using the given condition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sz="4000">
                        <a:latin typeface="Cambria Math" panose="02040503050406030204" pitchFamily="18" charset="0"/>
                      </a:rPr>
                      <m:t>=</m:t>
                    </m:r>
                    <m:r>
                      <a:rPr sz="4000">
                        <a:latin typeface="Cambria Math" panose="02040503050406030204" pitchFamily="18" charset="0"/>
                      </a:rPr>
                      <m:t>2</m:t>
                    </m:r>
                    <m:r>
                      <a:rPr sz="40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4000" dirty="0"/>
                  <a:t>, we can also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4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4000" dirty="0"/>
                  <a:t>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We equate the two expressions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stopping with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, and get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, so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926" t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BFC0-884F-0757-49BA-33A9D47B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9: Polynomial of Degree 5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A4015E1-147E-E505-2AA9-F24ECF3811E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This equation is valid for all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 some interval centered at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This means that the coefficient of each power of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zero.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A4015E1-147E-E505-2AA9-F24ECF381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2FED65-DE4D-FCE0-2F6F-CDFC41A2F1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89795"/>
                  </p:ext>
                </p:extLst>
              </p:nvPr>
            </p:nvGraphicFramePr>
            <p:xfrm>
              <a:off x="457200" y="2590800"/>
              <a:ext cx="8229600" cy="30435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2FED65-DE4D-FCE0-2F6F-CDFC41A2F1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89795"/>
                  </p:ext>
                </p:extLst>
              </p:nvPr>
            </p:nvGraphicFramePr>
            <p:xfrm>
              <a:off x="457200" y="2590800"/>
              <a:ext cx="8229600" cy="30435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200000" b="-52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3415" r="-100000" b="-52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0000" t="-13415" b="-528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200000" b="-42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13415" r="-100000" b="-42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0000" t="-113415" b="-428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81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56250" r="-200000" b="-2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56250" r="-100000" b="-2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0000" t="-156250" b="-213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1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56250" r="-200000" b="-1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56250" r="-100000" b="-1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0000" t="-256250" b="-113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1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56250" r="-200000" b="-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56250" r="-100000" b="-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0000" t="-356250" b="-13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269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7893-CEA5-F0FF-8257-694909A1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9: Polynomial of Degree 5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F4E61E-912B-D832-D372-3A9223EC22B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  <m:sSup>
                      <m:sSup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may verify that this polynomial approximation for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satisfies the given conditions: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ar-A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0" lang="ar-AE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sSup>
                      <m:sSup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d>
                      <m:d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conditions in the problem lead to the so-called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recursion equation       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F4E61E-912B-D832-D372-3A9223EC2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9C1441-2E6C-6A11-3A26-1FA680A1D9C0}"/>
                  </a:ext>
                </a:extLst>
              </p:cNvPr>
              <p:cNvSpPr txBox="1"/>
              <p:nvPr/>
            </p:nvSpPr>
            <p:spPr>
              <a:xfrm>
                <a:off x="-533400" y="290726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9C1441-2E6C-6A11-3A26-1FA680A1D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2907268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2DB86-BA4F-1971-8D21-F5D2F9E457AE}"/>
                  </a:ext>
                </a:extLst>
              </p:cNvPr>
              <p:cNvSpPr txBox="1"/>
              <p:nvPr/>
            </p:nvSpPr>
            <p:spPr>
              <a:xfrm>
                <a:off x="457200" y="3276600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all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given, all the coefficients can be found using the recursion equation.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A2DB86-BA4F-1971-8D21-F5D2F9E45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8229600" cy="646331"/>
              </a:xfrm>
              <a:prstGeom prst="rect">
                <a:avLst/>
              </a:prstGeom>
              <a:blipFill>
                <a:blip r:embed="rId4"/>
                <a:stretch>
                  <a:fillRect l="-593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772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10: 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a power series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that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/>
                  <a:t> subject to the condition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10: Power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+⋯=</m:t>
                    </m:r>
                    <m:nary>
                      <m:naryPr>
                        <m:chr m:val="∑"/>
                        <m:limLoc m:val="undOvr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sz="2800" dirty="0"/>
                  <a:t> 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sz="2800" dirty="0"/>
                  <a:t>, 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Combining terms gives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+⋯=0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This equation tells 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(substituting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) and it gives the recursion equation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or, more conveniently,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t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1A8C-D1BF-17CF-280E-7900CEC6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10: Power Series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5CAFA5-5316-A591-1D9E-FB26A17CF0F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Now, using the recursion equation and the facts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ar-A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we solve for the coefficients of the power series as follows.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kumimoji="0" lang="ar-A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ar-A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=⋯=</m:t>
                    </m:r>
                    <m:r>
                      <a:rPr kumimoji="0" lang="ar-A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and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Now we can see that a nice pattern has developed.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0" lang="ar-AE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0" lang="ar-A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5CAFA5-5316-A591-1D9E-FB26A17CF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3" t="-859" r="-74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713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11: Polynomial of Degree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a polynomial of degree 6 that approximates the function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and contains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. In other words,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457E42-8F58-4369-6694-0B099E02996B}"/>
                  </a:ext>
                </a:extLst>
              </p:cNvPr>
              <p:cNvSpPr txBox="1"/>
              <p:nvPr/>
            </p:nvSpPr>
            <p:spPr>
              <a:xfrm>
                <a:off x="457200" y="2667000"/>
                <a:ext cx="8229600" cy="2634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+⋯=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Recall from Example 3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−⋯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457E42-8F58-4369-6694-0B099E029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7000"/>
                <a:ext cx="8229600" cy="2634888"/>
              </a:xfrm>
              <a:prstGeom prst="rect">
                <a:avLst/>
              </a:prstGeom>
              <a:blipFill>
                <a:blip r:embed="rId3"/>
                <a:stretch>
                  <a:fillRect l="-1481" t="-2315" b="-5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Binomial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sz="2800" dirty="0"/>
                  <a:t>The series converges provided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(the radius of convergence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).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11: Polynomial of Degree 6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Then we have two representations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  <m:r>
                        <m:rPr>
                          <m:nor/>
                        </m:rPr>
                        <a:rPr/>
                        <m:t>and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−⋯</m:t>
                      </m:r>
                    </m:oMath>
                  </m:oMathPara>
                </a14:m>
                <a:br>
                  <a:rPr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sz="2800" dirty="0"/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4F36-9EAB-0C75-D2F5-DBFB52BB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11: Polynomial of Degree 6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95BB5-F6B0-2B9E-36AF-FBA8A78F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equate the corresponding coefficients in the two representations, we Find the following coefficients of the power series.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2AAB8E-D8A6-2B9C-3947-E7190B0DB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410843"/>
                  </p:ext>
                </p:extLst>
              </p:nvPr>
            </p:nvGraphicFramePr>
            <p:xfrm>
              <a:off x="457200" y="2438400"/>
              <a:ext cx="8229600" cy="33938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phant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240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80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22AAB8E-D8A6-2B9C-3947-E7190B0DB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410843"/>
                  </p:ext>
                </p:extLst>
              </p:nvPr>
            </p:nvGraphicFramePr>
            <p:xfrm>
              <a:off x="457200" y="2438400"/>
              <a:ext cx="8229600" cy="33938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8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2500" r="-200000" b="-690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9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83505" r="-200000" b="-4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83505" r="-100000" b="-4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83505" b="-412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96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83505" r="-200000" b="-3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183505" r="-100000" b="-3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183505" b="-312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2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83505" r="-200000" b="-2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283505" r="-100000" b="-2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283505" b="-212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0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83505" r="-200000" b="-1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383505" r="-100000" b="-1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383505" b="-112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2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483505" r="-200000" b="-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483505" r="-100000" b="-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483505" b="-12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5949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4F36-9EAB-0C75-D2F5-DBFB52BB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11: Polynomial of Degree 6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B395BB5-F6B0-2B9E-36AF-FBA8A78F6A0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recursion equation is given by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sSub>
                      <m:sSub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conclude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80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B395BB5-F6B0-2B9E-36AF-FBA8A78F6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45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12: Power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subject to the conditions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793C6A-F8F5-0A63-CD0B-A0A209C21330}"/>
                  </a:ext>
                </a:extLst>
              </p:cNvPr>
              <p:cNvSpPr txBox="1"/>
              <p:nvPr/>
            </p:nvSpPr>
            <p:spPr>
              <a:xfrm>
                <a:off x="457200" y="2057400"/>
                <a:ext cx="8229600" cy="345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 before, 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+⋯=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nary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″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+⋯=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sSub>
                          <m:sSub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793C6A-F8F5-0A63-CD0B-A0A209C2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229600" cy="3455690"/>
              </a:xfrm>
              <a:prstGeom prst="rect">
                <a:avLst/>
              </a:prstGeom>
              <a:blipFill>
                <a:blip r:embed="rId3"/>
                <a:stretch>
                  <a:fillRect l="-1481" t="-1767" r="-1333" b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12: Power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second expression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</m:oMath>
                </a14:m>
                <a:r>
                  <a:rPr sz="2800" dirty="0"/>
                  <a:t> comes from the given differential equation,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−⋯=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sz="2800" dirty="0"/>
              </a:p>
              <a:p>
                <a:pPr algn="l"/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D181-06DD-643B-5F1B-155DC83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12: Power Series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B587D-674E-D097-B4F4-50DA50919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as usual we equate the corresponding coefficients to 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​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E9B76FB-8CD4-146E-BA04-BFDFEE422D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234014"/>
                  </p:ext>
                </p:extLst>
              </p:nvPr>
            </p:nvGraphicFramePr>
            <p:xfrm>
              <a:off x="457200" y="1447800"/>
              <a:ext cx="8229600" cy="382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=6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=12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4!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which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gives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6!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E9B76FB-8CD4-146E-BA04-BFDFEE422D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234014"/>
                  </p:ext>
                </p:extLst>
              </p:nvPr>
            </p:nvGraphicFramePr>
            <p:xfrm>
              <a:off x="457200" y="1447800"/>
              <a:ext cx="8229600" cy="382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89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r="-200000" b="-474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r="-100000" b="-474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b="-474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1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0000" r="-200000" b="-374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100000" r="-100000" b="-374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100000" b="-3741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81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6667" r="-200000" b="-9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106667" r="-100000" b="-9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106667" b="-9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529268" r="-200000" b="-15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529268" r="-100000" b="-15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529268" b="-15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83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460714" r="-200000" b="-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460714" r="-100000" b="-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00000" t="-460714" b="-13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F83E3F-267C-B9A5-2830-9F2684AA42B2}"/>
              </a:ext>
            </a:extLst>
          </p:cNvPr>
          <p:cNvSpPr txBox="1"/>
          <p:nvPr/>
        </p:nvSpPr>
        <p:spPr>
          <a:xfrm>
            <a:off x="457200" y="5410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so on.</a:t>
            </a:r>
          </a:p>
        </p:txBody>
      </p:sp>
    </p:spTree>
    <p:extLst>
      <p:ext uri="{BB962C8B-B14F-4D97-AF65-F5344CB8AC3E}">
        <p14:creationId xmlns:p14="http://schemas.microsoft.com/office/powerpoint/2010/main" val="2278853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D181-06DD-643B-5F1B-155DC83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12: Power Series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5FB587D-674E-D097-B4F4-50DA5091914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We get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+⋯=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ar-A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f>
                          <m:f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ar-A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kumimoji="0" lang="ar-A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This is recognizable as the Taylor series for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centered at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5FB587D-674E-D097-B4F4-50DA50919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75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Binomial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binomial series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to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/>
                  <a:t> as a series.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9F5139-B045-DF11-DBBF-212054FC37BF}"/>
                  </a:ext>
                </a:extLst>
              </p:cNvPr>
              <p:cNvSpPr txBox="1"/>
              <p:nvPr/>
            </p:nvSpPr>
            <p:spPr>
              <a:xfrm>
                <a:off x="457200" y="2209800"/>
                <a:ext cx="8229600" cy="348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−⋯</m:t>
                      </m:r>
                    </m:oMath>
                  </m:oMathPara>
                </a14:m>
                <a:endPara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9F5139-B045-DF11-DBBF-212054FC3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229600" cy="3489097"/>
              </a:xfrm>
              <a:prstGeom prst="rect">
                <a:avLst/>
              </a:prstGeom>
              <a:blipFill>
                <a:blip r:embed="rId3"/>
                <a:stretch>
                  <a:fillRect l="-1481" t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a Taylor series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Taylor Series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Use the binomial series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F2B9-9E44-AB24-97DC-5FA03317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Taylor Series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EA081D3-9635-A4D4-A8AF-EBF99818AE5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solution in this example is recognizable as the geometric series 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(Section 10.1), as follows.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EA081D3-9635-A4D4-A8AF-EBF99818A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8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Obtain a Taylor series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Taylor Series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Use the geometric series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2471</Words>
  <Application>Microsoft Office PowerPoint</Application>
  <PresentationFormat>On-screen Show (4:3)</PresentationFormat>
  <Paragraphs>204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Office Theme</vt:lpstr>
      <vt:lpstr>Section 10.3</vt:lpstr>
      <vt:lpstr>Example 1: Binomial Coefficient</vt:lpstr>
      <vt:lpstr>The Binomial Series</vt:lpstr>
      <vt:lpstr>Example 2: Binomial Series</vt:lpstr>
      <vt:lpstr>Example 3: Taylor Series</vt:lpstr>
      <vt:lpstr>Example 3: Taylor Series (cont.)</vt:lpstr>
      <vt:lpstr>Example 3: Taylor Series (cont.)</vt:lpstr>
      <vt:lpstr>Example 4: Taylor Series</vt:lpstr>
      <vt:lpstr>Example 4: Taylor Series (cont.)</vt:lpstr>
      <vt:lpstr>Example 4: Taylor Series (cont.)</vt:lpstr>
      <vt:lpstr>Example 5: Taylor Series</vt:lpstr>
      <vt:lpstr>Example 6: Taylor Series</vt:lpstr>
      <vt:lpstr>Example 6: Taylor Series (cont.)</vt:lpstr>
      <vt:lpstr>Example 6: Taylor Series (cont.)</vt:lpstr>
      <vt:lpstr>Euler’s Formula</vt:lpstr>
      <vt:lpstr>Example 7: Application of Euler’s Formula</vt:lpstr>
      <vt:lpstr>Note</vt:lpstr>
      <vt:lpstr>Example 8: Solving an Equation</vt:lpstr>
      <vt:lpstr>Example 8: Solving an Equation (cont.)</vt:lpstr>
      <vt:lpstr>Example 8: Solving an Equation (cont.)</vt:lpstr>
      <vt:lpstr>Note</vt:lpstr>
      <vt:lpstr>Example 9: Polynomial of Degree 5</vt:lpstr>
      <vt:lpstr>Example 9: Polynomial of Degree 5 (cont.)</vt:lpstr>
      <vt:lpstr>Example 9: Polynomial of Degree 5 (cont.)</vt:lpstr>
      <vt:lpstr>Example 9: Polynomial of Degree 5 (cont.)</vt:lpstr>
      <vt:lpstr>Example 10: Power Series</vt:lpstr>
      <vt:lpstr>Example 10: Power Series (cont.)</vt:lpstr>
      <vt:lpstr>Example 10: Power Series (cont.)</vt:lpstr>
      <vt:lpstr>Example 11: Polynomial of Degree 6</vt:lpstr>
      <vt:lpstr>Example 11: Polynomial of Degree 6 (cont.)</vt:lpstr>
      <vt:lpstr>Example 11: Polynomial of Degree 6 (cont.)</vt:lpstr>
      <vt:lpstr>Example 11: Polynomial of Degree 6 (cont.)</vt:lpstr>
      <vt:lpstr>Example 12: Power Series</vt:lpstr>
      <vt:lpstr>Example 12: Power Series (cont.)</vt:lpstr>
      <vt:lpstr>Example 12: Power Series (cont.)</vt:lpstr>
      <vt:lpstr>Example 12: Power Series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Kyle Gilstrap</cp:lastModifiedBy>
  <cp:revision>146</cp:revision>
  <dcterms:created xsi:type="dcterms:W3CDTF">2013-04-26T14:43:13Z</dcterms:created>
  <dcterms:modified xsi:type="dcterms:W3CDTF">2022-08-29T16:17:55Z</dcterms:modified>
</cp:coreProperties>
</file>