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One-Sided Limits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One-Sided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Solutions</a:t>
                </a:r>
              </a:p>
              <a:p>
                <a:pPr>
                  <a:defRPr sz="2800"/>
                </a:pPr>
                <a:r>
                  <a:rPr sz="2800" dirty="0"/>
                  <a:t>Since each function is a polynomial function, the one-sided limits can be found by substituting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dirty="0"/>
                  <a:t>  Substitute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𝑎</m:t>
                    </m:r>
                    <m:r>
                      <a:rPr>
                        <a:latin typeface="Cambria Math"/>
                      </a:rPr>
                      <m:t>=</m:t>
                    </m:r>
                    <m:r>
                      <a:rPr>
                        <a:latin typeface="Cambria Math"/>
                      </a:rPr>
                      <m:t>3</m:t>
                    </m:r>
                  </m:oMath>
                </a14:m>
                <a:r>
                  <a:rPr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𝑥</m:t>
                    </m:r>
                  </m:oMath>
                </a14:m>
                <a:r>
                  <a:rPr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dirty="0"/>
                  <a:t>  Substitute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𝑎</m:t>
                    </m:r>
                    <m:r>
                      <a:rPr>
                        <a:latin typeface="Cambria Math"/>
                      </a:rPr>
                      <m:t>=</m:t>
                    </m:r>
                    <m:r>
                      <a:rPr>
                        <a:latin typeface="Cambria Math"/>
                      </a:rPr>
                      <m:t>2</m:t>
                    </m:r>
                  </m:oMath>
                </a14:m>
                <a:r>
                  <a:rPr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𝑥</m:t>
                    </m:r>
                  </m:oMath>
                </a14:m>
                <a:r>
                  <a:rPr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dirty="0"/>
                  <a:t>  Substitute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𝑎</m:t>
                    </m:r>
                    <m:r>
                      <a:rPr>
                        <a:latin typeface="Cambria Math"/>
                      </a:rPr>
                      <m:t>=</m:t>
                    </m:r>
                    <m:r>
                      <a:rPr>
                        <a:latin typeface="Cambria Math"/>
                      </a:rPr>
                      <m:t>0</m:t>
                    </m:r>
                  </m:oMath>
                </a14:m>
                <a:r>
                  <a:rPr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𝑥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a limit is indicated to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, then it does not exist. These symbols are used only to indicate the direction of unboundedness.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Infinite One-Sided Limits (Unbounded One-Sided Limits)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Limits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increases without bound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from the left (or from the right), then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approaches positive infinity,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 (See Figure 5(a) and (b).) We write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Limits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decreases without bound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from the left (or from the right), then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approaches negative infinity,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 (See Figure 5(c) and (d).) We write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Infinite One-Sided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from the left, the denominator will always be negative but will approach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; the absolute value of the denominator will get smaller and smaller. For example,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sz="2800"/>
                  <a:t>, and so on. Meanwhile, the numerator will approach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. Thus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 will become very large in the negative sense (or unbounded in the negative direction). So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r="-1037" b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Infinite One-Sided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Here,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from the right,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will always be positive. For example,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99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sz="2800"/>
                  <a:t>, and so on. Thus the denominator will approach 0 through positive values, and the numerator will approach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. Therefore,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/>
                  <a:t> will become unbounded in the positive direction, and 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3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One-Sided Limits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Study the graph shown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and find the following one-sided limits.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E61F38-9A3C-4363-BD87-240080CA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924311"/>
            <a:ext cx="3886200" cy="3904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One-Sided Limits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372B2A-91DD-C74D-D3DE-CF9F4F60A8C4}"/>
                  </a:ext>
                </a:extLst>
              </p:cNvPr>
              <p:cNvSpPr txBox="1"/>
              <p:nvPr/>
            </p:nvSpPr>
            <p:spPr>
              <a:xfrm>
                <a:off x="3476605" y="1041624"/>
                <a:ext cx="5210195" cy="3678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2"/>
                  <a:tabLst/>
                  <a:defRPr sz="2800"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according to the graph, but this fact does not affect either the left- or right-hand limits in parts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372B2A-91DD-C74D-D3DE-CF9F4F60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05" y="1041624"/>
                <a:ext cx="5210195" cy="3678571"/>
              </a:xfrm>
              <a:prstGeom prst="rect">
                <a:avLst/>
              </a:prstGeom>
              <a:blipFill>
                <a:blip r:embed="rId3"/>
                <a:stretch>
                  <a:fillRect l="-2456" t="-1658" r="-2807" b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6CAB-9E71-0E4D-0D68-FCCC0F8A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One-Sided Limits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9C6DF0E-7520-0ED2-BB6E-F97029716354}"/>
                  </a:ext>
                </a:extLst>
              </p:cNvPr>
              <p:cNvSpPr txBox="1"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8700"/>
                <a:ext cx="8229600" cy="496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3"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9C6DF0E-7520-0ED2-BB6E-F9702971635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8700"/>
                <a:ext cx="8229600" cy="4967288"/>
              </a:xfrm>
              <a:prstGeom prst="rect">
                <a:avLst/>
              </a:prstGeom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50B754-279E-B260-5604-B46E75C88591}"/>
                  </a:ext>
                </a:extLst>
              </p:cNvPr>
              <p:cNvSpPr txBox="1"/>
              <p:nvPr/>
            </p:nvSpPr>
            <p:spPr>
              <a:xfrm>
                <a:off x="4648200" y="1060938"/>
                <a:ext cx="4038600" cy="1868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4"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50B754-279E-B260-5604-B46E75C8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60938"/>
                <a:ext cx="4038600" cy="1868845"/>
              </a:xfrm>
              <a:prstGeom prst="rect">
                <a:avLst/>
              </a:prstGeom>
              <a:blipFill>
                <a:blip r:embed="rId3"/>
                <a:stretch>
                  <a:fillRect l="-3172" t="-3257" b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24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One-Sided Limits Defined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Left-Hand Limits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the values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get closer and closer to some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sz="2800" dirty="0"/>
                  <a:t> as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that are smaller than some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get closer and closer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then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sz="2800" dirty="0"/>
                  <a:t> is the limit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𝒇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from the left. We write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Right-Hand Limits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If the values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get closer and closer to some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 as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that are larger than some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get closer and closer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then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 is the limit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𝒇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from the right. We write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46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One-Sided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={</m:t>
                    </m:r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m:rPr>
                              <m:nor/>
                            </m:rPr>
                            <a:rPr/>
                            <m:t>if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≤2</m:t>
                          </m:r>
                        </m:e>
                      </m:mr>
                      <m:m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m:rPr>
                              <m:nor/>
                            </m:rPr>
                            <a:rPr/>
                            <m:t>if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2&lt;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mr>
                      <m:m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m:rPr>
                              <m:nor/>
                            </m:rPr>
                            <a:rPr/>
                            <m:t>if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4≤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≤6</m:t>
                          </m:r>
                        </m:e>
                      </m:mr>
                    </m:m>
                  </m:oMath>
                </a14:m>
                <a:r>
                  <a:rPr sz="2800"/>
                  <a:t> is shown. Find the following one-sided limits by inspecting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One-Sided Limits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144D6B-019D-A8A1-782C-D8A1E3ABF1E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0037" y="1082675"/>
            <a:ext cx="4883926" cy="4849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ECCE-2B58-720A-E91C-01E6AE7A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One-Sided Limits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9991-5062-B4C9-3C38-B9D7E5DFD9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Remarks concerning the graph: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20059411-517E-8991-F25E-DCAB8EAF6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" y="1676400"/>
                <a:ext cx="76962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 value of the left and right-hand limits as </a:t>
                </a:r>
                <a14:m>
                  <m:oMath xmlns:m="http://schemas.openxmlformats.org/officeDocument/2006/math"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is independent of the actual </a:t>
                </a: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-value at </a:t>
                </a:r>
                <a14:m>
                  <m:oMath xmlns:m="http://schemas.openxmlformats.org/officeDocument/2006/math"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800">
                        <a:solidFill>
                          <a:srgbClr val="36609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if there is one. 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20059411-517E-8991-F25E-DCAB8EAF6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676400"/>
                <a:ext cx="7696200" cy="1384995"/>
              </a:xfrm>
              <a:prstGeom prst="rect">
                <a:avLst/>
              </a:prstGeom>
              <a:blipFill>
                <a:blip r:embed="rId2"/>
                <a:stretch>
                  <a:fillRect l="-1664" t="-3965" b="-11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7C2406C2-1180-367F-AACE-4EDB32AC1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535" y="3429000"/>
                <a:ext cx="7696200" cy="1957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There is no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since the function is not defined for </a:t>
                </a:r>
                <a14:m>
                  <m:oMath xmlns:m="http://schemas.openxmlformats.org/officeDocument/2006/math"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-values approaching these numbers from the indicated directions. </a:t>
                </a: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7C2406C2-1180-367F-AACE-4EDB32AC1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535" y="3429000"/>
                <a:ext cx="7696200" cy="1957844"/>
              </a:xfrm>
              <a:prstGeom prst="rect">
                <a:avLst/>
              </a:prstGeom>
              <a:blipFill>
                <a:blip r:embed="rId3"/>
                <a:stretch>
                  <a:fillRect l="-1664" t="-3115" r="-792" b="-81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43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One-Sided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 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C2B4A-CE8D-B640-65D0-8DA91A75C041}"/>
                  </a:ext>
                </a:extLst>
              </p:cNvPr>
              <p:cNvSpPr txBox="1"/>
              <p:nvPr/>
            </p:nvSpPr>
            <p:spPr>
              <a:xfrm>
                <a:off x="6248400" y="1484773"/>
                <a:ext cx="4572000" cy="236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3"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 sz="2800"/>
                </a:pPr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C2B4A-CE8D-B640-65D0-8DA91A75C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484773"/>
                <a:ext cx="4572000" cy="2360518"/>
              </a:xfrm>
              <a:prstGeom prst="rect">
                <a:avLst/>
              </a:prstGeom>
              <a:blipFill>
                <a:blip r:embed="rId3"/>
                <a:stretch>
                  <a:fillRect l="-2800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634987-44B7-96B4-FB2E-922DB8A926B6}"/>
                  </a:ext>
                </a:extLst>
              </p:cNvPr>
              <p:cNvSpPr txBox="1"/>
              <p:nvPr/>
            </p:nvSpPr>
            <p:spPr>
              <a:xfrm>
                <a:off x="3316837" y="3740009"/>
                <a:ext cx="4572000" cy="1869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5"/>
                  <a:tabLst/>
                  <a:defRPr sz="2800"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634987-44B7-96B4-FB2E-922DB8A9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837" y="3740009"/>
                <a:ext cx="4572000" cy="1869679"/>
              </a:xfrm>
              <a:prstGeom prst="rect">
                <a:avLst/>
              </a:prstGeom>
              <a:blipFill>
                <a:blip r:embed="rId4"/>
                <a:stretch>
                  <a:fillRect l="-2800" t="-3268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DCBCFB-5922-F80E-9C7A-164D76C4FC00}"/>
                  </a:ext>
                </a:extLst>
              </p:cNvPr>
              <p:cNvSpPr txBox="1"/>
              <p:nvPr/>
            </p:nvSpPr>
            <p:spPr>
              <a:xfrm>
                <a:off x="3312564" y="1484773"/>
                <a:ext cx="5486400" cy="1868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2"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DCBCFB-5922-F80E-9C7A-164D76C4F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64" y="1484773"/>
                <a:ext cx="5486400" cy="1868845"/>
              </a:xfrm>
              <a:prstGeom prst="rect">
                <a:avLst/>
              </a:prstGeom>
              <a:blipFill>
                <a:blip r:embed="rId5"/>
                <a:stretch>
                  <a:fillRect l="-2333" t="-3268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31CDE-F2DD-FAA9-CEE6-8778D95662D2}"/>
                  </a:ext>
                </a:extLst>
              </p:cNvPr>
              <p:cNvSpPr txBox="1"/>
              <p:nvPr/>
            </p:nvSpPr>
            <p:spPr>
              <a:xfrm>
                <a:off x="457200" y="3740009"/>
                <a:ext cx="5486400" cy="1868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eriod" startAt="4"/>
                  <a:tabLst/>
                  <a:defRPr sz="2800"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​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31CDE-F2DD-FAA9-CEE6-8778D9566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40009"/>
                <a:ext cx="5486400" cy="1868845"/>
              </a:xfrm>
              <a:prstGeom prst="rect">
                <a:avLst/>
              </a:prstGeom>
              <a:blipFill>
                <a:blip r:embed="rId6"/>
                <a:stretch>
                  <a:fillRect l="-2333" t="-3268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A </a:t>
                </a:r>
                <a:r>
                  <a:rPr sz="2800" b="1" dirty="0"/>
                  <a:t>polynomial function</a:t>
                </a:r>
                <a:r>
                  <a:rPr sz="2800" dirty="0"/>
                  <a:t> is a function of the form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each exponent is a positive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are real numbers.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One-Sided Limits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polynomial function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real number,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One-Sided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values of each of the following one-sided limits.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972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Courier New</vt:lpstr>
      <vt:lpstr>Arial</vt:lpstr>
      <vt:lpstr>Office Theme</vt:lpstr>
      <vt:lpstr>Section 2.1</vt:lpstr>
      <vt:lpstr>One-Sided Limits Defined Informally</vt:lpstr>
      <vt:lpstr>Example 1: Finding One-Sided Limits</vt:lpstr>
      <vt:lpstr>Example 1: Finding One-Sided Limits (cont.)</vt:lpstr>
      <vt:lpstr>Example 1: Finding One-Sided Limits (cont.)</vt:lpstr>
      <vt:lpstr>Example 1: Finding One-Sided Limits (cont.)</vt:lpstr>
      <vt:lpstr>Polynomial Function</vt:lpstr>
      <vt:lpstr>One-Sided Limits of Polynomial Functions</vt:lpstr>
      <vt:lpstr>Example 2: Finding One-Sided Limits</vt:lpstr>
      <vt:lpstr>Example 2: Finding One-Sided Limits (cont.)</vt:lpstr>
      <vt:lpstr>Note:</vt:lpstr>
      <vt:lpstr>Infinite One-Sided Limits (Unbounded One-Sided Limits)</vt:lpstr>
      <vt:lpstr>Example 3: Finding Infinite One-Sided Limits</vt:lpstr>
      <vt:lpstr>Example 3: Finding Infinite One-Sided Limits (cont.)</vt:lpstr>
      <vt:lpstr>Example 4: Finding One-Sided Limits Using a Graph</vt:lpstr>
      <vt:lpstr>Example 4: Finding One-Sided Limits Using a Graph (cont.)</vt:lpstr>
      <vt:lpstr>Example 4: Finding One-Sided Limits Using a Graph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2022-08-18T15:38:36Z</dcterms:modified>
</cp:coreProperties>
</file>