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Limits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a Limit Using a Graph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2AB0D-7536-044B-3040-22DE20DDCA5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18565" y="1082675"/>
            <a:ext cx="4906869" cy="4849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a Limit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does not exist.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Limits Algebraically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10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by using an algebraically equivalent expression.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r>
                  <a:rPr dirty="0"/>
                  <a:t>​</a:t>
                </a:r>
                <a:r>
                  <a:rPr sz="2800" dirty="0"/>
                  <a:t>We first factor the numerator and simplify the fraction:</a:t>
                </a:r>
              </a:p>
              <a:p>
                <a:pPr>
                  <a:defRPr sz="2000"/>
                </a:pPr>
                <a:r>
                  <a:rPr sz="2800" dirty="0"/>
                  <a:t> </a:t>
                </a:r>
                <a:r>
                  <a:rPr dirty="0"/>
                  <a:t> </a:t>
                </a:r>
                <a:endParaRPr lang="en-US" dirty="0"/>
              </a:p>
              <a:p>
                <a:pPr>
                  <a:defRPr sz="2000"/>
                </a:pPr>
                <a:endParaRPr lang="en-US" sz="2000" dirty="0"/>
              </a:p>
              <a:p>
                <a:pPr>
                  <a:defRPr sz="2000"/>
                </a:pPr>
                <a:endParaRPr lang="en-US" sz="2000" dirty="0"/>
              </a:p>
              <a:p>
                <a:pPr algn="ctr"/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5A8E2-1645-1FBB-5B6A-CA50F2DB8C5B}"/>
                  </a:ext>
                </a:extLst>
              </p:cNvPr>
              <p:cNvSpPr txBox="1"/>
              <p:nvPr/>
            </p:nvSpPr>
            <p:spPr>
              <a:xfrm>
                <a:off x="457200" y="3810000"/>
                <a:ext cx="4626588" cy="6481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borderBox>
                        </m:num>
                        <m:den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borderBox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85A8E2-1645-1FBB-5B6A-CA50F2DB8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0"/>
                <a:ext cx="4626588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7414A1-EB5E-0660-E97E-58C84B9B386E}"/>
                  </a:ext>
                </a:extLst>
              </p:cNvPr>
              <p:cNvSpPr txBox="1"/>
              <p:nvPr/>
            </p:nvSpPr>
            <p:spPr>
              <a:xfrm>
                <a:off x="5083788" y="3950294"/>
                <a:ext cx="360301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000"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numerical approach, with a table of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-values converging to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suggests a limit exists.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7414A1-EB5E-0660-E97E-58C84B9B3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88" y="3950294"/>
                <a:ext cx="3603012" cy="1015663"/>
              </a:xfrm>
              <a:prstGeom prst="rect">
                <a:avLst/>
              </a:prstGeom>
              <a:blipFill>
                <a:blip r:embed="rId4"/>
                <a:stretch>
                  <a:fillRect l="-186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682B-9BD6-0FA4-1AAE-BA54A50B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Finding Limits Algebraically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6E0C4E60-66EC-794E-F7A1-BB3E172A04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66800"/>
                <a:ext cx="8229600" cy="4967067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10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for any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we may replace the given expression with the simplified one. Thus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6E0C4E60-66EC-794E-F7A1-BB3E172A0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66800"/>
                <a:ext cx="8229600" cy="4967067"/>
              </a:xfr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2DFCE2C5-70F6-E6D8-A89C-D74616503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761" y="2667000"/>
                <a:ext cx="8226039" cy="272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ar-AE" sz="180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limLow>
                            <m:limLow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d>
                                    <m:d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borderBox>
                                </m:den>
                              </m:f>
                            </m:e>
                          </m:d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limLow>
                                <m:limLow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d>
                                        <m:d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180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18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phant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limLow>
                                <m:limLow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d>
                                        <m:d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180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18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phant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e>
                          <m:phant>
                            <m:phantPr>
                              <m:show m:val="off"/>
                              <m:ctrlPr>
                                <a:rPr lang="ar-AE" sz="180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limLow>
                                <m:limLow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d>
                                        <m:dPr>
                                          <m:ctrlPr>
                                            <a:rPr lang="ar-A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ar-AE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ar-AE" sz="180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ar-AE" sz="180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ar-AE" sz="180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phant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180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m:rPr>
                              <m:nor/>
                            </m:rPr>
                            <a:rPr lang="ar-AE" sz="1800"/>
                            <m:t>.</m:t>
                          </m:r>
                        </m:e>
                      </m:eqArr>
                    </m:oMath>
                  </m:oMathPara>
                </a14:m>
                <a:endParaRPr lang="ar-AE" sz="1800" dirty="0"/>
              </a:p>
            </p:txBody>
          </p:sp>
        </mc:Choice>
        <mc:Fallback xmlns=""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2DFCE2C5-70F6-E6D8-A89C-D74616503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1" y="2667000"/>
                <a:ext cx="8226039" cy="2723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02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Finding Limits Algebraically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Determine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125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sz="2800"/>
                  <a:t> algebraically.</a:t>
                </a:r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r>
                  <a:t>​</a:t>
                </a:r>
                <a:r>
                  <a:rPr sz="2800"/>
                  <a:t>We factor the numerator: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B3ED75-2BCA-A391-022C-F0D8D8F2B7D5}"/>
                  </a:ext>
                </a:extLst>
              </p:cNvPr>
              <p:cNvSpPr txBox="1"/>
              <p:nvPr/>
            </p:nvSpPr>
            <p:spPr>
              <a:xfrm>
                <a:off x="457200" y="2971800"/>
                <a:ext cx="914400" cy="9144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</m:borderBox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borderBox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B3ED75-2BCA-A391-022C-F0D8D8F2B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71800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r="-40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350EEC5-DAAF-6311-C357-6B724DCC13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79918763"/>
                  </p:ext>
                </p:extLst>
              </p:nvPr>
            </p:nvGraphicFramePr>
            <p:xfrm>
              <a:off x="381000" y="2971800"/>
              <a:ext cx="8229600" cy="1786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 dirty="0"/>
                            <a:t>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numerator is a difference of two cubes: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that can be factored into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B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AB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B</m:t>
                                      </m:r>
                                    </m:e>
                                    <m:sup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800" dirty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25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0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0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nor/>
                                </m:rPr>
                                <a:rPr sz="20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350EEC5-DAAF-6311-C357-6B724DCC13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79918763"/>
                  </p:ext>
                </p:extLst>
              </p:nvPr>
            </p:nvGraphicFramePr>
            <p:xfrm>
              <a:off x="381000" y="2971800"/>
              <a:ext cx="8229600" cy="1786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87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1800" dirty="0"/>
                            <a:t>​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636" t="-2551" b="-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2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5102" r="-68664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Limits Algebraically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Then the given limit, if it exists, is equivalent to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→5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+25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sz="2800"/>
                  <a:t>. However, the numerator does not have a limit of zero, but the limit of the denominator is zero. Thus the limit fails to exist.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Limits Algebraically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Determine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algebraically.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r>
                  <a:rPr dirty="0"/>
                  <a:t>​</a:t>
                </a:r>
                <a:r>
                  <a:rPr sz="2800" dirty="0"/>
                  <a:t>We factor first:</a:t>
                </a:r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r>
                  <a:rPr sz="2800" dirty="0"/>
                  <a:t>Thus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sz="2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d>
                      <m:d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2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sz="24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sz="2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3</m:t>
                        </m:r>
                      </m:lim>
                    </m:limLow>
                    <m:d>
                      <m:d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sz="2400">
                        <a:latin typeface="Cambria Math" panose="02040503050406030204" pitchFamily="18" charset="0"/>
                      </a:rPr>
                      <m:t>=</m:t>
                    </m:r>
                    <m:r>
                      <a:rPr sz="240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sz="24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sz="2400">
                        <a:latin typeface="Cambria Math" panose="02040503050406030204" pitchFamily="18" charset="0"/>
                      </a:rPr>
                      <m:t>1</m:t>
                    </m:r>
                    <m:r>
                      <a:rPr sz="2400">
                        <a:latin typeface="Cambria Math" panose="02040503050406030204" pitchFamily="18" charset="0"/>
                      </a:rPr>
                      <m:t>=−</m:t>
                    </m:r>
                    <m:r>
                      <a:rPr sz="24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4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030765"/>
                <a:ext cx="6707542" cy="964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sz="28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borderBox>
                        </m:num>
                        <m:den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borderBox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sz="28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sz="280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30765"/>
                <a:ext cx="6707542" cy="96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Indeterminate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</a:t>
                </a:r>
                <a:r>
                  <a:rPr sz="2800" dirty="0"/>
                  <a:t>limit expression of the type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sz="2800" dirty="0"/>
                  <a:t> is called an </a:t>
                </a:r>
                <a:r>
                  <a:rPr sz="2800" b="1" dirty="0"/>
                  <a:t>indeterminate form</a:t>
                </a:r>
                <a:r>
                  <a:rPr sz="2800" dirty="0"/>
                  <a:t> of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Limit Defined Informally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the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get closer and closer to some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as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that are smaller than some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that are larger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get closer and closer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(but not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),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is the limit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𝒇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Limit Defined Symbolically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a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is a real number, then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Existence of a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say that the limit of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approaches a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</a:t>
                </a:r>
                <a:r>
                  <a:rPr sz="2800" b="1" dirty="0"/>
                  <a:t>exists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sz="2800" dirty="0"/>
                  <a:t> is a real number.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or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Remember, even though the limit does not exist if it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(or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), we still write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(or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) for the limit to indicate that the function is unbounded.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a Limit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in the figure to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→3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a Limit Using a Graph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20ED5-C3AD-B3B1-84ED-21BCD56D901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38883" y="1082675"/>
            <a:ext cx="4866234" cy="48498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a Limit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We see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Therefore,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→3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We see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So, even though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a Limit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in the figure to find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, and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, if the limits exist.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672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Courier New</vt:lpstr>
      <vt:lpstr>Arial</vt:lpstr>
      <vt:lpstr>Office Theme</vt:lpstr>
      <vt:lpstr>Section 2.2</vt:lpstr>
      <vt:lpstr>Limit Defined Informally</vt:lpstr>
      <vt:lpstr>Limit Defined Symbolically</vt:lpstr>
      <vt:lpstr>Existence of a Limit</vt:lpstr>
      <vt:lpstr>Note:</vt:lpstr>
      <vt:lpstr>Example 1: Finding a Limit Using a Graph</vt:lpstr>
      <vt:lpstr>Example 1: Finding a Limit Using a Graph (cont.)</vt:lpstr>
      <vt:lpstr>Example 1: Finding a Limit Using a Graph (cont.)</vt:lpstr>
      <vt:lpstr>Example 2: Finding a Limit Using a Graph</vt:lpstr>
      <vt:lpstr>Example 2: Finding a Limit Using a Graph (cont.)</vt:lpstr>
      <vt:lpstr>Example 2: Finding a Limit Using a Graph (cont.)</vt:lpstr>
      <vt:lpstr>Example 3: Finding Limits Algebraically</vt:lpstr>
      <vt:lpstr>Example 3: Finding Limits Algebraically (cont.)</vt:lpstr>
      <vt:lpstr>Example 3: Finding Limits Algebraically (cont.)</vt:lpstr>
      <vt:lpstr>Example 3: Finding Limits Algebraically (cont.)</vt:lpstr>
      <vt:lpstr>Example 3: Finding Limits Algebraically (cont.)</vt:lpstr>
      <vt:lpstr>Indeterminate Form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2022-08-18T15:39:00Z</dcterms:modified>
</cp:coreProperties>
</file>