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88" r:id="rId5"/>
    <p:sldId id="28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6" r:id="rId26"/>
    <p:sldId id="287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2" d="100"/>
          <a:sy n="112" d="100"/>
        </p:scale>
        <p:origin x="162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More about Limits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Undefined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sz="2800"/>
                  <a:t>, 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→5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Undefined Limit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sz="2800"/>
                  <a:t>, which is not defined, and further, is not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sz="2800"/>
                  <a:t>. The expression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sz="2800"/>
                  <a:t> cannot be simplified as the expression in Example 2 was. When the limit of the denominator is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 and the limit of the numerator is some number other than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, then the limit of the function does not exist. To show this and to determine the nature of the graph of the function near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sz="2800"/>
                  <a:t>, we analyze the left- and right-hand limits: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−5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−5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Thus we see that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→5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does not exist and that the graph of the function is unbounded in the negative direction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sz="2800"/>
                  <a:t> and unbounded in the positive direction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 r="-1556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Piecewise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function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defined piecewise as follows.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={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/>
                              <m:t>if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≤3</m:t>
                            </m:r>
                          </m:e>
                        </m:mr>
                        <m:m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/>
                              <m:t>if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&gt;3</m:t>
                            </m:r>
                          </m:e>
                        </m:mr>
                      </m:m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→3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 if it exists.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Piecewise Function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930184E-250C-2651-50F2-940A272BC0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3750495"/>
                  </p:ext>
                </p:extLst>
              </p:nvPr>
            </p:nvGraphicFramePr>
            <p:xfrm>
              <a:off x="462897" y="1600200"/>
              <a:ext cx="8229600" cy="10886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lim>
                              </m:limLow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=2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2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 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≤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b="0" dirty="0"/>
                            <a:t> when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lim>
                              </m:limLow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</m:sup>
                                  </m:sSup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=3+3=6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 b="0" i="1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b="0" dirty="0"/>
                            <a:t> since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&gt;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sz="1800" b="0" dirty="0"/>
                            <a:t> when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930184E-250C-2651-50F2-940A272BC0F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43750495"/>
                  </p:ext>
                </p:extLst>
              </p:nvPr>
            </p:nvGraphicFramePr>
            <p:xfrm>
              <a:off x="462897" y="1600200"/>
              <a:ext cx="8229600" cy="10886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85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757" r="-99852" b="-1635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48" t="-6757" b="-1635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4528" r="-99852" b="-14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148" t="-74528" b="-14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146D5-B24B-476D-0BAB-1B00F89DBF6F}"/>
                  </a:ext>
                </a:extLst>
              </p:cNvPr>
              <p:cNvSpPr txBox="1"/>
              <p:nvPr/>
            </p:nvSpPr>
            <p:spPr>
              <a:xfrm>
                <a:off x="462897" y="2818276"/>
                <a:ext cx="8223903" cy="1095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</m:sup>
                        </m:sSup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have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lim>
                    </m:limLow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6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7146D5-B24B-476D-0BAB-1B00F89D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97" y="2818276"/>
                <a:ext cx="8223903" cy="1095685"/>
              </a:xfrm>
              <a:prstGeom prst="rect">
                <a:avLst/>
              </a:prstGeom>
              <a:blipFill>
                <a:blip r:embed="rId3"/>
                <a:stretch>
                  <a:fillRect l="-1557" t="-6111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Rational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A rational function is a function of the form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𝑝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𝑞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are polynomials.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Properties of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, if it exists.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Properties of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Use a graphing utility and graph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</m:oMath>
                </a14:m>
                <a:r>
                  <a:rPr sz="2800"/>
                  <a:t>. On the TI-84 Plus, use a window of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sz="2800"/>
                  <a:t>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sz="2800"/>
                  <a:t>.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gets larger we see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/>
                  <a:t>-values level off above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-axis (see Figure 2).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Properties of Limits (cont.)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5E0ED0-DE28-0902-B267-D4F17010EF5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3409950" y="1219200"/>
            <a:ext cx="2324100" cy="1752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1208EA-9AC9-7FB3-7C88-617D2C199BA8}"/>
                  </a:ext>
                </a:extLst>
              </p:cNvPr>
              <p:cNvSpPr txBox="1"/>
              <p:nvPr/>
            </p:nvSpPr>
            <p:spPr>
              <a:xfrm>
                <a:off x="457200" y="4939079"/>
                <a:ext cx="8229600" cy="653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lim</m:t>
                        </m:r>
                      </m:e>
                      <m:li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→+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=+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1208EA-9AC9-7FB3-7C88-617D2C199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39079"/>
                <a:ext cx="8229600" cy="653256"/>
              </a:xfrm>
              <a:prstGeom prst="rect">
                <a:avLst/>
              </a:prstGeom>
              <a:blipFill>
                <a:blip r:embed="rId3"/>
                <a:stretch>
                  <a:fillRect t="-10280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051795D-08CF-674E-31BA-3BAD3F43A315}"/>
              </a:ext>
            </a:extLst>
          </p:cNvPr>
          <p:cNvSpPr txBox="1"/>
          <p:nvPr/>
        </p:nvSpPr>
        <p:spPr>
          <a:xfrm>
            <a:off x="3863767" y="3025161"/>
            <a:ext cx="144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Figure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A05FA2-3761-6BD9-0F6A-805E053ECBD3}"/>
                  </a:ext>
                </a:extLst>
              </p:cNvPr>
              <p:cNvSpPr txBox="1"/>
              <p:nvPr/>
            </p:nvSpPr>
            <p:spPr>
              <a:xfrm>
                <a:off x="457200" y="3467907"/>
                <a:ext cx="8229600" cy="1471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There is a natural way to investigate this algebraically.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Individually, both the numerator and denominator get very large. That is, they both approach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∞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A05FA2-3761-6BD9-0F6A-805E053EC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67907"/>
                <a:ext cx="8229600" cy="1471172"/>
              </a:xfrm>
              <a:prstGeom prst="rect">
                <a:avLst/>
              </a:prstGeom>
              <a:blipFill>
                <a:blip r:embed="rId4"/>
                <a:stretch>
                  <a:fillRect l="-1481" t="-4149" b="-1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Properties of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Thus this approach leads to an expression of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+∞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+∞</m:t>
                        </m:r>
                      </m:den>
                    </m:f>
                  </m:oMath>
                </a14:m>
                <a:r>
                  <a:rPr sz="2800" dirty="0"/>
                  <a:t>, which is called an indeterminate form. We still do not know what the limit is or even if the limit exists.</a:t>
                </a:r>
              </a:p>
              <a:p>
                <a:pPr>
                  <a:defRPr sz="2800"/>
                </a:pPr>
                <a:r>
                  <a:rPr sz="2800" dirty="0"/>
                  <a:t>Now, if we divide each term in the numerator and denominator by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, we will have an expression with fractions whose limits we can find.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Properties of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245843316"/>
                  </p:ext>
                </p:extLst>
              </p:nvPr>
            </p:nvGraphicFramePr>
            <p:xfrm>
              <a:off x="457200" y="1105523"/>
              <a:ext cx="8229600" cy="31072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+5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Divide each term by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3+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Use limit Property 6.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3+0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2−0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limit Properties 4 and 7. Also, use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 b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sz="1800" b="0" dirty="0"/>
                            <a:t>. Note: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5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 b="0">
                                  <a:latin typeface="Cambria Math"/>
                                </a:rPr>
                                <m:t>=5⋅</m:t>
                              </m:r>
                              <m:limLow>
                                <m:limLow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  <m:r>
                                    <a:rPr sz="1800" b="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sz="1800" b="0" i="1">
                                          <a:latin typeface="Cambria Math"/>
                                        </a:rPr>
                                        <m:t>x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245843316"/>
                  </p:ext>
                </p:extLst>
              </p:nvPr>
            </p:nvGraphicFramePr>
            <p:xfrm>
              <a:off x="457200" y="1105523"/>
              <a:ext cx="8229600" cy="31072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10" r="-184211" b="-342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286" t="-4310" b="-342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419" r="-184211" b="-239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460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5082" r="-184211" b="-1295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Use limit Property 6.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456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30769" r="-184211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4286" t="-230769" b="-1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rPr dirty="0"/>
                  <a:t>Limits as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→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𝑎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Suppose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is any constant,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is a positive integer,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a real number,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are real numbers.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Properties of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Since the constants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/>
                  <a:t> will have little effect on the fraction for very large values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(for example, in the millions),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sz="2800"/>
                  <a:t> is approximately the same as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. Thus the limit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seems quite reasonable from this point of view. The graph shows that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 is indeed a horizontal asymptote.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Properties of Limits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638240-E766-352D-8FD8-E86F42548AF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061609" y="1082675"/>
            <a:ext cx="5020781" cy="48498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Properties of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−8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, if it exists.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CD4619-3DE7-7930-E28A-C08B23F52E14}"/>
                  </a:ext>
                </a:extLst>
              </p:cNvPr>
              <p:cNvSpPr txBox="1"/>
              <p:nvPr/>
            </p:nvSpPr>
            <p:spPr>
              <a:xfrm>
                <a:off x="457200" y="1972885"/>
                <a:ext cx="8229600" cy="23329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 Example 5 we divided each term in the numerator and denominator by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In this example, we will divide each term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the technique is to divide by the highest power of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present in the function.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DCD4619-3DE7-7930-E28A-C08B23F52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72885"/>
                <a:ext cx="8229600" cy="2332946"/>
              </a:xfrm>
              <a:prstGeom prst="rect">
                <a:avLst/>
              </a:prstGeom>
              <a:blipFill>
                <a:blip r:embed="rId3"/>
                <a:stretch>
                  <a:fillRect l="-1481" t="-2618" r="-1926" b="-6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Properties of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021980927"/>
                  </p:ext>
                </p:extLst>
              </p:nvPr>
            </p:nvGraphicFramePr>
            <p:xfrm>
              <a:off x="457200" y="1105523"/>
              <a:ext cx="8229600" cy="21596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+3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−8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Divide each term by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1" smtClean="0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−8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→+∞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8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→+∞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+3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−8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0+0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1−0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Since the numerator is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and the denominator is not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, the fraction has the value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021980927"/>
                  </p:ext>
                </p:extLst>
              </p:nvPr>
            </p:nvGraphicFramePr>
            <p:xfrm>
              <a:off x="457200" y="1105523"/>
              <a:ext cx="8229600" cy="21596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00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788" r="-170000" b="-181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824" t="-3788" b="-1810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87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6102" r="-170000" b="-1025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42857" r="-170000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1800" b="0" dirty="0"/>
                            <a:t>Since the numerator is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and the denominator is not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, the fraction has the value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Properties of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→−∞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num>
                          <m:den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, if it exists.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93CC4FB-3FE6-251F-9B69-70D7E103322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40224308"/>
                  </p:ext>
                </p:extLst>
              </p:nvPr>
            </p:nvGraphicFramePr>
            <p:xfrm>
              <a:off x="457200" y="2209800"/>
              <a:ext cx="8229600" cy="22825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−4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Divide each term by the highest power of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 present, which in this function is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→−∞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→−∞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num>
                                    <m:den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den>
                                  </m:f>
                                </m:e>
                              </m:d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→−∞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Since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 is undefined, the limit is either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+∞</m:t>
                              </m:r>
                            </m:oMath>
                          </a14:m>
                          <a:r>
                            <a:rPr sz="1800" b="0" dirty="0"/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−∞</m:t>
                              </m:r>
                            </m:oMath>
                          </a14:m>
                          <a:r>
                            <a:rPr sz="1800" b="0" dirty="0"/>
                            <a:t>. (See Example 3.)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493CC4FB-3FE6-251F-9B69-70D7E103322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840224308"/>
                  </p:ext>
                </p:extLst>
              </p:nvPr>
            </p:nvGraphicFramePr>
            <p:xfrm>
              <a:off x="457200" y="2209800"/>
              <a:ext cx="8229600" cy="228250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101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759" r="-100000" b="-1939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3759" b="-193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74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6949" r="-100000" b="-118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Simplify.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54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6452" r="-100000" b="-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06452" b="-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Properties of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Investigating the expression shows that the highest power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This term will dominate for very large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and will be negative for negative values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. Thus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→−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ar-AE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Summary of Limits for Rational Functions as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→+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rPr sz="2800"/>
                  <a:t> </a:t>
                </a:r>
                <a:r>
                  <a:t>(or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  <m:r>
                      <a:rPr sz="3200">
                        <a:latin typeface="Cambria Math"/>
                      </a:rPr>
                      <m:t>→−</m:t>
                    </m:r>
                    <m:r>
                      <a:rPr sz="3200">
                        <a:latin typeface="Cambria Math"/>
                      </a:rPr>
                      <m:t>∞</m:t>
                    </m:r>
                  </m:oMath>
                </a14:m>
                <a:r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556" t="-16000" b="-1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Consider the function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+⋯+</m:t>
                        </m:r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,</a:t>
                </a:r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≠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lang="en-US" sz="2800" b="1" dirty="0"/>
                  <a:t>	</a:t>
                </a:r>
                <a:r>
                  <a:rPr sz="2800" b="1" dirty="0"/>
                  <a:t>Case 1:</a:t>
                </a:r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lang="en-US" sz="2800" b="1" dirty="0"/>
                  <a:t>	</a:t>
                </a:r>
                <a:r>
                  <a:rPr sz="2800" b="1" dirty="0"/>
                  <a:t>Case 2:</a:t>
                </a:r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lang="en-US" sz="2800" b="1"/>
                  <a:t>	</a:t>
                </a:r>
                <a:r>
                  <a:rPr sz="2800" b="1"/>
                  <a:t>Case </a:t>
                </a:r>
                <a:r>
                  <a:rPr sz="2800" b="1" dirty="0"/>
                  <a:t>3:</a:t>
                </a:r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=+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. (Or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depending on the signs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sz="2800" dirty="0"/>
                  <a:t>.)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0" y="4038600"/>
                <a:ext cx="3276600" cy="914400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/>
                            </a:rPr>
                            <m:t>=</m:t>
                          </m:r>
                        </m:e>
                      </m:phant>
                      <m:limLow>
                        <m:limLow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sz="1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sz="1800">
                              <a:latin typeface="Cambria Math"/>
                            </a:rPr>
                            <m:t>𝑥</m:t>
                          </m:r>
                          <m:r>
                            <a:rPr sz="1800">
                              <a:latin typeface="Cambria Math"/>
                            </a:rPr>
                            <m:t>→</m:t>
                          </m:r>
                          <m:r>
                            <a:rPr sz="1800">
                              <a:latin typeface="Cambria Math"/>
                            </a:rPr>
                            <m:t>𝑎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sz="1800">
                              <a:latin typeface="Cambria Math"/>
                            </a:rPr>
                            <m:t>±</m:t>
                          </m:r>
                          <m:func>
                            <m:func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sz="1800">
                          <a:latin typeface="Cambria Math"/>
                        </a:rPr>
                        <m:t>=</m:t>
                      </m:r>
                      <m:limLow>
                        <m:limLow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sz="1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sz="1800">
                              <a:latin typeface="Cambria Math"/>
                            </a:rPr>
                            <m:t>𝑥</m:t>
                          </m:r>
                          <m:r>
                            <a:rPr sz="1800">
                              <a:latin typeface="Cambria Math"/>
                            </a:rPr>
                            <m:t>→</m:t>
                          </m:r>
                          <m:r>
                            <a:rPr sz="1800">
                              <a:latin typeface="Cambria Math"/>
                            </a:rPr>
                            <m:t>𝑎</m:t>
                          </m:r>
                        </m:lim>
                      </m:limLow>
                      <m:func>
                        <m:func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1800">
                              <a:latin typeface="Cambria Math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1800">
                          <a:latin typeface="Cambria Math"/>
                        </a:rPr>
                        <m:t>±</m:t>
                      </m:r>
                      <m:limLow>
                        <m:limLow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sz="1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sz="1800">
                              <a:latin typeface="Cambria Math"/>
                            </a:rPr>
                            <m:t>𝑥</m:t>
                          </m:r>
                          <m:r>
                            <a:rPr sz="1800">
                              <a:latin typeface="Cambria Math"/>
                            </a:rPr>
                            <m:t>→</m:t>
                          </m:r>
                          <m:r>
                            <a:rPr sz="1800">
                              <a:latin typeface="Cambria Math"/>
                            </a:rPr>
                            <m:t>𝑎</m:t>
                          </m:r>
                        </m:lim>
                      </m:limLow>
                      <m:func>
                        <m:func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sz="1800">
                              <a:latin typeface="Cambria Math"/>
                            </a:rPr>
                            <m:t>𝑔</m:t>
                          </m:r>
                        </m:fName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1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sz="1800">
                          <a:latin typeface="Cambria Math"/>
                        </a:rPr>
                        <m:t>±</m:t>
                      </m:r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sz="180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 sz="1800">
                              <a:latin typeface="Cambria Math"/>
                            </a:rPr>
                            <m:t>=</m:t>
                          </m:r>
                        </m:e>
                      </m:phant>
                      <m:limLow>
                        <m:limLow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sz="1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sz="1800">
                              <a:latin typeface="Cambria Math"/>
                            </a:rPr>
                            <m:t>𝑥</m:t>
                          </m:r>
                          <m:r>
                            <a:rPr sz="1800">
                              <a:latin typeface="Cambria Math"/>
                            </a:rPr>
                            <m:t>→</m:t>
                          </m:r>
                          <m:r>
                            <a:rPr sz="1800">
                              <a:latin typeface="Cambria Math"/>
                            </a:rPr>
                            <m:t>𝑎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sz="1800">
                              <a:latin typeface="Cambria Math"/>
                            </a:rPr>
                            <m:t>⋅</m:t>
                          </m:r>
                          <m:func>
                            <m:func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br>
                  <a:rPr lang="en-US" sz="1800" dirty="0">
                    <a:latin typeface="Cambria Math"/>
                  </a:rPr>
                </a:br>
                <a:br>
                  <a:rPr sz="1800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180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→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</m:lim>
                          </m:limLow>
                          <m:func>
                            <m:func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sz="1800">
                          <a:latin typeface="Cambria Math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→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</m:lim>
                          </m:limLow>
                          <m:func>
                            <m:func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1800">
                                  <a:latin typeface="Cambria Math"/>
                                </a:rPr>
                                <m:t>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sz="180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sz="180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sz="1800">
                          <a:latin typeface="Cambria Math"/>
                        </a:rPr>
                        <m:t>⋅</m:t>
                      </m:r>
                      <m:sSub>
                        <m:sSub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180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sz="180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sz="1800">
                              <a:latin typeface="Cambria Math"/>
                            </a:rPr>
                            <m:t>lim</m:t>
                          </m:r>
                        </m:e>
                        <m:lim>
                          <m:r>
                            <a:rPr sz="1800">
                              <a:latin typeface="Cambria Math"/>
                            </a:rPr>
                            <m:t>𝑥</m:t>
                          </m:r>
                          <m:r>
                            <a:rPr sz="1800">
                              <a:latin typeface="Cambria Math"/>
                            </a:rPr>
                            <m:t>→</m:t>
                          </m:r>
                          <m:r>
                            <a:rPr sz="1800">
                              <a:latin typeface="Cambria Math"/>
                            </a:rPr>
                            <m:t>𝑎</m:t>
                          </m:r>
                        </m:lim>
                      </m:limLow>
                      <m:rad>
                        <m:ra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sz="1800">
                              <a:latin typeface="Cambria Math"/>
                            </a:rPr>
                            <m:t>𝑛</m:t>
                          </m:r>
                        </m:deg>
                        <m:e>
                          <m:func>
                            <m:func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rad>
                      <m:r>
                        <a:rPr sz="180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sz="1800">
                              <a:latin typeface="Cambria Math"/>
                            </a:rPr>
                            <m:t>𝑛</m:t>
                          </m:r>
                        </m:deg>
                        <m:e>
                          <m:limLow>
                            <m:limLow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→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</m:lim>
                          </m:limLow>
                          <m:func>
                            <m:func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ra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limLow>
                            <m:limLow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→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</m:lim>
                          </m:limLow>
                          <m:rad>
                            <m:ra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sz="1800">
                                  <a:latin typeface="Cambria Math"/>
                                </a:rPr>
                                <m:t>𝑛</m:t>
                              </m:r>
                            </m:deg>
                            <m:e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rad>
                        </m:e>
                      </m:phant>
                      <m:r>
                        <a:rPr sz="180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sz="1800">
                              <a:latin typeface="Cambria Math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sz="180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sz="1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sz="180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dirty="0"/>
              </a:p>
              <a:p>
                <a:endParaRPr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0" y="4038600"/>
                <a:ext cx="3276600" cy="914400"/>
              </a:xfrm>
              <a:blipFill>
                <a:blip r:embed="rId2"/>
                <a:stretch>
                  <a:fillRect t="-110000" b="-7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425916990"/>
                  </p:ext>
                </p:extLst>
              </p:nvPr>
            </p:nvGraphicFramePr>
            <p:xfrm>
              <a:off x="457200" y="1105523"/>
              <a:ext cx="8229600" cy="4559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Property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Comments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1.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𝑎</m:t>
                                    </m:r>
                                  </m:lim>
                                </m:limLow>
                                <m:r>
                                  <a:rPr sz="180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/>
                            <a:t>The limit of a constant is the constant itself.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2.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𝑎</m:t>
                                    </m:r>
                                  </m:lim>
                                </m:limLow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3.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𝑎</m:t>
                                    </m:r>
                                  </m:lim>
                                </m:limLow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4.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t>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/>
                            <a:t>The limit of a sum (or difference) of two functions is the sum (or difference) of the limits.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5.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dirty="0"/>
                            <a:t>​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/>
                            <a:t>The limit of a product is the product of the limits provided these limits exist.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425916990"/>
                  </p:ext>
                </p:extLst>
              </p:nvPr>
            </p:nvGraphicFramePr>
            <p:xfrm>
              <a:off x="457200" y="1105523"/>
              <a:ext cx="8229600" cy="455980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Property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Comments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1.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00" t="-62857" r="-80600" b="-5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/>
                            <a:t>The limit of a constant is the constant itself.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8564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2.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00" t="-231081" r="-80600" b="-69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48564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3.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0400" t="-335616" r="-80600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4.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t>​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/>
                            <a:t>The limit of a sum (or difference) of two functions is the sum (or difference) of the limits.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4630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5.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dirty="0"/>
                            <a:t>​</a:t>
                          </a:r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  <a:p>
                          <a:pPr algn="ctr"/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/>
                            <a:t>The limit of a product is the product of the limits provided these limits exist.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C99ED-B2B5-AB22-14A3-6E282C418D19}"/>
                  </a:ext>
                </a:extLst>
              </p:cNvPr>
              <p:cNvSpPr txBox="1"/>
              <p:nvPr/>
            </p:nvSpPr>
            <p:spPr>
              <a:xfrm>
                <a:off x="2667000" y="228600"/>
                <a:ext cx="45720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Limits as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→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𝑎</m:t>
                    </m:r>
                  </m:oMath>
                </a14:m>
                <a:r>
                  <a:rPr lang="en-US" dirty="0"/>
                  <a:t>  </a:t>
                </a:r>
                <a:r>
                  <a:rPr lang="en-US" sz="2800" dirty="0"/>
                  <a:t>(cont.)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AC99ED-B2B5-AB22-14A3-6E282C418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28600"/>
                <a:ext cx="4572000" cy="584775"/>
              </a:xfrm>
              <a:prstGeom prst="rect">
                <a:avLst/>
              </a:prstGeom>
              <a:blipFill>
                <a:blip r:embed="rId4"/>
                <a:stretch>
                  <a:fillRect l="-3467" t="-12632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99224637"/>
                  </p:ext>
                </p:extLst>
              </p:nvPr>
            </p:nvGraphicFramePr>
            <p:xfrm>
              <a:off x="457200" y="1105523"/>
              <a:ext cx="8229600" cy="3296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Property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Comments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6.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𝑎</m:t>
                                  </m:r>
                                </m:lim>
                              </m:limLow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𝑔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sz="1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sz="1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den>
                                  </m:f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𝑎</m:t>
                                      </m:r>
                                    </m:lim>
                                  </m:limLow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sz="1800">
                                          <a:latin typeface="Cambria Math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𝑎</m:t>
                                      </m:r>
                                    </m:lim>
                                  </m:limLow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sz="1800">
                                          <a:latin typeface="Cambria Math"/>
                                        </a:rPr>
                                        <m:t>𝑔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sz="1800"/>
                            <a:t> where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sz="1800">
                                  <a:latin typeface="Cambria Math"/>
                                </a:rPr>
                                <m:t>≠0</m:t>
                              </m:r>
                            </m:oMath>
                          </a14:m>
                          <a:endParaRPr sz="180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/>
                            <a:t>The limit of a quotient is the quotient of the limits as long as the limit of the denominator is not 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  <a:r>
                            <a:rPr sz="1800" dirty="0"/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7.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limLow>
                                  <m:limLow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𝑎</m:t>
                                    </m:r>
                                  </m:lim>
                                </m:limLow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𝑐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⋅</m:t>
                                    </m:r>
                                    <m:func>
                                      <m:func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𝑓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180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⋅</m:t>
                                </m:r>
                                <m:limLow>
                                  <m:limLow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𝑎</m:t>
                                    </m:r>
                                  </m:lim>
                                </m:limLow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sz="1800">
                                        <a:latin typeface="Cambria Math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/>
                            <a:t>The limit of a constant times a function can be found by first finding the limit of the function and then multiplying this limit by the constant.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899224637"/>
                  </p:ext>
                </p:extLst>
              </p:nvPr>
            </p:nvGraphicFramePr>
            <p:xfrm>
              <a:off x="457200" y="1105523"/>
              <a:ext cx="8229600" cy="32969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Property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Comments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6.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33846" r="-100667" b="-1543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/>
                            <a:t>The limit of a quotient is the quotient of the limits as long as the limit of the denominator is not 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  <a:r>
                            <a:rPr sz="1800" dirty="0"/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7.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444" t="-91259" r="-100667" b="-52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 dirty="0"/>
                            <a:t>The limit of a constant times a function can be found by first finding the limit of the function and then multiplying this limit by the constant.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85FE3E0B-D3EC-FE27-11B2-06B92B686D8B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57200" y="327523"/>
                <a:ext cx="8229600" cy="487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Limits as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→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sz="2800" dirty="0"/>
                  <a:t>(cont.)</a:t>
                </a:r>
                <a:endParaRPr lang="en-US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85FE3E0B-D3EC-FE27-11B2-06B92B686D8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27523"/>
                <a:ext cx="8229600" cy="487954"/>
              </a:xfrm>
              <a:prstGeom prst="rect">
                <a:avLst/>
              </a:prstGeom>
              <a:blipFill>
                <a:blip r:embed="rId3"/>
                <a:stretch>
                  <a:fillRect t="-35000" b="-4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96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58317381"/>
                  </p:ext>
                </p:extLst>
              </p:nvPr>
            </p:nvGraphicFramePr>
            <p:xfrm>
              <a:off x="457200" y="1105523"/>
              <a:ext cx="8229600" cy="439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Property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Comments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8.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t>​</a:t>
                          </a:r>
                          <a:r>
                            <a:rPr sz="1800"/>
                            <a:t> where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r>
                            <a:rPr sz="1800"/>
                            <a:t> is defined.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 dirty="0"/>
                            <a:t>The limit of the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sz="1800" baseline="30000" dirty="0" err="1"/>
                            <a:t>th</a:t>
                          </a:r>
                          <a:r>
                            <a:rPr sz="1800" dirty="0"/>
                            <a:t> root of a function can be found by calculating the limit of the function first and then taking the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sz="1800" baseline="30000" dirty="0" err="1"/>
                            <a:t>th</a:t>
                          </a:r>
                          <a:r>
                            <a:rPr sz="1800" dirty="0"/>
                            <a:t> root of the limit. (</a:t>
                          </a:r>
                          <a:r>
                            <a:rPr sz="1800" b="1" dirty="0"/>
                            <a:t>Note:</a:t>
                          </a:r>
                          <a:r>
                            <a:rPr sz="18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𝑓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r>
                            <a:rPr sz="1800" dirty="0"/>
                            <a:t> must be defined on intervals to the left of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dirty="0"/>
                            <a:t> and to the right of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dirty="0"/>
                            <a:t>.)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9.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/>
                            <a:t>If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𝑝</m:t>
                              </m:r>
                            </m:oMath>
                          </a14:m>
                          <a:r>
                            <a:rPr sz="1800"/>
                            <a:t> is a polynomial function, then 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𝑎</m:t>
                                  </m:r>
                                </m:lim>
                              </m:limLow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r>
                            <a:rPr sz="1800"/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sz="1800" dirty="0"/>
                            <a:t>The limit of a polynomial can be found by substituting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r>
                            <a:rPr sz="180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dirty="0"/>
                            <a:t>. This result is particularly useful and follows directly from Properties 1 through 5.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58317381"/>
                  </p:ext>
                </p:extLst>
              </p:nvPr>
            </p:nvGraphicFramePr>
            <p:xfrm>
              <a:off x="457200" y="1105523"/>
              <a:ext cx="8229600" cy="43942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743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90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Property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t>Comments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8600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8.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6353" t="-17553" r="-112471" b="-7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4632" t="-17553" r="-632" b="-79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737360">
                    <a:tc>
                      <a:txBody>
                        <a:bodyPr/>
                        <a:lstStyle/>
                        <a:p>
                          <a:pPr algn="ctr">
                            <a:defRPr b="1"/>
                          </a:pPr>
                          <a:r>
                            <a:rPr sz="1800" b="1"/>
                            <a:t>9.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6353" t="-155088" r="-112471" b="-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4632" t="-155088" r="-632" b="-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E07F41D3-AB54-5F91-F8FC-C1E14D8DF8CA}"/>
                  </a:ext>
                </a:extLst>
              </p:cNvPr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457200" y="327523"/>
                <a:ext cx="8229600" cy="487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Limits as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→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/>
                        </a:solidFill>
                        <a:effectLst/>
                        <a:uLnTx/>
                        <a:uFillTx/>
                        <a:latin typeface="Cambria Math"/>
                        <a:ea typeface="+mj-ea"/>
                        <a:cs typeface="+mj-cs"/>
                      </a:rPr>
                      <m:t>𝑎</m:t>
                    </m:r>
                  </m:oMath>
                </a14:m>
                <a:r>
                  <a:rPr lang="en-US" dirty="0"/>
                  <a:t> </a:t>
                </a:r>
                <a:r>
                  <a:rPr lang="en-US" sz="2800" dirty="0"/>
                  <a:t>(cont.)</a:t>
                </a:r>
                <a:endParaRPr lang="en-US" dirty="0"/>
              </a:p>
            </p:txBody>
          </p:sp>
        </mc:Choice>
        <mc:Fallback xmlns="">
          <p:sp>
            <p:nvSpPr>
              <p:cNvPr id="6" name="Title 5">
                <a:extLst>
                  <a:ext uri="{FF2B5EF4-FFF2-40B4-BE49-F238E27FC236}">
                    <a16:creationId xmlns:a16="http://schemas.microsoft.com/office/drawing/2014/main" id="{E07F41D3-AB54-5F91-F8FC-C1E14D8DF8CA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27523"/>
                <a:ext cx="8229600" cy="487954"/>
              </a:xfrm>
              <a:prstGeom prst="rect">
                <a:avLst/>
              </a:prstGeom>
              <a:blipFill>
                <a:blip r:embed="rId3"/>
                <a:stretch>
                  <a:fillRect t="-35000" b="-4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7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Properties of Limits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Use the properties of limits to find each of the following limits.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→4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dirty="0"/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→4</m:t>
                        </m:r>
                      </m:lim>
                    </m:limLow>
                    <m:r>
                      <a:rPr>
                        <a:latin typeface="Cambria Math" panose="02040503050406030204" pitchFamily="18" charset="0"/>
                      </a:rPr>
                      <m:t>10=10</m:t>
                    </m:r>
                  </m:oMath>
                </a14:m>
                <a:r>
                  <a:rPr sz="2800" dirty="0"/>
                  <a:t> </a:t>
                </a:r>
                <a:r>
                  <a:rPr dirty="0"/>
                  <a:t> 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→3</m:t>
                        </m:r>
                      </m:lim>
                    </m:limLow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</m:oMath>
                </a14:m>
                <a:endParaRPr dirty="0"/>
              </a:p>
              <a:p>
                <a:r>
                  <a:rPr dirty="0"/>
                  <a:t>​</a:t>
                </a:r>
                <a:endParaRPr sz="2800" b="1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Properties of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8D3F7B60-C558-B89D-C8EE-44100857969D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418231406"/>
                  </p:ext>
                </p:extLst>
              </p:nvPr>
            </p:nvGraphicFramePr>
            <p:xfrm>
              <a:off x="457200" y="1676400"/>
              <a:ext cx="8229600" cy="22559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1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→3</m:t>
                                  </m:r>
                                </m:lim>
                              </m:limLow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800">
                                      <a:latin typeface="Cambria Math"/>
                                    </a:rPr>
                                    <m:t>+5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+5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+7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800" b="0" dirty="0"/>
                            <a:t>Property 9; Substitute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2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2800" b="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r>
                            <a:rPr sz="2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→3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800">
                                          <a:latin typeface="Cambria Math"/>
                                        </a:rPr>
                                        <m:t>+5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=9+15+7</m:t>
                              </m:r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→3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800">
                                          <a:latin typeface="Cambria Math"/>
                                        </a:rPr>
                                        <m:t>+5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+7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=31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Placeholder 2">
                <a:extLst>
                  <a:ext uri="{FF2B5EF4-FFF2-40B4-BE49-F238E27FC236}">
                    <a16:creationId xmlns:a16="http://schemas.microsoft.com/office/drawing/2014/main" id="{8D3F7B60-C558-B89D-C8EE-44100857969D}"/>
                  </a:ext>
                </a:extLst>
              </p:cNvPr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418231406"/>
                  </p:ext>
                </p:extLst>
              </p:nvPr>
            </p:nvGraphicFramePr>
            <p:xfrm>
              <a:off x="457200" y="1676400"/>
              <a:ext cx="8229600" cy="22559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1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806" r="-52027" b="-14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2208" t="-5806" b="-144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1852" r="-52027" b="-10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51852" r="-52027" b="-7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8FD3EA4-3BA4-6915-12EA-E9175CB91DBD}"/>
              </a:ext>
            </a:extLst>
          </p:cNvPr>
          <p:cNvSpPr txBox="1"/>
          <p:nvPr/>
        </p:nvSpPr>
        <p:spPr>
          <a:xfrm>
            <a:off x="457200" y="115318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Properties of Limits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→2</m:t>
                        </m:r>
                      </m:lim>
                    </m:limLow>
                    <m:rad>
                      <m:ra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+6</m:t>
                            </m:r>
                          </m:den>
                        </m:f>
                      </m:e>
                    </m:rad>
                  </m:oMath>
                </a14:m>
                <a:endParaRPr/>
              </a:p>
              <a:p>
                <a:r>
                  <a:t>​</a:t>
                </a:r>
                <a:r>
                  <a:rPr sz="2800" b="1"/>
                  <a:t>Solution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2A3C18A-CAF6-C543-52B3-A0F8940A0A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8522924"/>
                  </p:ext>
                </p:extLst>
              </p:nvPr>
            </p:nvGraphicFramePr>
            <p:xfrm>
              <a:off x="457200" y="2590800"/>
              <a:ext cx="8229600" cy="28599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limLow>
                                <m:limLow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→2</m:t>
                                  </m:r>
                                </m:lim>
                              </m:limLow>
                              <m:rad>
                                <m:ra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−3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+6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→2</m:t>
                                      </m:r>
                                    </m:lim>
                                  </m:limLow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+6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ra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Property 8.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→2</m:t>
                                      </m:r>
                                    </m:lim>
                                  </m:limLow>
                                  <m:rad>
                                    <m:ra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g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+6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limLow>
                                        <m:limLow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lim</m:t>
                                          </m:r>
                                        </m:e>
                                        <m:li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→2</m:t>
                                          </m:r>
                                        </m:lim>
                                      </m:limLow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d>
                                    </m:num>
                                    <m:den>
                                      <m:limLow>
                                        <m:limLow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lim</m:t>
                                          </m:r>
                                        </m:e>
                                        <m:li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→2</m:t>
                                          </m:r>
                                        </m:lim>
                                      </m:limLow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+6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Property 6.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→2</m:t>
                                      </m:r>
                                    </m:lim>
                                  </m:limLow>
                                  <m:rad>
                                    <m:ra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g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+6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</m:e>
                                      </m:d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2+6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Property 9; Substitute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limLow>
                                    <m:limLow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→2</m:t>
                                      </m:r>
                                    </m:lim>
                                  </m:limLow>
                                  <m:rad>
                                    <m:ra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g>
                                    <m:e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+6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ad>
                                <m:ra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8</m:t>
                                      </m:r>
                                    </m:den>
                                  </m:f>
                                </m:e>
                              </m:rad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2A3C18A-CAF6-C543-52B3-A0F8940A0AB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8522924"/>
                  </p:ext>
                </p:extLst>
              </p:nvPr>
            </p:nvGraphicFramePr>
            <p:xfrm>
              <a:off x="457200" y="2590800"/>
              <a:ext cx="8229600" cy="285997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1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54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673" r="-191577" b="-3392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Property 8.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8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5168" r="-191577" b="-1436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Property 6.</a:t>
                          </a:r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54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43925" r="-19157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198" t="-24392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9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43925" r="-191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Indeterminate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sz="2800" dirty="0"/>
                  <a:t>, find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→1</m:t>
                        </m:r>
                      </m:lim>
                    </m:limLow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A6782-16EE-6185-4B54-1D968A8853D9}"/>
                  </a:ext>
                </a:extLst>
              </p:cNvPr>
              <p:cNvSpPr txBox="1"/>
              <p:nvPr/>
            </p:nvSpPr>
            <p:spPr>
              <a:xfrm>
                <a:off x="352735" y="3886200"/>
                <a:ext cx="8438529" cy="170059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limLow>
                            <m:limLow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  <m:func>
                            <m:func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sz="280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  <m:d>
                            <m:d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d>
                          <m:r>
                            <a:rPr sz="280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  <m:d>
                            <m:dPr>
                              <m:begChr m:val="["/>
                              <m:endChr m:val="]"/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BLTR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borderBox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borderBox>
                                    <m:borderBoxPr>
                                      <m:hideTop m:val="on"/>
                                      <m:hideBot m:val="on"/>
                                      <m:hideLeft m:val="on"/>
                                      <m:hideRight m:val="on"/>
                                      <m:strikeBLTR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orderBox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borderBox>
                                </m:den>
                              </m:f>
                            </m:e>
                          </m:d>
                        </m:e>
                        <m:e>
                          <m:phant>
                            <m:phantPr>
                              <m:show m:val="off"/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phantPr>
                            <m:e>
                              <m:limLow>
                                <m:limLow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→1</m:t>
                                  </m:r>
                                </m:lim>
                              </m:limLow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phant>
                          <m:r>
                            <a:rPr sz="2800">
                              <a:latin typeface="Cambria Math" panose="02040503050406030204" pitchFamily="18" charset="0"/>
                            </a:rPr>
                            <m:t>=</m:t>
                          </m:r>
                          <m:limLow>
                            <m:limLow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→1</m:t>
                              </m:r>
                            </m:lim>
                          </m:limLow>
                          <m:d>
                            <m:d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sz="280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2800">
                              <a:latin typeface="Cambria Math" panose="02040503050406030204" pitchFamily="18" charset="0"/>
                            </a:rPr>
                            <m:t>+1+1=3</m:t>
                          </m:r>
                        </m:e>
                      </m:eqAr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6A6782-16EE-6185-4B54-1D968A885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35" y="3886200"/>
                <a:ext cx="8438529" cy="17005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639978-6E55-D453-4319-B69EC0CC4632}"/>
                  </a:ext>
                </a:extLst>
              </p:cNvPr>
              <p:cNvSpPr txBox="1"/>
              <p:nvPr/>
            </p:nvSpPr>
            <p:spPr>
              <a:xfrm>
                <a:off x="457200" y="1905000"/>
                <a:ext cx="7214088" cy="1760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ar-AE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ar-AE" sz="2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sup>
                        </m:s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simplify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first and then find the limit.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639978-6E55-D453-4319-B69EC0CC4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7214088" cy="1760803"/>
              </a:xfrm>
              <a:prstGeom prst="rect">
                <a:avLst/>
              </a:prstGeom>
              <a:blipFill>
                <a:blip r:embed="rId4"/>
                <a:stretch>
                  <a:fillRect l="-1691" t="-3472" b="-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1478</Words>
  <Application>Microsoft Office PowerPoint</Application>
  <PresentationFormat>On-screen Show (4:3)</PresentationFormat>
  <Paragraphs>150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Cambria Math</vt:lpstr>
      <vt:lpstr>Courier New</vt:lpstr>
      <vt:lpstr>Arial</vt:lpstr>
      <vt:lpstr>Office Theme</vt:lpstr>
      <vt:lpstr>Section 2.3</vt:lpstr>
      <vt:lpstr>Limits as x → a</vt:lpstr>
      <vt:lpstr>⟡(=)  lim┬(x→a) [f⁡(x)±g⁡(x) ] =lim┬(x→a)  f⁡(x)±lim┬(x→a)  g⁡(x)=L_1±L_2 ⟡(=)  lim┬(x→a) [f⁡(x)⋅g⁡(x) ]  =[lim┬(x→a)  f⁡(x) ]⋅[lim┬(x→a)  g⁡(x) ]=L_1⋅L_2 lim┬(x→a) √(n&amp;f⁡(x) )=√(n&amp;lim┬(x→a)  f⁡(x) ) ⟡(lim┬(x→a) √(n&amp;f⁡(x) )) =√(n&amp;L_1 )=(L_1 )^(1/n) </vt:lpstr>
      <vt:lpstr>Limits as x → a (cont.)</vt:lpstr>
      <vt:lpstr>Limits as x → a (cont.)</vt:lpstr>
      <vt:lpstr>Example 1: Properties of Limits</vt:lpstr>
      <vt:lpstr>Example 1: Properties of Limits (cont.)</vt:lpstr>
      <vt:lpstr>Example 1: Properties of Limits (cont.)</vt:lpstr>
      <vt:lpstr>Example 2: Indeterminate Form</vt:lpstr>
      <vt:lpstr>Example 3: Undefined Limit</vt:lpstr>
      <vt:lpstr>Example 3: Undefined Limit (cont.)</vt:lpstr>
      <vt:lpstr>Example 4: Piecewise Function</vt:lpstr>
      <vt:lpstr>Example 4: Piecewise Function (cont.)</vt:lpstr>
      <vt:lpstr>Rational Function</vt:lpstr>
      <vt:lpstr>Example 5: Properties of Limits</vt:lpstr>
      <vt:lpstr>Example 5: Properties of Limits (cont.)</vt:lpstr>
      <vt:lpstr>Example 5: Properties of Limits (cont.)</vt:lpstr>
      <vt:lpstr>Example 5: Properties of Limits (cont.)</vt:lpstr>
      <vt:lpstr>Example 5: Properties of Limits (cont.)</vt:lpstr>
      <vt:lpstr>Example 5: Properties of Limits (cont.)</vt:lpstr>
      <vt:lpstr>Example 5: Properties of Limits (cont.)</vt:lpstr>
      <vt:lpstr>Example 6: Properties of Limits</vt:lpstr>
      <vt:lpstr>Example 6: Properties of Limits (cont.)</vt:lpstr>
      <vt:lpstr>Example 7: Properties of Limits</vt:lpstr>
      <vt:lpstr>Example 7: Properties of Limits (cont.)</vt:lpstr>
      <vt:lpstr>Summary of Limits for Rational Functions as x→+∞ (or x→-∞)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121</cp:revision>
  <dcterms:created xsi:type="dcterms:W3CDTF">2013-04-26T14:43:13Z</dcterms:created>
  <dcterms:modified xsi:type="dcterms:W3CDTF">2022-08-18T15:39:52Z</dcterms:modified>
</cp:coreProperties>
</file>