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mbria Math" panose="02040503050406030204" pitchFamily="18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 Belloit" initials="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D7D9F"/>
    <a:srgbClr val="0000FF"/>
    <a:srgbClr val="000099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53" autoAdjust="0"/>
    <p:restoredTop sz="94660"/>
  </p:normalViewPr>
  <p:slideViewPr>
    <p:cSldViewPr>
      <p:cViewPr varScale="1">
        <p:scale>
          <a:sx n="112" d="100"/>
          <a:sy n="112" d="100"/>
        </p:scale>
        <p:origin x="1746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302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8/18/2022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15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9A0D3-B478-40F2-A888-1E8089CEC0F3}" type="datetimeFigureOut">
              <a:rPr lang="en-US" smtClean="0"/>
              <a:pPr/>
              <a:t>8/18/2022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DA207-A26B-4388-9112-E8BB699F62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66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A0D54E-FB3F-4E00-91DF-E7D7900CC6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3502152"/>
            <a:ext cx="6400800" cy="1755648"/>
          </a:xfrm>
          <a:prstGeom prst="rect">
            <a:avLst/>
          </a:prstGeom>
        </p:spPr>
        <p:txBody>
          <a:bodyPr anchor="t" anchorCtr="1"/>
          <a:lstStyle>
            <a:lvl1pPr marL="0" indent="0">
              <a:buFontTx/>
              <a:buNone/>
              <a:defRPr b="1" i="1"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1147E5-B1BD-4168-9DA2-D332C27DB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130552"/>
            <a:ext cx="7772400" cy="1472184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10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651718-6C8C-47B1-82C8-30B07A449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485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CDC75ED-AB7E-4E7F-BC5E-A252D6044ADB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A2C83-F758-497D-9ED7-F511E4334CA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40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9282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46C5300E-46C0-4573-BB9D-2DC5A4375238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987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DC7A059-BE2D-4107-9D5E-745311FEFA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861484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708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BD3E83F-5038-477C-AF54-68062F1599E0}"/>
              </a:ext>
            </a:extLst>
          </p:cNvPr>
          <p:cNvSpPr/>
          <p:nvPr userDrawn="1"/>
        </p:nvSpPr>
        <p:spPr>
          <a:xfrm>
            <a:off x="457201" y="1092969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0EA87-BE08-4809-8855-91948461D98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62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503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C306A871-D043-41D9-9A57-60349F9974E7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161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997527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Courier New" panose="02070309020205020404" pitchFamily="49" charset="0"/>
              <a:buChar char="o"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5FF21EF-72E3-4AF0-B271-8ABDCFDC73DB}"/>
              </a:ext>
            </a:extLst>
          </p:cNvPr>
          <p:cNvSpPr txBox="1"/>
          <p:nvPr userDrawn="1"/>
        </p:nvSpPr>
        <p:spPr>
          <a:xfrm>
            <a:off x="457200" y="155448"/>
            <a:ext cx="8229600" cy="941832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3200" dirty="0">
                <a:latin typeface="+mj-lt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319832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EC94A-BFCC-4A85-9B96-436ED92D72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29287"/>
            <a:ext cx="8229600" cy="49670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0E547-E237-4E17-8363-3FC8F7FE029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081890"/>
            <a:ext cx="8229600" cy="4850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24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AE9D435-6335-42D3-BEA2-55D97E207BB9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638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029393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487DEF6-2239-4AD8-B0A9-28BD2B313F4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17722" y="1051454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6011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C699DB4-7F7E-4F05-A990-D3F6EB6013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3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49F836F-7518-4E43-8BE5-A4862374099F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BF354-AAD7-4AAE-8F83-04212DA95FE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127482"/>
            <a:ext cx="8229600" cy="4826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734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127B2CAE-CE9C-4DB3-8071-2D2FAD58E82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775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9551E07D-D596-4BD6-9B19-8F8F851764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E78946-C571-42A5-BF43-11444CD22EF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0" r:id="rId3"/>
    <p:sldLayoutId id="2147483658" r:id="rId4"/>
    <p:sldLayoutId id="2147483662" r:id="rId5"/>
    <p:sldLayoutId id="2147483657" r:id="rId6"/>
    <p:sldLayoutId id="2147483654" r:id="rId7"/>
    <p:sldLayoutId id="2147483659" r:id="rId8"/>
    <p:sldLayoutId id="2147483663" r:id="rId9"/>
    <p:sldLayoutId id="2147483655" r:id="rId10"/>
    <p:sldLayoutId id="2147483660" r:id="rId11"/>
    <p:sldLayoutId id="2147483664" r:id="rId12"/>
    <p:sldLayoutId id="2147483656" r:id="rId13"/>
    <p:sldLayoutId id="2147483661" r:id="rId14"/>
    <p:sldLayoutId id="2147483665" r:id="rId15"/>
    <p:sldLayoutId id="2147483651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t>Continuity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Section 2.4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Note: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Analysis shows, polynomial functions have no points of discontinuity. That is, for a polynomial function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sz="2800"/>
                  <a:t>,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lim>
                    </m:limLow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𝑝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𝑝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</m:func>
                  </m:oMath>
                </a14:m>
                <a:r>
                  <a:rPr sz="2800"/>
                  <a:t> for every real number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sz="280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98" r="-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Greatest Integer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The function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h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⟦"/>
                        <m:endChr m:val="⟧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sz="2800" dirty="0"/>
                  <a:t> is called the greatest integer function and is defined as follows:</a:t>
                </a:r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h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⟦"/>
                        <m:endChr m:val="⟧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>
                        <a:latin typeface="Cambria Math" panose="02040503050406030204" pitchFamily="18" charset="0"/>
                      </a:rPr>
                      <m:t>the</m:t>
                    </m:r>
                    <m:r>
                      <a:rPr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>
                        <a:latin typeface="Cambria Math" panose="02040503050406030204" pitchFamily="18" charset="0"/>
                      </a:rPr>
                      <m:t>greatest</m:t>
                    </m:r>
                    <m:r>
                      <a:rPr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>
                        <a:latin typeface="Cambria Math" panose="02040503050406030204" pitchFamily="18" charset="0"/>
                      </a:rPr>
                      <m:t>integer</m:t>
                    </m:r>
                    <m:r>
                      <a:rPr>
                        <a:latin typeface="Cambria Math" panose="02040503050406030204" pitchFamily="18" charset="0"/>
                      </a:rPr>
                      <m:t>≤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.</a:t>
                </a:r>
              </a:p>
              <a:p>
                <a:pPr>
                  <a:defRPr sz="2800"/>
                </a:pPr>
                <a:r>
                  <a:rPr sz="2800" dirty="0"/>
                  <a:t>Informally,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h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⟦"/>
                        <m:endChr m:val="⟧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sz="2800" dirty="0"/>
                  <a:t> is the integer closest to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 but still less than or equal to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.</a:t>
                </a:r>
              </a:p>
              <a:p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3: Making a Function Continuous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Find a value for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sz="2800"/>
                  <a:t> so that the function</a:t>
                </a:r>
              </a:p>
              <a:p>
                <a:pPr algn="ctr"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>
                              <a:latin typeface="Cambria Math" panose="02040503050406030204" pitchFamily="18" charset="0"/>
                            </a:rPr>
                            <m:t>𝑓</m:t>
                          </m:r>
                        </m:fName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>
                          <a:latin typeface="Cambria Math" panose="02040503050406030204" pitchFamily="18" charset="0"/>
                        </a:rPr>
                        <m:t>={</m:t>
                      </m:r>
                      <m:m>
                        <m:mPr>
                          <m:plcHide m:val="on"/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p>
                              <m:sSup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  <m:e>
                            <m:r>
                              <m:rPr>
                                <m:nor/>
                              </m:rPr>
                              <a:rPr/>
                              <m:t>if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&lt;2</m:t>
                            </m:r>
                          </m:e>
                        </m:mr>
                        <m:m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−3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/>
                              <m:t>if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≥2</m:t>
                            </m:r>
                          </m:e>
                        </m:mr>
                      </m:m>
                    </m:oMath>
                  </m:oMathPara>
                </a14:m>
                <a:endParaRPr sz="2800"/>
              </a:p>
              <a:p>
                <a:pPr>
                  <a:defRPr sz="2800"/>
                </a:pPr>
                <a:r>
                  <a:rPr sz="2800"/>
                  <a:t>will be continuous 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sz="280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Making a Function Continuous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pPr>
                  <a:defRPr sz="2800"/>
                </a:pPr>
                <a:r>
                  <a:rPr sz="2800" dirty="0"/>
                  <a:t>The function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is defined in pieces, and each piece is a polynomial function. We must determine a value for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sz="2800" dirty="0"/>
                  <a:t> so that both pieces will have the same value when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sz="2800" dirty="0"/>
                  <a:t>.</a:t>
                </a:r>
              </a:p>
              <a:p>
                <a:pPr>
                  <a:defRPr sz="2800"/>
                </a:pPr>
                <a:r>
                  <a:rPr sz="2800" dirty="0"/>
                  <a:t>Set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=−3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sz="2800" dirty="0"/>
                  <a:t> and substitute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sz="2800" dirty="0"/>
                  <a:t>:</a:t>
                </a:r>
              </a:p>
              <a:p>
                <a:pPr algn="ctr"/>
                <a:r>
                  <a:rPr dirty="0"/>
                  <a:t>​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47146523"/>
                  </p:ext>
                </p:extLst>
              </p:nvPr>
            </p:nvGraphicFramePr>
            <p:xfrm>
              <a:off x="2743200" y="4114800"/>
              <a:ext cx="3657600" cy="149961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447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209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826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=−3</m:t>
                              </m:r>
                              <m:d>
                                <m:d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d>
                              <m:r>
                                <a:rPr sz="2800">
                                  <a:latin typeface="Cambria Math"/>
                                </a:rPr>
                                <m:t>+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𝑘</m:t>
                              </m:r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826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4</m:t>
                              </m:r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=−6+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𝑘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826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10</m:t>
                              </m:r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𝑘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47146523"/>
                  </p:ext>
                </p:extLst>
              </p:nvPr>
            </p:nvGraphicFramePr>
            <p:xfrm>
              <a:off x="2743200" y="4114800"/>
              <a:ext cx="3657600" cy="149961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447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209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998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13415" r="-152101" b="-2365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65746" t="-13415" b="-2365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998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113415" r="-152101" b="-1365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65746" t="-113415" b="-1365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998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213415" r="-152101" b="-365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65746" t="-213415" b="-365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Making a Function Continuous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 sz="2800"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Thus, the function </a:t>
                </a:r>
                <a14:m>
                  <m:oMath xmlns:m="http://schemas.openxmlformats.org/officeDocument/2006/math"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𝑓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is continuous at </a:t>
                </a:r>
                <a14:m>
                  <m:oMath xmlns:m="http://schemas.openxmlformats.org/officeDocument/2006/math"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=2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if </a:t>
                </a:r>
                <a14:m>
                  <m:oMath xmlns:m="http://schemas.openxmlformats.org/officeDocument/2006/math"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𝑘</m:t>
                    </m:r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=10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 sz="2800"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Graphically, we see that the two pieces "fit" together at the point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  <m:r>
                          <m:rPr>
                            <m:nor/>
                          </m:rP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+mn-cs"/>
                          </a:rPr>
                          <m:t>, </m:t>
                        </m:r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e>
                    </m:d>
                  </m:oMath>
                </a14:m>
                <a:r>
                  <a:rPr kumimoji="0" lang="ar-AE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</a:t>
                </a:r>
              </a:p>
              <a:p>
                <a:endParaRPr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1"/>
              </p:nvPr>
            </p:nvSpPr>
            <p:spPr>
              <a:blipFill>
                <a:blip r:embed="rId2"/>
                <a:stretch>
                  <a:fillRect l="-1481" t="-1131" r="-1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B8D2DAD5-3947-A7FD-7327-F64CAD260B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8934" y="2515033"/>
            <a:ext cx="3466131" cy="347005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Continuity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A function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r>
                  <a:rPr sz="2800" dirty="0"/>
                  <a:t> is </a:t>
                </a:r>
                <a:r>
                  <a:rPr sz="2800" b="1" dirty="0"/>
                  <a:t>continuous</a:t>
                </a:r>
                <a:r>
                  <a:rPr sz="2800" dirty="0"/>
                  <a:t> 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sz="2800" dirty="0"/>
                  <a:t> if all of the following conditions are true:</a:t>
                </a:r>
              </a:p>
              <a:p>
                <a:pPr marL="514350" indent="-514350">
                  <a:buFont typeface="+mj-lt"/>
                  <a:buAutoNum type="arabicPeriod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sz="2800" dirty="0"/>
                  <a:t> exists. (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sz="2800" dirty="0"/>
                  <a:t> is a real number.)</a:t>
                </a:r>
              </a:p>
              <a:p>
                <a:pPr marL="514350" indent="-514350">
                  <a:buFont typeface="+mj-lt"/>
                  <a:buAutoNum type="arabicPeriod" startAt="2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lim>
                    </m:limLow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r>
                  <a:rPr sz="2800" dirty="0"/>
                  <a:t> exists. (The limit is a real number.)</a:t>
                </a:r>
              </a:p>
              <a:p>
                <a:pPr marL="514350" indent="-514350">
                  <a:buFont typeface="+mj-lt"/>
                  <a:buAutoNum type="arabicPeriod" startAt="3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lim>
                    </m:limLow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</m:func>
                  </m:oMath>
                </a14:m>
                <a:r>
                  <a:rPr sz="2800" dirty="0"/>
                  <a:t>. (The limit is equal to the value of the function 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sz="2800" dirty="0"/>
                  <a:t>.)</a:t>
                </a:r>
              </a:p>
              <a:p>
                <a:pPr>
                  <a:defRPr sz="2800"/>
                </a:pPr>
                <a:r>
                  <a:rPr sz="2800" dirty="0"/>
                  <a:t>If a function fails to satisfy any one of the three conditions of the definition, then it is not continuous 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sz="2800" dirty="0"/>
                  <a:t> and is said to be </a:t>
                </a:r>
                <a:r>
                  <a:rPr sz="2800" b="1" dirty="0"/>
                  <a:t>discontinuous</a:t>
                </a:r>
                <a:r>
                  <a:rPr sz="2800" dirty="0"/>
                  <a:t> 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02" t="-986" r="-1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1: Continuity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Use the definition of continuity to determine whether the function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−6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−3</m:t>
                        </m:r>
                      </m:den>
                    </m:f>
                  </m:oMath>
                </a14:m>
                <a:r>
                  <a:rPr sz="2800"/>
                  <a:t> is continuous at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sz="2800"/>
                  <a:t>, and</a:t>
                </a:r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sz="280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Continuity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sz="2800" b="1"/>
                  <a:t>Solutions</a:t>
                </a:r>
              </a:p>
              <a:p>
                <a:pPr marL="514350" indent="-514350">
                  <a:buFont typeface="+mj-lt"/>
                  <a:buAutoNum type="alphaLcPeriod"/>
                  <a:defRPr sz="2000"/>
                </a:pPr>
                <a:r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>
                            <a:latin typeface="Cambria Math" panose="02040503050406030204" pitchFamily="18" charset="0"/>
                          </a:rPr>
                          <m:t>−2−6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2−3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−4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sz="2800"/>
                  <a:t> </a:t>
                </a:r>
                <a:r>
                  <a:t> </a:t>
                </a:r>
                <a:r>
                  <a:rPr sz="2000"/>
                  <a:t>Check Condition 1 by substituting </a:t>
                </a:r>
                <a14:m>
                  <m:oMath xmlns:m="http://schemas.openxmlformats.org/officeDocument/2006/math">
                    <m:r>
                      <a:rPr sz="2000">
                        <a:latin typeface="Cambria Math"/>
                      </a:rPr>
                      <m:t>𝑥</m:t>
                    </m:r>
                    <m:r>
                      <a:rPr sz="2000">
                        <a:latin typeface="Cambria Math"/>
                      </a:rPr>
                      <m:t>=2</m:t>
                    </m:r>
                  </m:oMath>
                </a14:m>
                <a:r>
                  <a:rPr sz="2000"/>
                  <a:t>.</a:t>
                </a:r>
              </a:p>
              <a:p>
                <a:pPr>
                  <a:defRPr sz="2800"/>
                </a:pPr>
                <a:r>
                  <a:t>​</a:t>
                </a:r>
                <a:r>
                  <a:rPr sz="2800"/>
                  <a:t>Thus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sz="2800"/>
                  <a:t> exists, and Condition 1 of the definition is met.</a:t>
                </a:r>
              </a:p>
              <a:p>
                <a:pPr>
                  <a:defRPr sz="2000"/>
                </a:pPr>
                <a:r>
                  <a:t>​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→2</m:t>
                        </m:r>
                      </m:lim>
                    </m:limLow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→2</m:t>
                        </m:r>
                      </m:lim>
                    </m:limLow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−3</m:t>
                            </m:r>
                          </m:e>
                        </m:d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+2</m:t>
                            </m:r>
                          </m:e>
                        </m:d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−3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→2</m:t>
                        </m:r>
                      </m:lim>
                    </m:limLow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+2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sz="2800"/>
                  <a:t> </a:t>
                </a:r>
                <a:r>
                  <a:t> </a:t>
                </a:r>
                <a:r>
                  <a:rPr sz="2000"/>
                  <a:t>Check Condition 2 by finding a limit at </a:t>
                </a:r>
                <a14:m>
                  <m:oMath xmlns:m="http://schemas.openxmlformats.org/officeDocument/2006/math">
                    <m:r>
                      <a:rPr sz="2000">
                        <a:latin typeface="Cambria Math"/>
                      </a:rPr>
                      <m:t>𝑥</m:t>
                    </m:r>
                    <m:r>
                      <a:rPr sz="2000">
                        <a:latin typeface="Cambria Math"/>
                      </a:rPr>
                      <m:t>=2</m:t>
                    </m:r>
                  </m:oMath>
                </a14:m>
                <a:r>
                  <a:rPr sz="2000"/>
                  <a:t>.</a:t>
                </a:r>
              </a:p>
              <a:p>
                <a:r>
                  <a:t>​</a:t>
                </a:r>
                <a:r>
                  <a:rPr sz="2800"/>
                  <a:t>The limit exists, so Condition 2 of the definition is met.</a:t>
                </a:r>
              </a:p>
              <a:p>
                <a:pPr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→2</m:t>
                        </m:r>
                      </m:lim>
                    </m:limLow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=4=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</m:func>
                  </m:oMath>
                </a14:m>
                <a:r>
                  <a:rPr sz="2800"/>
                  <a:t> </a:t>
                </a:r>
                <a:r>
                  <a:t> </a:t>
                </a:r>
              </a:p>
              <a:p>
                <a:pPr>
                  <a:defRPr sz="2800"/>
                </a:pPr>
                <a:r>
                  <a:t>​</a:t>
                </a:r>
                <a:r>
                  <a:rPr sz="2800"/>
                  <a:t>Since all three conditions are met,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sz="2800"/>
                  <a:t> is continuous 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sz="280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2086" r="-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Continuity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SzPct val="150000"/>
                  <a:buFont typeface="+mj-lt"/>
                  <a:buAutoNum type="alphaLcPeriod" startAt="2"/>
                  <a:defRPr sz="20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>
                            <a:latin typeface="Cambria Math" panose="02040503050406030204" pitchFamily="18" charset="0"/>
                          </a:rPr>
                          <m:t>−3−6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3−3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0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sz="2800" dirty="0"/>
                  <a:t> </a:t>
                </a:r>
                <a:r>
                  <a:rPr dirty="0"/>
                  <a:t> </a:t>
                </a:r>
                <a:r>
                  <a:rPr sz="2000" dirty="0"/>
                  <a:t>Check Condition 1 by substituting </a:t>
                </a:r>
                <a14:m>
                  <m:oMath xmlns:m="http://schemas.openxmlformats.org/officeDocument/2006/math">
                    <m:r>
                      <a:rPr sz="2000">
                        <a:latin typeface="Cambria Math"/>
                      </a:rPr>
                      <m:t>𝑥</m:t>
                    </m:r>
                    <m:r>
                      <a:rPr sz="2000">
                        <a:latin typeface="Cambria Math"/>
                      </a:rPr>
                      <m:t>=3</m:t>
                    </m:r>
                  </m:oMath>
                </a14:m>
                <a:r>
                  <a:rPr sz="2000" dirty="0"/>
                  <a:t>.</a:t>
                </a:r>
              </a:p>
              <a:p>
                <a:pPr>
                  <a:defRPr sz="2800"/>
                </a:pPr>
                <a:r>
                  <a:rPr dirty="0"/>
                  <a:t>​</a:t>
                </a:r>
                <a:r>
                  <a:rPr sz="2800" dirty="0"/>
                  <a:t>Since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0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sz="2800" dirty="0"/>
                  <a:t> is undefined,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sz="2800" dirty="0"/>
                  <a:t> is not continuous 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sz="2800" dirty="0"/>
                  <a:t>.</a:t>
                </a:r>
              </a:p>
              <a:p>
                <a:pPr>
                  <a:defRPr sz="2800"/>
                </a:pPr>
                <a:r>
                  <a:rPr dirty="0"/>
                  <a:t>​</a:t>
                </a:r>
                <a:r>
                  <a:rPr sz="2800" dirty="0"/>
                  <a:t>The graph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sz="2800" dirty="0"/>
                  <a:t> shows a removable discontinuity 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sz="2800" dirty="0"/>
                  <a:t>.</a:t>
                </a:r>
              </a:p>
              <a:p>
                <a:r>
                  <a:rPr dirty="0"/>
                  <a:t>​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778" t="-1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Continuity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459D061-553F-4477-9369-7873CFF07720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2135655" y="1082675"/>
            <a:ext cx="4872689" cy="484981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2: Graphing a Discontinuous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:r>
                  <a:rPr sz="2800"/>
                  <a:t>Use the definition of continuity to determine whether the function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sz="2800"/>
                  <a:t> is continuous 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sz="2800"/>
                  <a:t>.</a:t>
                </a:r>
              </a:p>
              <a:p>
                <a:r>
                  <a:t>​</a:t>
                </a:r>
                <a:r>
                  <a:rPr sz="2800" b="1"/>
                  <a:t>Solution</a:t>
                </a:r>
              </a:p>
              <a:p>
                <a:pPr>
                  <a:defRPr sz="2800"/>
                </a:pPr>
                <a:r>
                  <a:t>​</a:t>
                </a:r>
                <a:r>
                  <a:rPr sz="2800"/>
                  <a:t>Since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0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sz="2800"/>
                  <a:t> is undefined,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sz="2800"/>
                  <a:t> is not continuous 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sz="280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Graphing a Discontinuous Function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:r>
                  <a:rPr sz="2800"/>
                  <a:t>Draw the graph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𝑔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sz="2800"/>
                  <a:t>.</a:t>
                </a:r>
              </a:p>
              <a:p>
                <a:r>
                  <a:t>​</a:t>
                </a:r>
                <a:r>
                  <a:rPr sz="2800" b="1"/>
                  <a:t>Solution</a:t>
                </a:r>
              </a:p>
              <a:p>
                <a:pPr>
                  <a:defRPr sz="2800"/>
                </a:pPr>
                <a:r>
                  <a:t>​</a:t>
                </a:r>
                <a:r>
                  <a:rPr sz="2800"/>
                  <a:t>The graph can be found by using the definition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|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sz="2800"/>
                  <a:t> and rewriting the function as follows.</a:t>
                </a:r>
              </a:p>
              <a:p>
                <a:pPr algn="ctr"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>
                              <a:latin typeface="Cambria Math" panose="02040503050406030204" pitchFamily="18" charset="0"/>
                            </a:rPr>
                            <m:t>𝑔</m:t>
                          </m:r>
                        </m:fName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>
                          <a:latin typeface="Cambria Math" panose="02040503050406030204" pitchFamily="18" charset="0"/>
                        </a:rPr>
                        <m:t>={</m:t>
                      </m:r>
                      <m:m>
                        <m:mPr>
                          <m:plcHide m:val="on"/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phant>
                              <m:phantPr>
                                <m:show m:val="off"/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phant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e>
                            </m:phant>
                            <m:f>
                              <m:f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den>
                            </m:f>
                            <m:r>
                              <a:rPr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/>
                              <m:t>if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&gt;0</m:t>
                            </m:r>
                          </m:e>
                        </m:mr>
                        <m:mr>
                          <m:e>
                            <m:f>
                              <m:f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den>
                            </m:f>
                            <m:r>
                              <a:rPr>
                                <a:latin typeface="Cambria Math" panose="02040503050406030204" pitchFamily="18" charset="0"/>
                              </a:rPr>
                              <m:t>=−1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/>
                              <m:t>if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&lt;0</m:t>
                            </m:r>
                          </m:e>
                        </m:mr>
                      </m:m>
                    </m:oMath>
                  </m:oMathPara>
                </a14:m>
                <a:endParaRPr sz="2800"/>
              </a:p>
              <a:p>
                <a:pPr>
                  <a:defRPr sz="2800"/>
                </a:pPr>
                <a:r>
                  <a:rPr sz="2800"/>
                  <a:t>The graph shows that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𝑔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sz="2800"/>
                  <a:t> has a jump discontinuity 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sz="280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350" r="-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Graphing a Discontinuous Function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B3B800F-6CE3-45AB-3BD6-5A7C50569445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2129814" y="1082675"/>
            <a:ext cx="4884372" cy="484981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</TotalTime>
  <Words>668</Words>
  <Application>Microsoft Office PowerPoint</Application>
  <PresentationFormat>On-screen Show (4:3)</PresentationFormat>
  <Paragraphs>61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Calibri</vt:lpstr>
      <vt:lpstr>Cambria Math</vt:lpstr>
      <vt:lpstr>Courier New</vt:lpstr>
      <vt:lpstr>Arial</vt:lpstr>
      <vt:lpstr>Office Theme</vt:lpstr>
      <vt:lpstr>Section 2.4</vt:lpstr>
      <vt:lpstr>Continuity</vt:lpstr>
      <vt:lpstr>Example 1: Continuity</vt:lpstr>
      <vt:lpstr>Example 1: Continuity (cont.)</vt:lpstr>
      <vt:lpstr>Example 1: Continuity (cont.)</vt:lpstr>
      <vt:lpstr>Example 1: Continuity (cont.)</vt:lpstr>
      <vt:lpstr>Example 2: Graphing a Discontinuous Function</vt:lpstr>
      <vt:lpstr>Example 2: Graphing a Discontinuous Function (cont.)</vt:lpstr>
      <vt:lpstr>Example 2: Graphing a Discontinuous Function (cont.)</vt:lpstr>
      <vt:lpstr>Note:</vt:lpstr>
      <vt:lpstr>Greatest Integer Function</vt:lpstr>
      <vt:lpstr>Example 3: Making a Function Continuous</vt:lpstr>
      <vt:lpstr>Example 3: Making a Function Continuous (cont.)</vt:lpstr>
      <vt:lpstr>Example 3: Making a Function Continuous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Essential Calculus, 3rd edition</dc:title>
  <dc:creator>Hawkes Learning</dc:creator>
  <cp:lastModifiedBy>Kyle Gilstrap</cp:lastModifiedBy>
  <cp:revision>116</cp:revision>
  <dcterms:created xsi:type="dcterms:W3CDTF">2013-04-26T14:43:13Z</dcterms:created>
  <dcterms:modified xsi:type="dcterms:W3CDTF">2022-08-18T15:40:54Z</dcterms:modified>
</cp:coreProperties>
</file>