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Average Rate of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A Falling Object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244121632"/>
                  </p:ext>
                </p:extLst>
              </p:nvPr>
            </p:nvGraphicFramePr>
            <p:xfrm>
              <a:off x="457200" y="1105523"/>
              <a:ext cx="8229600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𝑡</m:t>
                              </m:r>
                            </m:oMath>
                          </a14:m>
                          <a:r>
                            <a:rPr sz="1800"/>
                            <a:t> (sec)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=16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𝛥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𝑑</m:t>
                              </m:r>
                            </m:oMath>
                          </a14:m>
                          <a:r>
                            <a:rPr sz="1800"/>
                            <a:t> (ft)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—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=16−0=16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=64−16=48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=144−64=80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=256−144=112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sz="1800">
                                    <a:latin typeface="Cambria Math"/>
                                  </a:rPr>
                                  <m:t>=400−256=144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244121632"/>
                  </p:ext>
                </p:extLst>
              </p:nvPr>
            </p:nvGraphicFramePr>
            <p:xfrm>
              <a:off x="457200" y="1105523"/>
              <a:ext cx="8229600" cy="2966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4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Table 1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44" t="-108197" r="-200667" b="-6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9709" t="-108197" r="-119175" b="-6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049" t="-108197" r="-615" b="-6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—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049" t="-308197" r="-615" b="-4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64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049" t="-408197" r="-615" b="-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144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049" t="-508197" r="-615" b="-2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256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049" t="-608197" r="-615" b="-1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400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77049" t="-708197" r="-615" b="-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A Falling Object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=144−0=144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ft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</a:p>
              <a:p>
                <a:pPr marL="514350" indent="-514350">
                  <a:buSzPct val="125000"/>
                  <a:buFont typeface="+mj-lt"/>
                  <a:buAutoNum type="alphaLcPeriod" startAt="2"/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ft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=48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ft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den>
                    </m:f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Using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𝛥</m:t>
                    </m:r>
                    <m:r>
                      <a:rPr sz="2000">
                        <a:latin typeface="Cambria Math"/>
                      </a:rPr>
                      <m:t>𝑡</m:t>
                    </m:r>
                    <m:r>
                      <a:rPr sz="20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sz="20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sz="200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sz="200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sz="2000">
                        <a:latin typeface="Cambria Math"/>
                      </a:rPr>
                      <m:t>=3−0=3</m:t>
                    </m:r>
                    <m:r>
                      <m:rPr>
                        <m:nor/>
                      </m:rPr>
                      <a:rPr sz="20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sz="2000">
                        <a:latin typeface="Cambria Math"/>
                      </a:rPr>
                      <m:t>sec</m:t>
                    </m:r>
                  </m:oMath>
                </a14:m>
                <a:endParaRPr sz="20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We do not know how fast the ball is traveling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seconds. This is a question of instantaneous velocity, which we will discuss later.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then the ratio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800" dirty="0"/>
              </a:p>
              <a:p>
                <a:pPr>
                  <a:defRPr sz="2800"/>
                </a:pPr>
                <a:r>
                  <a:rPr sz="2800" dirty="0"/>
                  <a:t>is called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with respect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changes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the 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/>
                  <a:t>, find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with respect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,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changes from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 to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Finding the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 the corresponding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are</a:t>
                </a:r>
              </a:p>
              <a:p>
                <a:pPr algn="ctr">
                  <a:defRPr sz="2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  <a:r>
                  <a:rPr sz="2000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sz="20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sz="2000">
                        <a:latin typeface="Cambria Math"/>
                      </a:rPr>
                      <m:t>=</m:t>
                    </m:r>
                    <m:r>
                      <a:rPr sz="2000">
                        <a:latin typeface="Cambria Math"/>
                      </a:rPr>
                      <m:t>0</m:t>
                    </m:r>
                  </m:oMath>
                </a14:m>
                <a:r>
                  <a:rPr sz="2000" dirty="0"/>
                  <a:t> into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𝑦</m:t>
                    </m:r>
                  </m:oMath>
                </a14:m>
                <a:r>
                  <a:rPr sz="2000" dirty="0"/>
                  <a:t> and solve.</a:t>
                </a:r>
              </a:p>
              <a:p>
                <a:r>
                  <a:rPr sz="2800" dirty="0"/>
                  <a:t>and</a:t>
                </a:r>
              </a:p>
              <a:p>
                <a:pPr algn="ctr">
                  <a:defRPr sz="20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 dirty="0"/>
                  <a:t>. </a:t>
                </a:r>
                <a:r>
                  <a:rPr dirty="0"/>
                  <a:t> </a:t>
                </a:r>
                <a:r>
                  <a:rPr sz="2000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00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sz="20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sz="2000">
                        <a:latin typeface="Cambria Math"/>
                      </a:rPr>
                      <m:t>=</m:t>
                    </m:r>
                    <m:r>
                      <a:rPr sz="2000">
                        <a:latin typeface="Cambria Math"/>
                      </a:rPr>
                      <m:t>3</m:t>
                    </m:r>
                  </m:oMath>
                </a14:m>
                <a:r>
                  <a:rPr sz="2000" dirty="0"/>
                  <a:t> into </a:t>
                </a:r>
                <a14:m>
                  <m:oMath xmlns:m="http://schemas.openxmlformats.org/officeDocument/2006/math">
                    <m:r>
                      <a:rPr sz="2000">
                        <a:latin typeface="Cambria Math"/>
                      </a:rPr>
                      <m:t>𝑦</m:t>
                    </m:r>
                  </m:oMath>
                </a14:m>
                <a:r>
                  <a:rPr sz="2000" dirty="0"/>
                  <a:t> and solve.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F546-1A3D-A366-8984-6B0B38BE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1: Finding the Average Rate of Change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30065-BED1-EC3F-609A-21A46359882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Thus,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7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the average rate of change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Any other distinct choices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will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slope of the line.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9A30065-BED1-EC3F-609A-21A463598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92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the Average Rate of Change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8A4CAB-C722-2841-4C28-AA0342D0D6A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44347" y="1082675"/>
            <a:ext cx="4855305" cy="48498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. Find and simplify the expression that represents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between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Average Rate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/>
                  <a:t>. Therefore,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rPr sz="2800"/>
                  <a:t>So the average rate of change is calculated as follows.</a:t>
                </a:r>
              </a:p>
              <a:p>
                <a:pPr algn="ctr"/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5000" y="3200400"/>
                <a:ext cx="914400" cy="9144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  <m:e>
                          <m:phant>
                            <m:phantPr>
                              <m:show m:val="off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phant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2⋅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2⋅</m:t>
                                  </m:r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den>
                              </m:f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  <m:e>
                          <m:phant>
                            <m:phantPr>
                              <m:show m:val="off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phant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borderBox>
                                <m:borderBoxPr>
                                  <m:hideTop m:val="on"/>
                                  <m:hideBot m:val="on"/>
                                  <m:hideLeft m:val="on"/>
                                  <m:hideRight m:val="on"/>
                                  <m:strikeBLTR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borderBox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borderBox>
                                <m:borderBoxPr>
                                  <m:hideTop m:val="on"/>
                                  <m:hideBot m:val="on"/>
                                  <m:hideLeft m:val="on"/>
                                  <m:hideRight m:val="on"/>
                                  <m:strikeBLTR m:val="on"/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borderBox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den>
                          </m:f>
                        </m:e>
                      </m:eqAr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3200400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 r="-426000" b="-16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A Falling Object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ball is dropped from an airplane. The distance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that it falls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seconds is given by 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=16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. Table 1 shows the distance the ball falls and the change in distance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𝛥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/>
                  <a:t> for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-second time intervals during the first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seconds of its descent.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How far does the ball fall during the first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seconds?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What is the average velocity of the ball during the first </a:t>
                </a:r>
                <a:r>
                  <a:rPr sz="2800">
                    <a:latin typeface="Cambria Math"/>
                  </a:rPr>
                  <a:t>3</a:t>
                </a:r>
                <a:r>
                  <a:rPr sz="2800"/>
                  <a:t> seconds? (Velocity is the rate of change of distance with respect to time.)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How fast is the ball traveling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571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Cambria Math</vt:lpstr>
      <vt:lpstr>Courier New</vt:lpstr>
      <vt:lpstr>Arial</vt:lpstr>
      <vt:lpstr>Office Theme</vt:lpstr>
      <vt:lpstr>Section 2.5</vt:lpstr>
      <vt:lpstr>Average Rate of Change</vt:lpstr>
      <vt:lpstr>Example 1: Finding the Average Rate of Change</vt:lpstr>
      <vt:lpstr>Example 1: Finding the Average Rate of Change (cont.)</vt:lpstr>
      <vt:lpstr>Example 1: Finding the Average Rate of Change (cont.)</vt:lpstr>
      <vt:lpstr>Example 1: Finding the Average Rate of Change (cont.)</vt:lpstr>
      <vt:lpstr>Example 2: Average Rate of Change</vt:lpstr>
      <vt:lpstr>Example 2: Average Rate of Change (cont.)</vt:lpstr>
      <vt:lpstr>Example 3: A Falling Object</vt:lpstr>
      <vt:lpstr>Example 3: A Falling Object (cont.)</vt:lpstr>
      <vt:lpstr>Example 3: A Falling Object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116</cp:revision>
  <dcterms:created xsi:type="dcterms:W3CDTF">2013-04-26T14:43:13Z</dcterms:created>
  <dcterms:modified xsi:type="dcterms:W3CDTF">2022-08-18T15:40:36Z</dcterms:modified>
</cp:coreProperties>
</file>