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303" r:id="rId14"/>
    <p:sldId id="269" r:id="rId15"/>
    <p:sldId id="270" r:id="rId16"/>
    <p:sldId id="271" r:id="rId17"/>
    <p:sldId id="272" r:id="rId18"/>
    <p:sldId id="273" r:id="rId19"/>
    <p:sldId id="276" r:id="rId20"/>
    <p:sldId id="278" r:id="rId21"/>
    <p:sldId id="279" r:id="rId22"/>
    <p:sldId id="280" r:id="rId23"/>
    <p:sldId id="281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04" r:id="rId32"/>
    <p:sldId id="291" r:id="rId33"/>
    <p:sldId id="292" r:id="rId34"/>
    <p:sldId id="293" r:id="rId35"/>
    <p:sldId id="295" r:id="rId36"/>
    <p:sldId id="296" r:id="rId37"/>
    <p:sldId id="298" r:id="rId38"/>
    <p:sldId id="301" r:id="rId39"/>
    <p:sldId id="302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mbria Math" panose="02040503050406030204" pitchFamily="18" charset="0"/>
      <p:regular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2" d="100"/>
          <a:sy n="112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Instantaneous Rate of Change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2.6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Manufacturing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Solutions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Using the definition of the slope of a curve at a point,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=90</m:t>
                    </m:r>
                  </m:oMath>
                </a14:m>
                <a:r>
                  <a:rPr sz="2800"/>
                  <a:t> is the slope of the tangent line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31,000</m:t>
                        </m:r>
                      </m:e>
                    </m:d>
                  </m:oMath>
                </a14:m>
                <a:r>
                  <a:rPr sz="2800"/>
                  <a:t>. Knowing this, we can draw a line with slope </a:t>
                </a:r>
                <a:r>
                  <a:rPr sz="2800">
                    <a:latin typeface="Cambria Math"/>
                  </a:rPr>
                  <a:t>90</a:t>
                </a:r>
                <a:r>
                  <a:rPr sz="280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31,000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Manufacturing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ADDC6B-4866-F26C-070A-91C686B4E60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939837" y="1082675"/>
            <a:ext cx="5264326" cy="48498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Manufacturing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let's further understand the information given in the example.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=31,000</m:t>
                    </m:r>
                  </m:oMath>
                </a14:m>
                <a:r>
                  <a:rPr sz="2800" dirty="0"/>
                  <a:t> means it costs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$31,000</m:t>
                    </m:r>
                  </m:oMath>
                </a14:m>
                <a:r>
                  <a:rPr sz="2800" dirty="0"/>
                  <a:t> to manufacture </a:t>
                </a:r>
                <a:r>
                  <a:rPr sz="2800" dirty="0">
                    <a:latin typeface="Cambria Math"/>
                  </a:rPr>
                  <a:t>300</a:t>
                </a:r>
                <a:r>
                  <a:rPr sz="2800" dirty="0"/>
                  <a:t> bookcases. Using this, we can determine the average cost of producing the first </a:t>
                </a:r>
                <a:r>
                  <a:rPr sz="2800" dirty="0">
                    <a:latin typeface="Cambria Math"/>
                  </a:rPr>
                  <a:t>300</a:t>
                </a:r>
                <a:r>
                  <a:rPr sz="2800" dirty="0"/>
                  <a:t> bookcases.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𝐶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31,000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300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≈$103.33</m:t>
                    </m:r>
                  </m:oMath>
                </a14:m>
                <a:endParaRPr dirty="0"/>
              </a:p>
              <a:p>
                <a:pPr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=90</m:t>
                    </m:r>
                  </m:oMath>
                </a14:m>
                <a:r>
                  <a:rPr sz="2800" dirty="0"/>
                  <a:t> is the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31,000</m:t>
                        </m:r>
                      </m:e>
                    </m:d>
                  </m:oMath>
                </a14:m>
                <a:r>
                  <a:rPr sz="2800" dirty="0"/>
                  <a:t>. This means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 is changing at the rate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$90</m:t>
                    </m:r>
                  </m:oMath>
                </a14:m>
                <a:r>
                  <a:rPr sz="2800" dirty="0"/>
                  <a:t> per bookcase at this point. Another way of stating that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$90</m:t>
                    </m:r>
                  </m:oMath>
                </a14:m>
                <a:r>
                  <a:rPr sz="2800" dirty="0"/>
                  <a:t> is the cost of an additional bookcase if </a:t>
                </a:r>
                <a:r>
                  <a:rPr sz="2800" dirty="0">
                    <a:latin typeface="Cambria Math"/>
                  </a:rPr>
                  <a:t>301</a:t>
                </a:r>
                <a:r>
                  <a:rPr sz="2800" dirty="0"/>
                  <a:t> were produced instead of </a:t>
                </a:r>
                <a:r>
                  <a:rPr sz="2800" dirty="0">
                    <a:latin typeface="Cambria Math"/>
                  </a:rPr>
                  <a:t>300</a:t>
                </a:r>
                <a:r>
                  <a:rPr sz="2800" dirty="0"/>
                  <a:t>. The average cost is decreasing—a useful fact to be able to calculate for a manufacturing company.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5" t="-1840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Manufacturing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Using these meanings, the cost of producing </a:t>
                </a:r>
                <a:r>
                  <a:rPr sz="2800" dirty="0">
                    <a:latin typeface="Cambria Math"/>
                  </a:rPr>
                  <a:t>3</a:t>
                </a:r>
                <a:r>
                  <a:rPr sz="2800" dirty="0"/>
                  <a:t> more bookcases, compared to the cost of producing </a:t>
                </a:r>
                <a:r>
                  <a:rPr sz="2800" dirty="0">
                    <a:latin typeface="Cambria Math"/>
                  </a:rPr>
                  <a:t>300</a:t>
                </a:r>
                <a:r>
                  <a:rPr sz="2800" dirty="0"/>
                  <a:t>, is about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90⋅3=270</m:t>
                    </m:r>
                  </m:oMath>
                </a14:m>
                <a:r>
                  <a:rPr sz="2800" dirty="0"/>
                  <a:t> dollars more. So it will cost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$31,000+$270=$31,270</m:t>
                    </m:r>
                  </m:oMath>
                </a14:m>
                <a:r>
                  <a:rPr sz="2800" dirty="0"/>
                  <a:t> to manufacture </a:t>
                </a:r>
                <a:r>
                  <a:rPr sz="2800" dirty="0">
                    <a:latin typeface="Cambria Math"/>
                  </a:rPr>
                  <a:t>303</a:t>
                </a:r>
                <a:r>
                  <a:rPr sz="2800" dirty="0"/>
                  <a:t> bookcases.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248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We know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/>
                  <a:t> can be interpreted as the slope of a secant line through two points on a curve. Now, if one point is fixed, then the </a:t>
                </a:r>
                <a:r>
                  <a:rPr sz="2800" b="1"/>
                  <a:t>tangent line at that point is the limiting position of secant lines</a:t>
                </a:r>
                <a:r>
                  <a:rPr sz="2800"/>
                  <a:t>, as illustrated in Figure 7.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Note: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BCBB1B-1085-A5C4-25A5-59A2A1350EB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452279" y="1143000"/>
            <a:ext cx="4239441" cy="420211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19B8D-6B42-1A6D-B59F-DFD5D0499CDF}"/>
              </a:ext>
            </a:extLst>
          </p:cNvPr>
          <p:cNvSpPr txBox="1"/>
          <p:nvPr/>
        </p:nvSpPr>
        <p:spPr>
          <a:xfrm>
            <a:off x="3886199" y="5345113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Note: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As the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approach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sz="2800" dirty="0"/>
                  <a:t>, the secant lines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𝑃𝑃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𝑃𝑃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𝑃𝑃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𝑃𝑃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approach the tangent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Average Rate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Consider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sz="2800"/>
                  <a:t>. Find the average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sz="2800"/>
                  <a:t>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changes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Average Rate of Change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B54D28F-4FBC-A431-2A91-1C25C293D1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70099192"/>
                  </p:ext>
                </p:extLst>
              </p:nvPr>
            </p:nvGraphicFramePr>
            <p:xfrm>
              <a:off x="457200" y="1676400"/>
              <a:ext cx="8229600" cy="20815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sSub>
                                    <m:sSub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The average rate of change is the slope of a line secant to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f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passing through both the start and stop points.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9−0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3−0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B54D28F-4FBC-A431-2A91-1C25C293D1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70099192"/>
                  </p:ext>
                </p:extLst>
              </p:nvPr>
            </p:nvGraphicFramePr>
            <p:xfrm>
              <a:off x="457200" y="1676400"/>
              <a:ext cx="8229600" cy="208153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0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329" r="-980000" b="-3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435" t="-6329" r="-237466" b="-3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1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329" r="-980000" b="-2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435" t="-106329" r="-237466" b="-241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55238" r="-980000" b="-8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435" t="-155238" r="-237466" b="-8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613" t="-155238" b="-8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1076"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4435" t="-339241" r="-237466" b="-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Average Rate of Change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C61DD9-80E1-3D66-F49F-13CFE63EC97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662139" y="1029287"/>
            <a:ext cx="3819722" cy="432154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2E141-6815-B723-8B12-CB7409329745}"/>
                  </a:ext>
                </a:extLst>
              </p:cNvPr>
              <p:cNvSpPr txBox="1"/>
              <p:nvPr/>
            </p:nvSpPr>
            <p:spPr>
              <a:xfrm>
                <a:off x="1562100" y="5029200"/>
                <a:ext cx="6019800" cy="901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ar-AE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sec</m:t>
                          </m:r>
                        </m:sub>
                      </m:sSub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average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rate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of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change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C2E141-6815-B723-8B12-CB7409329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5029200"/>
                <a:ext cx="6019800" cy="9017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Slope at a Point on a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slope of a curve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is exactly the slope of the tangent line to the curve at that point. This is also called the 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Instantaneous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An arrow is shot into the air and its height in feet after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seconds is given by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=−16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+80</m:t>
                    </m:r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. The graph of the curve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is the parabola shown.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Instantaneous Velocity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901DBE-AFA6-2511-5BCC-18519D63C50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63534" y="1082675"/>
            <a:ext cx="4816932" cy="484981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Instantaneous Velocity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Find the height of the arrow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Find the instantaneous velocity of the arrow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Find the slope of the tangent line to the curve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:r>
                  <a:rPr sz="2800"/>
                  <a:t>Find the time it takes the arrow to reach its peak.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Instantaneous Velocity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 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endParaRPr lang="en-US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endParaRPr lang="en-US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 find the instantaneous velocity when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find the derivative 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EE03082-B095-A0AA-9423-B1867F10402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6808425"/>
                  </p:ext>
                </p:extLst>
              </p:nvPr>
            </p:nvGraphicFramePr>
            <p:xfrm>
              <a:off x="914400" y="1676400"/>
              <a:ext cx="7924800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149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098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=−16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+80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Substitute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t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r>
                            <a:rPr sz="1800" b="0" dirty="0"/>
                            <a:t> into the function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f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=−144+240=96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BEE03082-B095-A0AA-9423-B1867F10402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6808425"/>
                  </p:ext>
                </p:extLst>
              </p:nvPr>
            </p:nvGraphicFramePr>
            <p:xfrm>
              <a:off x="914400" y="1676400"/>
              <a:ext cx="7924800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149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0982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197" r="-19213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047" t="-8197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8197" r="-19213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5EDC21-B411-366A-15E7-586254043339}"/>
                  </a:ext>
                </a:extLst>
              </p:cNvPr>
              <p:cNvSpPr txBox="1"/>
              <p:nvPr/>
            </p:nvSpPr>
            <p:spPr>
              <a:xfrm>
                <a:off x="909414" y="2489848"/>
                <a:ext cx="79247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So, when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=3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the height is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96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feet.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5EDC21-B411-366A-15E7-586254043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414" y="2489848"/>
                <a:ext cx="7924799" cy="523220"/>
              </a:xfrm>
              <a:prstGeom prst="rect">
                <a:avLst/>
              </a:prstGeom>
              <a:blipFill>
                <a:blip r:embed="rId4"/>
                <a:stretch>
                  <a:fillRect l="-1538" t="-1395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B82A00-1971-F28A-3018-DEE0756CF1D3}"/>
                  </a:ext>
                </a:extLst>
              </p:cNvPr>
              <p:cNvSpPr txBox="1"/>
              <p:nvPr/>
            </p:nvSpPr>
            <p:spPr>
              <a:xfrm>
                <a:off x="992022" y="3493592"/>
                <a:ext cx="7759582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i="1" dirty="0">
                    <a:solidFill>
                      <a:srgbClr val="366092"/>
                    </a:solidFill>
                    <a:latin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which is also the slope of the tangent line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func>
                          <m:func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ar-AE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ar-AE" sz="28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36609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then evaluate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B82A00-1971-F28A-3018-DEE0756CF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22" y="3493592"/>
                <a:ext cx="7759582" cy="1384995"/>
              </a:xfrm>
              <a:prstGeom prst="rect">
                <a:avLst/>
              </a:prstGeom>
              <a:blipFill>
                <a:blip r:embed="rId5"/>
                <a:stretch>
                  <a:fillRect l="-1650" t="-5286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Instantaneous Velocity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b="1"/>
                </a:pPr>
                <a:r>
                  <a:rPr dirty="0"/>
                  <a:t>​</a:t>
                </a:r>
                <a:r>
                  <a:rPr sz="2800" dirty="0"/>
                  <a:t>Step 1: Form the difference quotient.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+80</m:t>
                              </m:r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+80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Instantaneous Velocity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b="1"/>
            </a:pPr>
            <a:r>
              <a:rPr sz="2800" dirty="0"/>
              <a:t>Step 2: Simplify the difference quotient.</a:t>
            </a:r>
          </a:p>
          <a:p>
            <a:pPr algn="ctr"/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B75DD0-83EE-9B17-1019-617AA1D06DBB}"/>
                  </a:ext>
                </a:extLst>
              </p:cNvPr>
              <p:cNvSpPr txBox="1"/>
              <p:nvPr/>
            </p:nvSpPr>
            <p:spPr>
              <a:xfrm>
                <a:off x="304800" y="1752600"/>
                <a:ext cx="3733800" cy="2174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kumimoji="0" lang="ar-AE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f>
                            <m:fPr>
                              <m:ctrlPr>
                                <a:rPr kumimoji="0" lang="ar-A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sSup>
                                    <m:sSupPr>
                                      <m:ctrlPr>
                                        <a:rPr kumimoji="0" lang="ar-A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0" lang="ar-A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  <m:d>
                                    <m:dPr>
                                      <m:ctrlPr>
                                        <a:rPr kumimoji="0" lang="ar-A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sSup>
                                    <m:sSupPr>
                                      <m:ctrlPr>
                                        <a:rPr kumimoji="0" lang="ar-A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num>
                            <m:den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kumimoji="0" lang="ar-AE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ar-A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d>
                                <m:dPr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ar-A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0" lang="ar-A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  <m:e>
                          <m:phant>
                            <m:phantPr>
                              <m:show m:val="off"/>
                              <m:ctrlPr>
                                <a:rPr kumimoji="0" lang="ar-A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f>
                                <m:fPr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ar-A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  <m:sSup>
                                        <m:sSupPr>
                                          <m:ctrlPr>
                                            <a:rPr kumimoji="0" lang="ar-A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kumimoji="0" lang="ar-AE" sz="16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ar-AE" sz="16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kumimoji="0" lang="ar-AE" sz="16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kumimoji="0" lang="ar-AE" sz="16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80</m:t>
                                      </m:r>
                                      <m:d>
                                        <m:dPr>
                                          <m:ctrlPr>
                                            <a:rPr kumimoji="0" lang="ar-A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ar-A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  <m:sSup>
                                        <m:sSupPr>
                                          <m:ctrlPr>
                                            <a:rPr kumimoji="0" lang="ar-A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80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phant>
                          <m:r>
                            <a:rPr kumimoji="0" lang="ar-AE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ar-A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  <m:e>
                          <m:phant>
                            <m:phantPr>
                              <m:show m:val="off"/>
                              <m:ctrlPr>
                                <a:rPr kumimoji="0" lang="ar-A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f>
                                <m:fPr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ar-A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  <m:sSup>
                                        <m:sSupPr>
                                          <m:ctrlPr>
                                            <a:rPr kumimoji="0" lang="ar-A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kumimoji="0" lang="ar-AE" sz="16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ar-AE" sz="16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kumimoji="0" lang="ar-AE" sz="16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kumimoji="0" lang="ar-AE" sz="16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80</m:t>
                                      </m:r>
                                      <m:d>
                                        <m:dPr>
                                          <m:ctrlPr>
                                            <a:rPr kumimoji="0" lang="ar-A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ar-A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  <m:sSup>
                                        <m:sSupPr>
                                          <m:ctrlPr>
                                            <a:rPr kumimoji="0" lang="ar-A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80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phant>
                          <m:r>
                            <a:rPr kumimoji="0" lang="ar-AE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ar-A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kumimoji="0" lang="ar-AE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  <m:e>
                          <m:phant>
                            <m:phantPr>
                              <m:show m:val="off"/>
                              <m:ctrlPr>
                                <a:rPr kumimoji="0" lang="ar-A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f>
                                <m:fPr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ar-A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  <m:sSup>
                                        <m:sSupPr>
                                          <m:ctrlPr>
                                            <a:rPr kumimoji="0" lang="ar-A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kumimoji="0" lang="ar-AE" sz="1600" b="0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0" lang="ar-AE" sz="16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kumimoji="0" lang="ar-AE" sz="16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kumimoji="0" lang="ar-AE" sz="1600" b="0" i="0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srgbClr val="366092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80</m:t>
                                      </m:r>
                                      <m:d>
                                        <m:dPr>
                                          <m:ctrlPr>
                                            <a:rPr kumimoji="0" lang="ar-A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kumimoji="0" lang="ar-AE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  <m:sSup>
                                        <m:sSupPr>
                                          <m:ctrlPr>
                                            <a:rPr kumimoji="0" lang="ar-AE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kumimoji="0" lang="ar-AE" sz="1600" b="0" i="0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366092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80</m:t>
                                      </m:r>
                                      <m:r>
                                        <a:rPr kumimoji="0" lang="ar-AE" sz="16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366092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e>
                          </m:phant>
                          <m:r>
                            <a:rPr kumimoji="0" lang="ar-AE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0" lang="ar-AE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borderBox>
                                <m:borderBoxPr>
                                  <m:hideTop m:val="on"/>
                                  <m:hideBot m:val="on"/>
                                  <m:hideLeft m:val="on"/>
                                  <m:hideRight m:val="on"/>
                                  <m:strikeBLTR m:val="on"/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borderBox>
                              <m:d>
                                <m:dPr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</m:e>
                              </m:d>
                            </m:num>
                            <m:den>
                              <m:borderBox>
                                <m:borderBoxPr>
                                  <m:hideTop m:val="on"/>
                                  <m:hideBot m:val="on"/>
                                  <m:hideLeft m:val="on"/>
                                  <m:hideRight m:val="on"/>
                                  <m:strikeBLTR m:val="on"/>
                                  <m:ctrlPr>
                                    <a:rPr kumimoji="0" lang="ar-AE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borderBoxPr>
                                <m:e>
                                  <m:r>
                                    <a:rPr kumimoji="0" lang="ar-AE" sz="16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borderBox>
                            </m:den>
                          </m:f>
                          <m:r>
                            <a:rPr kumimoji="0" lang="ar-AE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kumimoji="0" lang="ar-AE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 kumimoji="0" lang="ar-AE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0" lang="ar-AE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ar-AE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kumimoji="0" lang="ar-AE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kumimoji="0" lang="ar-AE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ar-AE" sz="1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80</m:t>
                          </m:r>
                        </m:e>
                      </m:eqAr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B75DD0-83EE-9B17-1019-617AA1D06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752600"/>
                <a:ext cx="3733800" cy="2174954"/>
              </a:xfrm>
              <a:prstGeom prst="rect">
                <a:avLst/>
              </a:prstGeom>
              <a:blipFill>
                <a:blip r:embed="rId2"/>
                <a:stretch>
                  <a:fillRect r="-125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Instantaneous Velocity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b="1"/>
                </a:pPr>
                <a:r>
                  <a:rPr sz="2800"/>
                  <a:t>Step 3: Find the limit.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32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80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tan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Now, using this derivative, substitute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 and solve.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80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3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80</m:t>
                      </m:r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Therefore,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/>
                  <a:t> the arrow is heading towards the ground (this is what the negative sign means) at a rate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16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ft</m:t>
                        </m:r>
                      </m:num>
                      <m:den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sec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Instantaneous Velocity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From part </a:t>
                </a:r>
                <a:r>
                  <a:rPr sz="2800" b="1"/>
                  <a:t>b.</a:t>
                </a:r>
                <a:r>
                  <a:rPr sz="2800"/>
                  <a:t> we 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=−16</m:t>
                    </m:r>
                  </m:oMath>
                </a14:m>
                <a:r>
                  <a:rPr sz="2800"/>
                  <a:t>. So, the slope of the tangent line to the curve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=−16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+80</m:t>
                    </m:r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/>
                  <a:t>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−16</m:t>
                    </m:r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  <a:r>
                  <a:rPr sz="2800"/>
                  <a:t>Therefore, we see that the derivative can be interpreted in two ways: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t>​</a:t>
                </a:r>
                <a:r>
                  <a:rPr sz="2800"/>
                  <a:t>as an instantaneous rate of change and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t>​</a:t>
                </a:r>
                <a:r>
                  <a:rPr sz="2800"/>
                  <a:t>as the slope of a tangent line.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Instantaneous Velocity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87CEF6-4B20-7769-7377-C6F4154D017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71132" y="1082675"/>
            <a:ext cx="4801735" cy="484981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Instantaneous Velocity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At the instant the arrow hits its peak, its velocity will be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 That is, the arrow will actually be stopped in midair (it will no longer be traveling upwards, and will not yet be going downwards). </a:t>
                </a:r>
                <a:r>
                  <a:rPr sz="2800" b="1" dirty="0"/>
                  <a:t>Note:</a:t>
                </a:r>
                <a:r>
                  <a:rPr sz="2800" dirty="0"/>
                  <a:t> This also corresponds to the fact that the tangent line at the peak will be horizontal and thus have slope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 at the highest point of the parabola.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Using this information, we set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 and solve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:r>
                  <a:rPr dirty="0"/>
                  <a:t>​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Difference Quotient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 is any fixed point on a curve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 dirty="0"/>
                  <a:t> is another point on the curve, then the </a:t>
                </a:r>
                <a:r>
                  <a:rPr sz="2800" b="1" dirty="0"/>
                  <a:t>difference quotient</a:t>
                </a:r>
                <a:r>
                  <a:rPr sz="2800" dirty="0"/>
                  <a:t> is the slope of the secant line through these two points.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sec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Instantaneous Velocity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en-US" sz="2800" dirty="0">
                  <a:solidFill>
                    <a:srgbClr val="366092"/>
                  </a:solidFill>
                  <a:latin typeface="Calibri"/>
                </a:endParaRPr>
              </a:p>
              <a:p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en-US" sz="2800" dirty="0">
                  <a:solidFill>
                    <a:srgbClr val="366092"/>
                  </a:solidFill>
                  <a:latin typeface="Calibri"/>
                </a:endParaRPr>
              </a:p>
              <a:p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endParaRPr lang="en-US" sz="2800" dirty="0">
                  <a:solidFill>
                    <a:srgbClr val="366092"/>
                  </a:solidFill>
                  <a:latin typeface="Calibri"/>
                </a:endParaRPr>
              </a:p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arrow hits its peak in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</m:t>
                    </m:r>
                    <m:r>
                      <m:rPr>
                        <m:nor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sec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B818EF9C-706C-6C15-4901-D97E86567D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4876596"/>
                  </p:ext>
                </p:extLst>
              </p:nvPr>
            </p:nvGraphicFramePr>
            <p:xfrm>
              <a:off x="1524000" y="1219200"/>
              <a:ext cx="6096000" cy="2837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93854959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5131897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  <m:r>
                                  <a:rPr lang="en-US" sz="2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129940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  <m:r>
                                  <a:rPr lang="en-US" sz="28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77427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den>
                                </m:f>
                                <m:r>
                                  <a:rPr lang="ar-AE" sz="2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borderBox>
                                      <m:borderBoxPr>
                                        <m:hideTop m:val="on"/>
                                        <m:hideBot m:val="on"/>
                                        <m:hideLeft m:val="on"/>
                                        <m:hideRight m:val="on"/>
                                        <m:strikeBLTR m:val="on"/>
                                        <m:ctrlPr>
                                          <a:rPr lang="ar-AE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>
                                        <m:r>
                                          <a:rPr lang="ar-AE" sz="2800">
                                            <a:latin typeface="Cambria Math" panose="02040503050406030204" pitchFamily="18" charset="0"/>
                                          </a:rPr>
                                          <m:t>16</m:t>
                                        </m:r>
                                      </m:e>
                                    </m:borderBox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borderBox>
                                      <m:borderBoxPr>
                                        <m:hideTop m:val="on"/>
                                        <m:hideBot m:val="on"/>
                                        <m:hideLeft m:val="on"/>
                                        <m:hideRight m:val="on"/>
                                        <m:strikeBLTR m:val="on"/>
                                        <m:ctrlPr>
                                          <a:rPr lang="ar-AE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>
                                        <m:r>
                                          <a:rPr lang="ar-AE" sz="2800">
                                            <a:latin typeface="Cambria Math" panose="02040503050406030204" pitchFamily="18" charset="0"/>
                                          </a:rPr>
                                          <m:t>16</m:t>
                                        </m:r>
                                      </m:e>
                                    </m:borderBox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6320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8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ar-AE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ar-AE" sz="28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ar-AE" sz="28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ar-AE" sz="28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378863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B818EF9C-706C-6C15-4901-D97E86567D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4876596"/>
                  </p:ext>
                </p:extLst>
              </p:nvPr>
            </p:nvGraphicFramePr>
            <p:xfrm>
              <a:off x="1524000" y="1219200"/>
              <a:ext cx="6096000" cy="283705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93854959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51318971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100000" b="-4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b="-44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299404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0000" r="-100000" b="-3482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00000" b="-348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774272"/>
                      </a:ext>
                    </a:extLst>
                  </a:tr>
                  <a:tr h="9017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14865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11486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6320367"/>
                      </a:ext>
                    </a:extLst>
                  </a:tr>
                  <a:tr h="898970"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000" t="-2148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788638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DDAC-F8EB-2239-A0AA-58D43E19D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Instantaneous Velocity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B58C26-5CCF-F122-9799-D68F82CE5C7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63674" y="1082675"/>
            <a:ext cx="5016651" cy="4849813"/>
          </a:xfrm>
        </p:spPr>
      </p:pic>
    </p:spTree>
    <p:extLst>
      <p:ext uri="{BB962C8B-B14F-4D97-AF65-F5344CB8AC3E}">
        <p14:creationId xmlns:p14="http://schemas.microsoft.com/office/powerpoint/2010/main" val="64908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Interpreting a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Estimate the slopes at the marked points as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,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, undefined, positive and greater than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, positive and less than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, negative and greater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, or negative and less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 Keep in mind that a tangent line has slope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 when it makes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m:rPr>
                            <m:nor/>
                          </m:rPr>
                          <a:rPr/>
                          <m:t> </m:t>
                        </m:r>
                      </m:sup>
                    </m:sSup>
                  </m:oMath>
                </a14:m>
                <a:r>
                  <a:rPr sz="2800"/>
                  <a:t> angle with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-axis, has a slope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 when it is horizontal, and has an undefined slope when it is vertical.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Interpreting a Graph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F234DA-A085-36C9-51A7-696C7E5594D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94915" y="1082675"/>
            <a:ext cx="4954169" cy="484981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Interpreting a Graph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54361B6-519D-653F-B9CA-A8AE022221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4196690"/>
                  </p:ext>
                </p:extLst>
              </p:nvPr>
            </p:nvGraphicFramePr>
            <p:xfrm>
              <a:off x="457200" y="1676400"/>
              <a:ext cx="8229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r>
                            <a:rPr sz="1800"/>
                            <a:t> ′ (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/>
                            <a:t>positive, greater than </a:t>
                          </a:r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sz="1800"/>
                            <a:t>negative, greater than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/>
                            <a:t>positive, less than </a:t>
                          </a:r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sz="1800" dirty="0"/>
                            <a:t>negative, less than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54361B6-519D-653F-B9CA-A8AE0222210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34196690"/>
                  </p:ext>
                </p:extLst>
              </p:nvPr>
            </p:nvGraphicFramePr>
            <p:xfrm>
              <a:off x="457200" y="1676400"/>
              <a:ext cx="82296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8197" r="-741" b="-7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/>
                            <a:t>positive, greater than </a:t>
                          </a:r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415000" r="-741" b="-3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dirty="0"/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/>
                            <a:t>positive, less than </a:t>
                          </a:r>
                          <a:r>
                            <a:rPr sz="1800">
                              <a:latin typeface="Cambria Math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706557" r="-741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We emphasize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/>
                  <a:t> denotes the slope of a curve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/>
                  <a:t>. Also,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/>
                  <a:t> is the instantaneous rate of change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/>
                  <a:t>. The number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sz="2800"/>
                  <a:t> is called the derivative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Describing and Graphing Rates of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Describe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at the points marked on the graph.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40A5A5A-5056-1B8C-869A-AEACBEA18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966" y="1536211"/>
            <a:ext cx="4518067" cy="446014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Describing and Graphing Rates of Change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t>​</a:t>
            </a:r>
            <a:r>
              <a:rPr sz="2800" b="1"/>
              <a:t>Solution</a:t>
            </a:r>
          </a:p>
          <a:p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9D241A-9F7C-4480-03E4-F028DA2E58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74299735"/>
                  </p:ext>
                </p:extLst>
              </p:nvPr>
            </p:nvGraphicFramePr>
            <p:xfrm>
              <a:off x="457200" y="2209800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/>
                            <a:t>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r>
                            <a:rPr sz="1800"/>
                            <a:t> ′ (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negative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negative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79D241A-9F7C-4480-03E4-F028DA2E582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74299735"/>
                  </p:ext>
                </p:extLst>
              </p:nvPr>
            </p:nvGraphicFramePr>
            <p:xfrm>
              <a:off x="457200" y="2209800"/>
              <a:ext cx="822960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/>
                            <a:t>Point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96" t="-8197" r="-741" b="-5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positive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negative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negative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Describing and Graphing Rates of Change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Sketch a possible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t>​</a:t>
                </a:r>
                <a:r>
                  <a:rPr sz="2800"/>
                  <a:t>Using part </a:t>
                </a:r>
                <a:r>
                  <a:rPr sz="2800" b="1"/>
                  <a:t>a.</a:t>
                </a:r>
                <a:r>
                  <a:rPr sz="2800"/>
                  <a:t>, we can draw a possible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 At A, the slope is positive, and at C, the slope is negative. We know that at point B (and E),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 since the tangent line is horizontal. Therefore,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is above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 (positive), passes through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/>
                  <a:t> (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), and lies below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(negative). From point C to point D the slopes continue to decrease,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is negative, but from point D to point E the slopes increase because we know that at point E the slope is equal to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086" r="-444" b="-3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Describing and Graphing Rates of Change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31C99-7624-A479-E4FD-22EEA28CD7C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58532" y="1082675"/>
            <a:ext cx="4826936" cy="48498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an input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/>
                  <a:t> for a given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800"/>
                  <a:t> the height of the point, and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800"/>
                  <a:t> the slope of the curve at the point.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Temperature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sz="2800"/>
                  <a:t> denote the temperature in South Carolina on a typical summer day at time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sz="2800"/>
                  <a:t> is the number of hours since midnight. For instance,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/>
                  <a:t> corresponds to 1:00 a.m.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=13</m:t>
                    </m:r>
                  </m:oMath>
                </a14:m>
                <a:r>
                  <a:rPr sz="2800"/>
                  <a:t> corresponds to 1:00 p.m.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sz="2800"/>
                  <a:t> positive, negative, or zero?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</m:oMath>
                </a14:m>
                <a:r>
                  <a:rPr sz="2800"/>
                  <a:t> positive, negative, or zero?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Sketch an approximate graph for this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Temperature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Solutions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Since the graph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sz="2800"/>
                  <a:t> will increase from sun up to about mid-afternoon, the slope at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sz="2800"/>
                  <a:t> is positive.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sz="2800"/>
                  <a:t> is positive.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At 9:00 p.m. (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𝑡</m:t>
                    </m:r>
                    <m:r>
                      <a:rPr>
                        <a:latin typeface="Cambria Math" panose="02040503050406030204" pitchFamily="18" charset="0"/>
                      </a:rPr>
                      <m:t>=21</m:t>
                    </m:r>
                  </m:oMath>
                </a14:m>
                <a:r>
                  <a:rPr sz="2800"/>
                  <a:t>), the temperature has begun to decline and so the slope will be negative.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21</m:t>
                        </m:r>
                      </m:e>
                    </m:d>
                  </m:oMath>
                </a14:m>
                <a:r>
                  <a:rPr sz="2800"/>
                  <a:t> is negative.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Temperature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97934-C8DD-80F3-BCFF-E2E76EE67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932" y="1029287"/>
            <a:ext cx="4920136" cy="4914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Temperature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t>​</a:t>
            </a:r>
            <a:r>
              <a:rPr sz="2800"/>
              <a:t>The graph needs to increase from about 6:00 a.m. to 4:00 p.m. and then decline, as described in parts </a:t>
            </a:r>
            <a:r>
              <a:rPr sz="2800" b="1"/>
              <a:t>a.</a:t>
            </a:r>
            <a:r>
              <a:rPr sz="2800"/>
              <a:t> and </a:t>
            </a:r>
            <a:r>
              <a:rPr sz="2800" b="1"/>
              <a:t>b.</a:t>
            </a:r>
            <a:r>
              <a:rPr sz="2800"/>
              <a:t> Drawing such a graph will also support the answers found in parts </a:t>
            </a:r>
            <a:r>
              <a:rPr sz="2800" b="1"/>
              <a:t>a.</a:t>
            </a:r>
            <a:r>
              <a:rPr sz="2800"/>
              <a:t> and </a:t>
            </a:r>
            <a:r>
              <a:rPr sz="2800" b="1"/>
              <a:t>b.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Manufacturing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denote the total cost of manufacturing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units of a certain style of metal office bookcase.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𝐶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=31,000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300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=90</m:t>
                    </m:r>
                  </m:oMath>
                </a14:m>
                <a:r>
                  <a:rPr sz="2800"/>
                  <a:t>, sketch a tangent line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300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31,000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Estimate the cost of manufacturing </a:t>
                </a:r>
                <a:r>
                  <a:rPr sz="2800">
                    <a:latin typeface="Cambria Math"/>
                  </a:rPr>
                  <a:t>303</a:t>
                </a:r>
                <a:r>
                  <a:rPr sz="2800"/>
                  <a:t> bookcases.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1887</Words>
  <Application>Microsoft Office PowerPoint</Application>
  <PresentationFormat>On-screen Show (4:3)</PresentationFormat>
  <Paragraphs>166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Calibri</vt:lpstr>
      <vt:lpstr>Cambria Math</vt:lpstr>
      <vt:lpstr>Courier New</vt:lpstr>
      <vt:lpstr>Arial</vt:lpstr>
      <vt:lpstr>Office Theme</vt:lpstr>
      <vt:lpstr>Section 2.6</vt:lpstr>
      <vt:lpstr>Slope at a Point on a Curve</vt:lpstr>
      <vt:lpstr>Difference Quotient</vt:lpstr>
      <vt:lpstr>Note:</vt:lpstr>
      <vt:lpstr>Example 1: Temperature</vt:lpstr>
      <vt:lpstr>Example 1: Temperature (cont.)</vt:lpstr>
      <vt:lpstr>Example 1: Temperature (cont.)</vt:lpstr>
      <vt:lpstr>Example 1: Temperature (cont.)</vt:lpstr>
      <vt:lpstr>Example 2: Manufacturing</vt:lpstr>
      <vt:lpstr>Example 2: Manufacturing (cont.)</vt:lpstr>
      <vt:lpstr>Example 2: Manufacturing (cont.)</vt:lpstr>
      <vt:lpstr>Example 2: Manufacturing (cont.)</vt:lpstr>
      <vt:lpstr>Example 2: Manufacturing (cont.)</vt:lpstr>
      <vt:lpstr>Note:</vt:lpstr>
      <vt:lpstr>Note: (cont.)</vt:lpstr>
      <vt:lpstr>Note: (cont.)</vt:lpstr>
      <vt:lpstr>Example 3: Average Rate of Change</vt:lpstr>
      <vt:lpstr>Example 3: Average Rate of Change (cont.)</vt:lpstr>
      <vt:lpstr>Example 3: Average Rate of Change (cont.)</vt:lpstr>
      <vt:lpstr>Example 4: Instantaneous Velocity</vt:lpstr>
      <vt:lpstr>Example 4: Instantaneous Velocity (cont.)</vt:lpstr>
      <vt:lpstr>Example 4: Instantaneous Velocity (cont.)</vt:lpstr>
      <vt:lpstr>Example 4: Instantaneous Velocity (cont.)</vt:lpstr>
      <vt:lpstr>Example 4: Instantaneous Velocity (cont.)</vt:lpstr>
      <vt:lpstr>Example 4: Instantaneous Velocity (cont.)</vt:lpstr>
      <vt:lpstr>Example 4: Instantaneous Velocity (cont.)</vt:lpstr>
      <vt:lpstr>Example 4: Instantaneous Velocity (cont.)</vt:lpstr>
      <vt:lpstr>Example 4: Instantaneous Velocity (cont.)</vt:lpstr>
      <vt:lpstr>Example 4: Instantaneous Velocity (cont.)</vt:lpstr>
      <vt:lpstr>Example 4: Instantaneous Velocity (cont.)</vt:lpstr>
      <vt:lpstr>Example 4: Instantaneous Velocity (cont.)</vt:lpstr>
      <vt:lpstr>Example 5: Interpreting a Graph</vt:lpstr>
      <vt:lpstr>Example 5: Interpreting a Graph (cont.)</vt:lpstr>
      <vt:lpstr>Example 5: Interpreting a Graph (cont.)</vt:lpstr>
      <vt:lpstr>Note:</vt:lpstr>
      <vt:lpstr>Example 6: Describing and Graphing Rates of Change</vt:lpstr>
      <vt:lpstr>Example 6: Describing and Graphing Rates of Change (cont.)</vt:lpstr>
      <vt:lpstr>Example 6: Describing and Graphing Rates of Change (cont.)</vt:lpstr>
      <vt:lpstr>Example 6: Describing and Graphing Rates of Change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122</cp:revision>
  <dcterms:created xsi:type="dcterms:W3CDTF">2013-04-26T14:43:13Z</dcterms:created>
  <dcterms:modified xsi:type="dcterms:W3CDTF">2022-08-18T15:41:22Z</dcterms:modified>
</cp:coreProperties>
</file>