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9" r:id="rId31"/>
    <p:sldId id="29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Definition of the Derivative and the Power Rule</a:t>
            </a:r>
          </a:p>
        </p:txBody>
      </p:sp>
      <p:sp>
        <p:nvSpPr>
          <p:cNvPr id="3" name="Title 2"/>
          <p:cNvSpPr>
            <a:spLocks noGrp="1"/>
          </p:cNvSpPr>
          <p:nvPr>
            <p:ph type="title"/>
          </p:nvPr>
        </p:nvSpPr>
        <p:spPr/>
        <p:txBody>
          <a:bodyPr/>
          <a:lstStyle/>
          <a:p>
            <a:r>
              <a:t>Section 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Nondifferentiable Functions (cont.)</a:t>
            </a:r>
          </a:p>
        </p:txBody>
      </p:sp>
      <p:pic>
        <p:nvPicPr>
          <p:cNvPr id="5" name="Content Placeholder 4">
            <a:extLst>
              <a:ext uri="{FF2B5EF4-FFF2-40B4-BE49-F238E27FC236}">
                <a16:creationId xmlns:a16="http://schemas.microsoft.com/office/drawing/2014/main" id="{753C9DAB-0499-99C5-E404-2BAF02E27B3D}"/>
              </a:ext>
            </a:extLst>
          </p:cNvPr>
          <p:cNvPicPr>
            <a:picLocks noGrp="1" noChangeAspect="1"/>
          </p:cNvPicPr>
          <p:nvPr>
            <p:ph sz="quarter" idx="11"/>
          </p:nvPr>
        </p:nvPicPr>
        <p:blipFill>
          <a:blip r:embed="rId2"/>
          <a:stretch>
            <a:fillRect/>
          </a:stretch>
        </p:blipFill>
        <p:spPr>
          <a:xfrm>
            <a:off x="2086901" y="1082675"/>
            <a:ext cx="4970198" cy="48498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Nondifferentiable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oMath>
                </a14:m>
                <a:r>
                  <a:rPr sz="2800"/>
                  <a:t> has a sharp point at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 so it is not differentiable at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55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Nondifferentiable Functions (cont.)</a:t>
            </a:r>
          </a:p>
        </p:txBody>
      </p:sp>
      <p:pic>
        <p:nvPicPr>
          <p:cNvPr id="5" name="Content Placeholder 4">
            <a:extLst>
              <a:ext uri="{FF2B5EF4-FFF2-40B4-BE49-F238E27FC236}">
                <a16:creationId xmlns:a16="http://schemas.microsoft.com/office/drawing/2014/main" id="{597F4E47-F03A-F125-8C5F-43299315C005}"/>
              </a:ext>
            </a:extLst>
          </p:cNvPr>
          <p:cNvPicPr>
            <a:picLocks noGrp="1" noChangeAspect="1"/>
          </p:cNvPicPr>
          <p:nvPr>
            <p:ph sz="quarter" idx="11"/>
          </p:nvPr>
        </p:nvPicPr>
        <p:blipFill>
          <a:blip r:embed="rId2"/>
          <a:stretch>
            <a:fillRect/>
          </a:stretch>
        </p:blipFill>
        <p:spPr>
          <a:xfrm>
            <a:off x="2445146" y="1045666"/>
            <a:ext cx="4253707" cy="4253707"/>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16DDA9-FCC9-5102-D0EC-869AE20A9171}"/>
                  </a:ext>
                </a:extLst>
              </p:cNvPr>
              <p:cNvSpPr txBox="1"/>
              <p:nvPr/>
            </p:nvSpPr>
            <p:spPr>
              <a:xfrm>
                <a:off x="487110" y="5181600"/>
                <a:ext cx="8229600"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000"/>
                </a:pPr>
                <a:r>
                  <a:rPr kumimoji="0" lang="en-US"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1" i="0" u="none" strike="noStrike" kern="1200" cap="none" spc="0" normalizeH="0" baseline="0" noProof="0" dirty="0">
                    <a:ln>
                      <a:noFill/>
                    </a:ln>
                    <a:solidFill>
                      <a:srgbClr val="366092"/>
                    </a:solidFill>
                    <a:effectLst/>
                    <a:uLnTx/>
                    <a:uFillTx/>
                    <a:latin typeface="Calibri"/>
                    <a:ea typeface="+mn-ea"/>
                    <a:cs typeface="+mn-cs"/>
                  </a:rPr>
                  <a:t>Note:</a:t>
                </a:r>
                <a:r>
                  <a:rPr kumimoji="0" lang="en-US" sz="2000" b="0" i="0" u="none" strike="noStrike" kern="1200" cap="none" spc="0" normalizeH="0" baseline="0" noProof="0" dirty="0">
                    <a:ln>
                      <a:noFill/>
                    </a:ln>
                    <a:solidFill>
                      <a:srgbClr val="366092"/>
                    </a:solidFill>
                    <a:effectLst/>
                    <a:uLnTx/>
                    <a:uFillTx/>
                    <a:latin typeface="Calibri"/>
                    <a:ea typeface="+mn-ea"/>
                    <a:cs typeface="+mn-cs"/>
                  </a:rPr>
                  <a:t> The limit of a set of secant lines from the right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will have negative slope, but from the left, the limit will have positive slope.</a:t>
                </a:r>
              </a:p>
            </p:txBody>
          </p:sp>
        </mc:Choice>
        <mc:Fallback xmlns="">
          <p:sp>
            <p:nvSpPr>
              <p:cNvPr id="7" name="TextBox 6">
                <a:extLst>
                  <a:ext uri="{FF2B5EF4-FFF2-40B4-BE49-F238E27FC236}">
                    <a16:creationId xmlns:a16="http://schemas.microsoft.com/office/drawing/2014/main" id="{ED16DDA9-FCC9-5102-D0EC-869AE20A9171}"/>
                  </a:ext>
                </a:extLst>
              </p:cNvPr>
              <p:cNvSpPr txBox="1">
                <a:spLocks noRot="1" noChangeAspect="1" noMove="1" noResize="1" noEditPoints="1" noAdjustHandles="1" noChangeArrowheads="1" noChangeShapeType="1" noTextEdit="1"/>
              </p:cNvSpPr>
              <p:nvPr/>
            </p:nvSpPr>
            <p:spPr>
              <a:xfrm>
                <a:off x="487110" y="5181600"/>
                <a:ext cx="8229600" cy="707886"/>
              </a:xfrm>
              <a:prstGeom prst="rect">
                <a:avLst/>
              </a:prstGeom>
              <a:blipFill>
                <a:blip r:embed="rId3"/>
                <a:stretch>
                  <a:fillRect l="-815" t="-4310" b="-1465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Nondifferentiable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𝑥</m:t>
                        </m:r>
                      </m:e>
                    </m:rad>
                  </m:oMath>
                </a14:m>
                <a:r>
                  <a:rPr sz="2800" dirty="0"/>
                  <a:t> has a vertical tangent at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Since vertical lines have no slope,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 is not defined.</a:t>
                </a:r>
              </a:p>
              <a:p>
                <a:pPr>
                  <a:defRPr sz="2000"/>
                </a:pPr>
                <a:r>
                  <a:rPr dirty="0"/>
                  <a:t>​ For this function, </a:t>
                </a:r>
                <a14:m>
                  <m:oMath xmlns:m="http://schemas.openxmlformats.org/officeDocument/2006/math">
                    <m:sSup>
                      <m:sSupPr>
                        <m:ctrlPr>
                          <a:rPr i="1">
                            <a:latin typeface="Cambria Math" panose="02040503050406030204" pitchFamily="18" charset="0"/>
                          </a:rPr>
                        </m:ctrlPr>
                      </m:sSupPr>
                      <m:e>
                        <m:r>
                          <a:rPr>
                            <a:latin typeface="Cambria Math"/>
                          </a:rPr>
                          <m:t>𝑓</m:t>
                        </m:r>
                      </m:e>
                      <m:sup>
                        <m:r>
                          <a:rPr>
                            <a:latin typeface="Cambria Math"/>
                          </a:rPr>
                          <m:t>′</m:t>
                        </m:r>
                      </m:sup>
                    </m:sSup>
                    <m:r>
                      <a:rPr>
                        <a:latin typeface="Cambria Math"/>
                      </a:rPr>
                      <m:t>⁡</m:t>
                    </m:r>
                    <m:d>
                      <m:dPr>
                        <m:ctrlPr>
                          <a:rPr i="1">
                            <a:latin typeface="Cambria Math" panose="02040503050406030204" pitchFamily="18" charset="0"/>
                          </a:rPr>
                        </m:ctrlPr>
                      </m:dPr>
                      <m:e>
                        <m:r>
                          <a:rPr>
                            <a:latin typeface="Cambria Math"/>
                          </a:rPr>
                          <m:t>𝑥</m:t>
                        </m:r>
                      </m:e>
                    </m:d>
                  </m:oMath>
                </a14:m>
                <a:r>
                  <a:rPr dirty="0"/>
                  <a:t> exists at every point except for </a:t>
                </a:r>
                <a14:m>
                  <m:oMath xmlns:m="http://schemas.openxmlformats.org/officeDocument/2006/math">
                    <m:r>
                      <a:rPr>
                        <a:latin typeface="Cambria Math"/>
                      </a:rPr>
                      <m:t>𝑥</m:t>
                    </m:r>
                    <m:r>
                      <a:rPr>
                        <a:latin typeface="Cambria Math"/>
                      </a:rPr>
                      <m:t>=0</m:t>
                    </m:r>
                  </m:oMath>
                </a14:m>
                <a:r>
                  <a:rPr dirty="0"/>
                  <a:t>. In general, the functions usually studied in introductory and intermediate algebra or college algebra are "well-behaved" from the calculus point of view. They usually are differentiable except at obvious points.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Nondifferentiable Functions (cont.)</a:t>
            </a:r>
          </a:p>
        </p:txBody>
      </p:sp>
      <p:pic>
        <p:nvPicPr>
          <p:cNvPr id="5" name="Content Placeholder 4">
            <a:extLst>
              <a:ext uri="{FF2B5EF4-FFF2-40B4-BE49-F238E27FC236}">
                <a16:creationId xmlns:a16="http://schemas.microsoft.com/office/drawing/2014/main" id="{B8C17150-F366-4723-5DBC-54791A6ED275}"/>
              </a:ext>
            </a:extLst>
          </p:cNvPr>
          <p:cNvPicPr>
            <a:picLocks noGrp="1" noChangeAspect="1"/>
          </p:cNvPicPr>
          <p:nvPr>
            <p:ph sz="quarter" idx="11"/>
          </p:nvPr>
        </p:nvPicPr>
        <p:blipFill>
          <a:blip r:embed="rId2"/>
          <a:stretch>
            <a:fillRect/>
          </a:stretch>
        </p:blipFill>
        <p:spPr>
          <a:xfrm>
            <a:off x="2167205" y="1082675"/>
            <a:ext cx="4809589" cy="48498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Continuity at</a:t>
                </a:r>
                <a:r>
                  <a:rPr sz="2800"/>
                  <a:t> </a:t>
                </a:r>
                <a14:m>
                  <m:oMath xmlns:m="http://schemas.openxmlformats.org/officeDocument/2006/math">
                    <m:r>
                      <a:rPr sz="3200">
                        <a:latin typeface="Cambria Math"/>
                      </a:rPr>
                      <m:t>𝑥</m:t>
                    </m:r>
                    <m:r>
                      <a:rPr sz="3200">
                        <a:latin typeface="Cambria Math"/>
                      </a:rPr>
                      <m:t>=</m:t>
                    </m:r>
                    <m:r>
                      <a:rPr sz="3200">
                        <a:latin typeface="Cambria Math"/>
                      </a:rPr>
                      <m:t>𝑎</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a:t>
                </a:r>
                <a14:m>
                  <m:oMath xmlns:m="http://schemas.openxmlformats.org/officeDocument/2006/math">
                    <m:r>
                      <a:rPr>
                        <a:latin typeface="Cambria Math" panose="02040503050406030204" pitchFamily="18" charset="0"/>
                      </a:rPr>
                      <m:t>𝑓</m:t>
                    </m:r>
                  </m:oMath>
                </a14:m>
                <a:r>
                  <a:rPr sz="2800" dirty="0"/>
                  <a:t> is continuous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 if and only if</a:t>
                </a:r>
              </a:p>
              <a:p>
                <a:pPr algn="ctr">
                  <a:defRPr sz="2800"/>
                </a:pPr>
                <a:r>
                  <a:rPr sz="2800" dirty="0"/>
                  <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sup>
                        </m:sSup>
                      </m:lim>
                    </m:limLow>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𝑎</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sup>
                        </m:sSup>
                      </m:lim>
                    </m:limLow>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Informally, continuous functions can be drawn without lifting one's pencil from the paper. Every differentiable function is continuous, but not every continuous function is differentiable (see Example 2b). Put another way, differentiability is a more restrictive condition—it requires that a function be continuous, smooth, and without vertical tangents.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Continuous Function on an Interval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function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m:rPr>
                            <m:nor/>
                          </m:rPr>
                          <a:rPr/>
                          <m:t>, </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oMath>
                </a14:m>
                <a:r>
                  <a:rPr sz="2800" dirty="0"/>
                  <a:t> provided the function is continuous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 for every number </a:t>
                </a:r>
                <a14:m>
                  <m:oMath xmlns:m="http://schemas.openxmlformats.org/officeDocument/2006/math">
                    <m:r>
                      <a:rPr>
                        <a:latin typeface="Cambria Math" panose="02040503050406030204" pitchFamily="18" charset="0"/>
                      </a:rPr>
                      <m:t>𝑎</m:t>
                    </m:r>
                  </m:oMath>
                </a14:m>
                <a:r>
                  <a:rPr sz="2800" dirty="0"/>
                  <a:t>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&lt;</m:t>
                    </m:r>
                    <m:r>
                      <a:rPr>
                        <a:latin typeface="Cambria Math" panose="02040503050406030204" pitchFamily="18" charset="0"/>
                      </a:rPr>
                      <m:t>𝑎</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Definition of 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definition of derivative to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Definition of Derivative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b="1"/>
                </a:pPr>
                <a:r>
                  <a:rPr sz="2800"/>
                  <a:t>Step 1: Form the difference quotient,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𝛥</m:t>
                        </m:r>
                        <m:r>
                          <a:rPr>
                            <a:latin typeface="Cambria Math" panose="02040503050406030204" pitchFamily="18" charset="0"/>
                          </a:rPr>
                          <m:t>𝑦</m:t>
                        </m:r>
                      </m:num>
                      <m:den>
                        <m:r>
                          <a:rPr>
                            <a:latin typeface="Cambria Math" panose="02040503050406030204" pitchFamily="18" charset="0"/>
                          </a:rPr>
                          <m:t>𝛥</m:t>
                        </m:r>
                        <m:r>
                          <a:rPr>
                            <a:latin typeface="Cambria Math" panose="02040503050406030204" pitchFamily="18" charset="0"/>
                          </a:rPr>
                          <m:t>𝑥</m:t>
                        </m:r>
                      </m:den>
                    </m:f>
                  </m:oMath>
                </a14:m>
                <a:r>
                  <a:rPr sz="2800"/>
                  <a:t>.</a:t>
                </a:r>
              </a:p>
              <a:p>
                <a:pPr>
                  <a:defRPr sz="2800"/>
                </a:pPr>
                <a:r>
                  <a:rPr sz="2800"/>
                  <a:t>Here we begin with the two points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r>
                          <m:rPr>
                            <m:nor/>
                          </m:rPr>
                          <a:rPr/>
                          <m:t>, </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e>
                    </m:d>
                  </m:oMath>
                </a14:m>
                <a:r>
                  <a:rPr sz="2800"/>
                  <a:t>.</a:t>
                </a:r>
              </a:p>
              <a:p>
                <a:pPr>
                  <a:defRPr sz="2800"/>
                </a:pPr>
                <a:r>
                  <a:rPr sz="2800"/>
                  <a:t>So </a:t>
                </a:r>
                <a14:m>
                  <m:oMath xmlns:m="http://schemas.openxmlformats.org/officeDocument/2006/math">
                    <m:r>
                      <a:rPr>
                        <a:latin typeface="Cambria Math" panose="02040503050406030204" pitchFamily="18" charset="0"/>
                      </a:rPr>
                      <m:t>𝛥</m:t>
                    </m:r>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and </a:t>
                </a:r>
                <a14:m>
                  <m:oMath xmlns:m="http://schemas.openxmlformats.org/officeDocument/2006/math">
                    <m:r>
                      <a:rPr>
                        <a:latin typeface="Cambria Math" panose="02040503050406030204" pitchFamily="18" charset="0"/>
                      </a:rPr>
                      <m:t>𝛥</m:t>
                    </m:r>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oMath>
                </a14:m>
                <a:r>
                  <a:rPr sz="2800"/>
                  <a:t>.</a:t>
                </a:r>
              </a:p>
              <a:p>
                <a:r>
                  <a:rPr sz="2800"/>
                  <a:t>Inserting these expressions into the difference quotient, we get</a:t>
                </a:r>
              </a:p>
              <a:p>
                <a:pPr algn="ctr">
                  <a:defRPr sz="2800"/>
                </a:pP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𝛥</m:t>
                        </m:r>
                        <m:r>
                          <a:rPr>
                            <a:latin typeface="Cambria Math" panose="02040503050406030204" pitchFamily="18" charset="0"/>
                          </a:rPr>
                          <m:t>𝑦</m:t>
                        </m:r>
                      </m:num>
                      <m:den>
                        <m:r>
                          <a:rPr>
                            <a:latin typeface="Cambria Math" panose="02040503050406030204" pitchFamily="18" charset="0"/>
                          </a:rPr>
                          <m:t>𝛥</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r>
                          <a:rPr>
                            <a:latin typeface="Cambria Math" panose="02040503050406030204" pitchFamily="18" charset="0"/>
                          </a:rPr>
                          <m:t>h</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h</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any given function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 derivative of </a:t>
                </a:r>
                <a14:m>
                  <m:oMath xmlns:m="http://schemas.openxmlformats.org/officeDocument/2006/math">
                    <m:r>
                      <a:rPr>
                        <a:latin typeface="Cambria Math" panose="02040503050406030204" pitchFamily="18" charset="0"/>
                      </a:rPr>
                      <m:t>𝑓</m:t>
                    </m:r>
                  </m:oMath>
                </a14:m>
                <a:r>
                  <a:rPr sz="2800" dirty="0"/>
                  <a:t> at </a:t>
                </a:r>
                <a14:m>
                  <m:oMath xmlns:m="http://schemas.openxmlformats.org/officeDocument/2006/math">
                    <m:r>
                      <a:rPr>
                        <a:latin typeface="Cambria Math" panose="02040503050406030204" pitchFamily="18" charset="0"/>
                      </a:rPr>
                      <m:t>𝑥</m:t>
                    </m:r>
                  </m:oMath>
                </a14:m>
                <a:r>
                  <a:rPr sz="2800" dirty="0"/>
                  <a:t> is defined to be</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→0</m:t>
                          </m:r>
                        </m:lim>
                      </m:limLow>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r>
                                <a:rPr>
                                  <a:latin typeface="Cambria Math" panose="02040503050406030204" pitchFamily="18" charset="0"/>
                                </a:rPr>
                                <m:t>h</m:t>
                              </m:r>
                            </m:den>
                          </m:f>
                        </m:e>
                      </m:d>
                    </m:oMath>
                  </m:oMathPara>
                </a14:m>
                <a:endParaRPr sz="2800" dirty="0"/>
              </a:p>
              <a:p>
                <a:pPr>
                  <a:defRPr sz="2800"/>
                </a:pPr>
                <a:r>
                  <a:rPr sz="2800" dirty="0"/>
                  <a:t>provided this limit exists. (</a:t>
                </a:r>
                <a:r>
                  <a:rPr sz="2800" b="1" dirty="0"/>
                  <a:t>Note:</a:t>
                </a:r>
                <a:r>
                  <a:rPr sz="2800" dirty="0"/>
                  <a:t> </a:t>
                </a:r>
                <a14:m>
                  <m:oMath xmlns:m="http://schemas.openxmlformats.org/officeDocument/2006/math">
                    <m:r>
                      <a:rPr>
                        <a:latin typeface="Cambria Math" panose="02040503050406030204" pitchFamily="18" charset="0"/>
                      </a:rPr>
                      <m:t>𝛥</m:t>
                    </m:r>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Definition of Derivative (cont.)</a:t>
            </a:r>
          </a:p>
        </p:txBody>
      </p:sp>
      <p:sp>
        <p:nvSpPr>
          <p:cNvPr id="3" name="Text Placeholder 2"/>
          <p:cNvSpPr>
            <a:spLocks noGrp="1"/>
          </p:cNvSpPr>
          <p:nvPr>
            <p:ph type="body" sz="quarter" idx="10"/>
          </p:nvPr>
        </p:nvSpPr>
        <p:spPr/>
        <p:txBody>
          <a:bodyPr>
            <a:normAutofit/>
          </a:bodyPr>
          <a:lstStyle/>
          <a:p>
            <a:pPr>
              <a:defRPr b="1"/>
            </a:pPr>
            <a:r>
              <a:rPr sz="2800"/>
              <a:t>Step 2: Simplify the difference quotient.</a:t>
            </a:r>
          </a:p>
          <a:p>
            <a:pPr algn="ctr"/>
            <a:endParaRPr sz="280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9D0C8DB5-B576-752C-E7ED-C560AF7A62BC}"/>
                  </a:ext>
                </a:extLst>
              </p:cNvPr>
              <p:cNvGraphicFramePr>
                <a:graphicFrameLocks noGrp="1"/>
              </p:cNvGraphicFramePr>
              <p:nvPr>
                <p:extLst>
                  <p:ext uri="{D42A27DB-BD31-4B8C-83A1-F6EECF244321}">
                    <p14:modId xmlns:p14="http://schemas.microsoft.com/office/powerpoint/2010/main" val="606880785"/>
                  </p:ext>
                </p:extLst>
              </p:nvPr>
            </p:nvGraphicFramePr>
            <p:xfrm>
              <a:off x="2324100" y="1584307"/>
              <a:ext cx="4495800" cy="4280726"/>
            </p:xfrm>
            <a:graphic>
              <a:graphicData uri="http://schemas.openxmlformats.org/drawingml/2006/table">
                <a:tbl>
                  <a:tblPr firstRow="1" bandRow="1">
                    <a:tableStyleId>{5C22544A-7EE6-4342-B048-85BDC9FD1C3A}</a:tableStyleId>
                  </a:tblPr>
                  <a:tblGrid>
                    <a:gridCol w="671786">
                      <a:extLst>
                        <a:ext uri="{9D8B030D-6E8A-4147-A177-3AD203B41FA5}">
                          <a16:colId xmlns:a16="http://schemas.microsoft.com/office/drawing/2014/main" val="2290582236"/>
                        </a:ext>
                      </a:extLst>
                    </a:gridCol>
                    <a:gridCol w="3824014">
                      <a:extLst>
                        <a:ext uri="{9D8B030D-6E8A-4147-A177-3AD203B41FA5}">
                          <a16:colId xmlns:a16="http://schemas.microsoft.com/office/drawing/2014/main" val="2329557501"/>
                        </a:ext>
                      </a:extLst>
                    </a:gridCol>
                  </a:tblGrid>
                  <a:tr h="658607">
                    <a:tc>
                      <a:txBody>
                        <a:bodyPr/>
                        <a:lstStyle/>
                        <a:p>
                          <a:pPr/>
                          <a14:m>
                            <m:oMathPara xmlns:m="http://schemas.openxmlformats.org/officeDocument/2006/math">
                              <m:oMathParaPr>
                                <m:jc m:val="right"/>
                              </m:oMathParaPr>
                              <m:oMath xmlns:m="http://schemas.openxmlformats.org/officeDocument/2006/math">
                                <m:f>
                                  <m:fPr>
                                    <m:ctrlPr>
                                      <a:rPr lang="ar-AE" sz="2800" i="1" smtClean="0">
                                        <a:solidFill>
                                          <a:schemeClr val="tx1"/>
                                        </a:solidFill>
                                        <a:latin typeface="Cambria Math" panose="02040503050406030204" pitchFamily="18" charset="0"/>
                                      </a:rPr>
                                    </m:ctrlPr>
                                  </m:fPr>
                                  <m:num>
                                    <m:r>
                                      <a:rPr lang="ar-AE" sz="2800">
                                        <a:solidFill>
                                          <a:schemeClr val="tx1"/>
                                        </a:solidFill>
                                        <a:latin typeface="Cambria Math" panose="02040503050406030204" pitchFamily="18" charset="0"/>
                                      </a:rPr>
                                      <m:t>𝛥</m:t>
                                    </m:r>
                                    <m:r>
                                      <a:rPr lang="ar-AE" sz="2800">
                                        <a:solidFill>
                                          <a:schemeClr val="tx1"/>
                                        </a:solidFill>
                                        <a:latin typeface="Cambria Math" panose="02040503050406030204" pitchFamily="18" charset="0"/>
                                      </a:rPr>
                                      <m:t>𝑦</m:t>
                                    </m:r>
                                  </m:num>
                                  <m:den>
                                    <m:r>
                                      <a:rPr lang="ar-AE" sz="2800">
                                        <a:solidFill>
                                          <a:schemeClr val="tx1"/>
                                        </a:solidFill>
                                        <a:latin typeface="Cambria Math" panose="02040503050406030204" pitchFamily="18" charset="0"/>
                                      </a:rPr>
                                      <m:t>𝛥</m:t>
                                    </m:r>
                                    <m:r>
                                      <a:rPr lang="ar-AE" sz="2800">
                                        <a:solidFill>
                                          <a:schemeClr val="tx1"/>
                                        </a:solidFill>
                                        <a:latin typeface="Cambria Math" panose="02040503050406030204" pitchFamily="18" charset="0"/>
                                      </a:rPr>
                                      <m:t>𝑥</m:t>
                                    </m:r>
                                  </m:den>
                                </m:f>
                              </m:oMath>
                            </m:oMathPara>
                          </a14:m>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800" smtClean="0">
                                    <a:solidFill>
                                      <a:schemeClr val="tx1"/>
                                    </a:solidFill>
                                    <a:latin typeface="Cambria Math" panose="02040503050406030204" pitchFamily="18" charset="0"/>
                                  </a:rPr>
                                  <m:t>=</m:t>
                                </m:r>
                                <m:f>
                                  <m:fPr>
                                    <m:ctrlPr>
                                      <a:rPr lang="ar-AE" sz="2800" i="1">
                                        <a:solidFill>
                                          <a:schemeClr val="tx1"/>
                                        </a:solidFill>
                                        <a:latin typeface="Cambria Math" panose="02040503050406030204" pitchFamily="18" charset="0"/>
                                      </a:rPr>
                                    </m:ctrlPr>
                                  </m:fPr>
                                  <m:num>
                                    <m:sSup>
                                      <m:sSupPr>
                                        <m:ctrlPr>
                                          <a:rPr lang="ar-AE" sz="2800" i="1">
                                            <a:solidFill>
                                              <a:schemeClr val="tx1"/>
                                            </a:solidFill>
                                            <a:latin typeface="Cambria Math" panose="02040503050406030204" pitchFamily="18" charset="0"/>
                                          </a:rPr>
                                        </m:ctrlPr>
                                      </m:sSupPr>
                                      <m:e>
                                        <m:d>
                                          <m:dPr>
                                            <m:ctrlPr>
                                              <a:rPr lang="ar-AE" sz="2800" i="1">
                                                <a:solidFill>
                                                  <a:schemeClr val="tx1"/>
                                                </a:solidFill>
                                                <a:latin typeface="Cambria Math" panose="02040503050406030204" pitchFamily="18" charset="0"/>
                                              </a:rPr>
                                            </m:ctrlPr>
                                          </m:dPr>
                                          <m:e>
                                            <m:r>
                                              <a:rPr lang="ar-AE" sz="2800">
                                                <a:solidFill>
                                                  <a:schemeClr val="tx1"/>
                                                </a:solidFill>
                                                <a:latin typeface="Cambria Math" panose="02040503050406030204" pitchFamily="18" charset="0"/>
                                              </a:rPr>
                                              <m:t>𝑥</m:t>
                                            </m:r>
                                            <m:r>
                                              <a:rPr lang="ar-AE" sz="2800">
                                                <a:solidFill>
                                                  <a:schemeClr val="tx1"/>
                                                </a:solidFill>
                                                <a:latin typeface="Cambria Math" panose="02040503050406030204" pitchFamily="18" charset="0"/>
                                              </a:rPr>
                                              <m:t>+</m:t>
                                            </m:r>
                                            <m:r>
                                              <a:rPr lang="ar-AE" sz="2800">
                                                <a:solidFill>
                                                  <a:schemeClr val="tx1"/>
                                                </a:solidFill>
                                                <a:latin typeface="Cambria Math" panose="02040503050406030204" pitchFamily="18" charset="0"/>
                                              </a:rPr>
                                              <m:t>h</m:t>
                                            </m:r>
                                          </m:e>
                                        </m:d>
                                      </m:e>
                                      <m:sup>
                                        <m:r>
                                          <a:rPr lang="ar-AE" sz="2800">
                                            <a:solidFill>
                                              <a:schemeClr val="tx1"/>
                                            </a:solidFill>
                                            <a:latin typeface="Cambria Math" panose="02040503050406030204" pitchFamily="18" charset="0"/>
                                          </a:rPr>
                                          <m:t>2</m:t>
                                        </m:r>
                                      </m:sup>
                                    </m:sSup>
                                    <m:r>
                                      <a:rPr lang="ar-AE" sz="2800">
                                        <a:solidFill>
                                          <a:schemeClr val="tx1"/>
                                        </a:solidFill>
                                        <a:latin typeface="Cambria Math" panose="02040503050406030204" pitchFamily="18" charset="0"/>
                                      </a:rPr>
                                      <m:t>−</m:t>
                                    </m:r>
                                    <m:sSup>
                                      <m:sSupPr>
                                        <m:ctrlPr>
                                          <a:rPr lang="ar-AE" sz="2800" i="1">
                                            <a:solidFill>
                                              <a:schemeClr val="tx1"/>
                                            </a:solidFill>
                                            <a:latin typeface="Cambria Math" panose="02040503050406030204" pitchFamily="18" charset="0"/>
                                          </a:rPr>
                                        </m:ctrlPr>
                                      </m:sSupPr>
                                      <m:e>
                                        <m:r>
                                          <a:rPr lang="ar-AE" sz="2800">
                                            <a:solidFill>
                                              <a:schemeClr val="tx1"/>
                                            </a:solidFill>
                                            <a:latin typeface="Cambria Math" panose="02040503050406030204" pitchFamily="18" charset="0"/>
                                          </a:rPr>
                                          <m:t>𝑥</m:t>
                                        </m:r>
                                      </m:e>
                                      <m:sup>
                                        <m:r>
                                          <a:rPr lang="ar-AE" sz="2800">
                                            <a:solidFill>
                                              <a:schemeClr val="tx1"/>
                                            </a:solidFill>
                                            <a:latin typeface="Cambria Math" panose="02040503050406030204" pitchFamily="18" charset="0"/>
                                          </a:rPr>
                                          <m:t>2</m:t>
                                        </m:r>
                                      </m:sup>
                                    </m:sSup>
                                  </m:num>
                                  <m:den>
                                    <m:r>
                                      <a:rPr lang="ar-AE" sz="2800">
                                        <a:solidFill>
                                          <a:schemeClr val="tx1"/>
                                        </a:solidFill>
                                        <a:latin typeface="Cambria Math" panose="02040503050406030204" pitchFamily="18" charset="0"/>
                                      </a:rPr>
                                      <m:t>h</m:t>
                                    </m:r>
                                  </m:den>
                                </m:f>
                              </m:oMath>
                            </m:oMathPara>
                          </a14:m>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36120"/>
                      </a:ext>
                    </a:extLst>
                  </a:tr>
                  <a:tr h="658607">
                    <a:tc>
                      <a:txBody>
                        <a:bodyPr/>
                        <a:lstStyle/>
                        <a:p>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800">
                                    <a:latin typeface="Cambria Math" panose="02040503050406030204" pitchFamily="18" charset="0"/>
                                  </a:rPr>
                                  <m:t>=</m:t>
                                </m:r>
                                <m:f>
                                  <m:fPr>
                                    <m:ctrlPr>
                                      <a:rPr lang="ar-AE" sz="2800" i="1">
                                        <a:latin typeface="Cambria Math" panose="02040503050406030204" pitchFamily="18" charset="0"/>
                                      </a:rPr>
                                    </m:ctrlPr>
                                  </m:fPr>
                                  <m:num>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h</m:t>
                                    </m:r>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h</m:t>
                                        </m:r>
                                      </m:e>
                                      <m:sup>
                                        <m:r>
                                          <a:rPr lang="ar-AE" sz="2800">
                                            <a:latin typeface="Cambria Math" panose="02040503050406030204" pitchFamily="18" charset="0"/>
                                          </a:rPr>
                                          <m:t>2</m:t>
                                        </m:r>
                                      </m:sup>
                                    </m:sSup>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num>
                                  <m:den>
                                    <m:r>
                                      <a:rPr lang="ar-AE" sz="2800">
                                        <a:latin typeface="Cambria Math" panose="02040503050406030204" pitchFamily="18" charset="0"/>
                                      </a:rPr>
                                      <m:t>h</m:t>
                                    </m:r>
                                  </m:den>
                                </m:f>
                              </m:oMath>
                            </m:oMathPara>
                          </a14:m>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233401"/>
                      </a:ext>
                    </a:extLst>
                  </a:tr>
                  <a:tr h="658607">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h</m:t>
                                    </m:r>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h</m:t>
                                        </m:r>
                                      </m:e>
                                      <m:sup>
                                        <m:r>
                                          <a:rPr lang="ar-AE" sz="2800">
                                            <a:latin typeface="Cambria Math" panose="02040503050406030204" pitchFamily="18" charset="0"/>
                                          </a:rPr>
                                          <m:t>2</m:t>
                                        </m:r>
                                      </m:sup>
                                    </m:sSup>
                                  </m:num>
                                  <m:den>
                                    <m:r>
                                      <a:rPr lang="ar-AE" sz="2800">
                                        <a:latin typeface="Cambria Math" panose="02040503050406030204" pitchFamily="18" charset="0"/>
                                      </a:rPr>
                                      <m:t>h</m:t>
                                    </m:r>
                                  </m:den>
                                </m:f>
                              </m:oMath>
                            </m:oMathPara>
                          </a14:m>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9304731"/>
                      </a:ext>
                    </a:extLst>
                  </a:tr>
                  <a:tr h="640037">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f>
                                  <m:fPr>
                                    <m:ctrlPr>
                                      <a:rPr lang="ar-AE" sz="2800" i="1">
                                        <a:latin typeface="Cambria Math" panose="02040503050406030204" pitchFamily="18" charset="0"/>
                                      </a:rPr>
                                    </m:ctrlPr>
                                  </m:fPr>
                                  <m:num>
                                    <m:borderBox>
                                      <m:borderBoxPr>
                                        <m:hideTop m:val="on"/>
                                        <m:hideBot m:val="on"/>
                                        <m:hideLeft m:val="on"/>
                                        <m:hideRight m:val="on"/>
                                        <m:strikeBLTR m:val="on"/>
                                        <m:ctrlPr>
                                          <a:rPr lang="ar-AE" sz="2800" i="1">
                                            <a:latin typeface="Cambria Math" panose="02040503050406030204" pitchFamily="18" charset="0"/>
                                          </a:rPr>
                                        </m:ctrlPr>
                                      </m:borderBoxPr>
                                      <m:e>
                                        <m:r>
                                          <a:rPr lang="ar-AE" sz="2800">
                                            <a:latin typeface="Cambria Math" panose="02040503050406030204" pitchFamily="18" charset="0"/>
                                          </a:rPr>
                                          <m:t>h</m:t>
                                        </m:r>
                                      </m:e>
                                    </m:borderBox>
                                    <m:d>
                                      <m:dPr>
                                        <m:ctrlPr>
                                          <a:rPr lang="ar-AE" sz="2800" i="1">
                                            <a:latin typeface="Cambria Math" panose="02040503050406030204" pitchFamily="18" charset="0"/>
                                          </a:rPr>
                                        </m:ctrlPr>
                                      </m:dPr>
                                      <m:e>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h</m:t>
                                        </m:r>
                                      </m:e>
                                    </m:d>
                                  </m:num>
                                  <m:den>
                                    <m:borderBox>
                                      <m:borderBoxPr>
                                        <m:hideTop m:val="on"/>
                                        <m:hideBot m:val="on"/>
                                        <m:hideLeft m:val="on"/>
                                        <m:hideRight m:val="on"/>
                                        <m:strikeBLTR m:val="on"/>
                                        <m:ctrlPr>
                                          <a:rPr lang="ar-AE" sz="2800" i="1">
                                            <a:latin typeface="Cambria Math" panose="02040503050406030204" pitchFamily="18" charset="0"/>
                                          </a:rPr>
                                        </m:ctrlPr>
                                      </m:borderBoxPr>
                                      <m:e>
                                        <m:r>
                                          <a:rPr lang="ar-AE" sz="2800">
                                            <a:latin typeface="Cambria Math" panose="02040503050406030204" pitchFamily="18" charset="0"/>
                                          </a:rPr>
                                          <m:t>h</m:t>
                                        </m:r>
                                      </m:e>
                                    </m:borderBox>
                                  </m:den>
                                </m:f>
                              </m:oMath>
                            </m:oMathPara>
                          </a14:m>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975257"/>
                      </a:ext>
                    </a:extLst>
                  </a:tr>
                  <a:tr h="380517">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r>
                                  <a:rPr lang="en-US" sz="2800" smtClean="0">
                                    <a:latin typeface="Cambria Math" panose="02040503050406030204" pitchFamily="18" charset="0"/>
                                  </a:rPr>
                                  <m:t>𝑥</m:t>
                                </m:r>
                                <m:r>
                                  <a:rPr lang="en-US" sz="2800" smtClean="0">
                                    <a:latin typeface="Cambria Math" panose="02040503050406030204" pitchFamily="18" charset="0"/>
                                  </a:rPr>
                                  <m:t>+</m:t>
                                </m:r>
                                <m:r>
                                  <a:rPr lang="en-US" sz="2800" smtClean="0">
                                    <a:latin typeface="Cambria Math" panose="02040503050406030204" pitchFamily="18" charset="0"/>
                                  </a:rPr>
                                  <m:t>h</m:t>
                                </m:r>
                              </m:oMath>
                            </m:oMathPara>
                          </a14:m>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296587"/>
                      </a:ext>
                    </a:extLst>
                  </a:tr>
                </a:tbl>
              </a:graphicData>
            </a:graphic>
          </p:graphicFrame>
        </mc:Choice>
        <mc:Fallback xmlns="">
          <p:graphicFrame>
            <p:nvGraphicFramePr>
              <p:cNvPr id="5" name="Table 5">
                <a:extLst>
                  <a:ext uri="{FF2B5EF4-FFF2-40B4-BE49-F238E27FC236}">
                    <a16:creationId xmlns:a16="http://schemas.microsoft.com/office/drawing/2014/main" id="{9D0C8DB5-B576-752C-E7ED-C560AF7A62BC}"/>
                  </a:ext>
                </a:extLst>
              </p:cNvPr>
              <p:cNvGraphicFramePr>
                <a:graphicFrameLocks noGrp="1"/>
              </p:cNvGraphicFramePr>
              <p:nvPr>
                <p:extLst>
                  <p:ext uri="{D42A27DB-BD31-4B8C-83A1-F6EECF244321}">
                    <p14:modId xmlns:p14="http://schemas.microsoft.com/office/powerpoint/2010/main" val="606880785"/>
                  </p:ext>
                </p:extLst>
              </p:nvPr>
            </p:nvGraphicFramePr>
            <p:xfrm>
              <a:off x="2324100" y="1584307"/>
              <a:ext cx="4495800" cy="4280726"/>
            </p:xfrm>
            <a:graphic>
              <a:graphicData uri="http://schemas.openxmlformats.org/drawingml/2006/table">
                <a:tbl>
                  <a:tblPr firstRow="1" bandRow="1">
                    <a:tableStyleId>{5C22544A-7EE6-4342-B048-85BDC9FD1C3A}</a:tableStyleId>
                  </a:tblPr>
                  <a:tblGrid>
                    <a:gridCol w="671786">
                      <a:extLst>
                        <a:ext uri="{9D8B030D-6E8A-4147-A177-3AD203B41FA5}">
                          <a16:colId xmlns:a16="http://schemas.microsoft.com/office/drawing/2014/main" val="2290582236"/>
                        </a:ext>
                      </a:extLst>
                    </a:gridCol>
                    <a:gridCol w="3824014">
                      <a:extLst>
                        <a:ext uri="{9D8B030D-6E8A-4147-A177-3AD203B41FA5}">
                          <a16:colId xmlns:a16="http://schemas.microsoft.com/office/drawing/2014/main" val="2329557501"/>
                        </a:ext>
                      </a:extLst>
                    </a:gridCol>
                  </a:tblGrid>
                  <a:tr h="94767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570909" b="-351282"/>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7516" b="-351282"/>
                          </a:stretch>
                        </a:blipFill>
                      </a:tcPr>
                    </a:tc>
                    <a:extLst>
                      <a:ext uri="{0D108BD9-81ED-4DB2-BD59-A6C34878D82A}">
                        <a16:rowId xmlns:a16="http://schemas.microsoft.com/office/drawing/2014/main" val="41536120"/>
                      </a:ext>
                    </a:extLst>
                  </a:tr>
                  <a:tr h="947674">
                    <a:tc>
                      <a:txBody>
                        <a:bodyPr/>
                        <a:lstStyle/>
                        <a:p>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17516" t="-100000" b="-251282"/>
                          </a:stretch>
                        </a:blipFill>
                      </a:tcPr>
                    </a:tc>
                    <a:extLst>
                      <a:ext uri="{0D108BD9-81ED-4DB2-BD59-A6C34878D82A}">
                        <a16:rowId xmlns:a16="http://schemas.microsoft.com/office/drawing/2014/main" val="1403233401"/>
                      </a:ext>
                    </a:extLst>
                  </a:tr>
                  <a:tr h="947674">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516" t="-200000" b="-151282"/>
                          </a:stretch>
                        </a:blipFill>
                      </a:tcPr>
                    </a:tc>
                    <a:extLst>
                      <a:ext uri="{0D108BD9-81ED-4DB2-BD59-A6C34878D82A}">
                        <a16:rowId xmlns:a16="http://schemas.microsoft.com/office/drawing/2014/main" val="2489304731"/>
                      </a:ext>
                    </a:extLst>
                  </a:tr>
                  <a:tr h="919544">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516" t="-309934" b="-56291"/>
                          </a:stretch>
                        </a:blipFill>
                      </a:tcPr>
                    </a:tc>
                    <a:extLst>
                      <a:ext uri="{0D108BD9-81ED-4DB2-BD59-A6C34878D82A}">
                        <a16:rowId xmlns:a16="http://schemas.microsoft.com/office/drawing/2014/main" val="1939975257"/>
                      </a:ext>
                    </a:extLst>
                  </a:tr>
                  <a:tr h="518160">
                    <a:tc>
                      <a:txBody>
                        <a:bodyPr/>
                        <a:lstStyle/>
                        <a:p>
                          <a:endParaRPr lang="en-US" sz="28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516" t="-728235"/>
                          </a:stretch>
                        </a:blipFill>
                      </a:tcPr>
                    </a:tc>
                    <a:extLst>
                      <a:ext uri="{0D108BD9-81ED-4DB2-BD59-A6C34878D82A}">
                        <a16:rowId xmlns:a16="http://schemas.microsoft.com/office/drawing/2014/main" val="2864296587"/>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Definition of Derivative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3: Compute or determine the limit as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oMath>
                </a14:m>
                <a:r>
                  <a:rPr sz="2800"/>
                  <a:t>.</a:t>
                </a:r>
              </a:p>
              <a:p>
                <a:pPr algn="ctr">
                  <a:defRPr sz="2800"/>
                </a:pPr>
                <a14:m>
                  <m:oMathPara xmlns:m="http://schemas.openxmlformats.org/officeDocument/2006/math">
                    <m:oMathParaPr>
                      <m:jc m:val="centerGroup"/>
                    </m:oMathParaPr>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𝛥</m:t>
                              </m:r>
                              <m:r>
                                <a:rPr>
                                  <a:latin typeface="Cambria Math" panose="02040503050406030204" pitchFamily="18" charset="0"/>
                                </a:rPr>
                                <m:t>𝑦</m:t>
                              </m:r>
                            </m:num>
                            <m:den>
                              <m:r>
                                <a:rPr>
                                  <a:latin typeface="Cambria Math" panose="02040503050406030204" pitchFamily="18" charset="0"/>
                                </a:rPr>
                                <m:t>𝛥</m:t>
                              </m:r>
                              <m:r>
                                <a:rPr>
                                  <a:latin typeface="Cambria Math" panose="02040503050406030204" pitchFamily="18" charset="0"/>
                                </a:rPr>
                                <m:t>𝑥</m:t>
                              </m:r>
                            </m:den>
                          </m:f>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m:oMathPara>
                </a14:m>
                <a:endParaRPr sz="2800"/>
              </a:p>
              <a:p>
                <a:pPr>
                  <a:defRPr sz="2800"/>
                </a:pPr>
                <a:r>
                  <a:rPr sz="2800"/>
                  <a:t>It is easy to see that, at any point on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a:t>, the slope is </a:t>
                </a:r>
                <a:r>
                  <a:rPr sz="2800">
                    <a:latin typeface="Cambria Math"/>
                  </a:rPr>
                  <a:t>1</a:t>
                </a:r>
                <a:r>
                  <a:rPr sz="2800"/>
                  <a:t>. We now put several results in Table 1 and we see a pattern.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Definition of Derivative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1</a:t>
                          </a:r>
                        </a:p>
                      </a:txBody>
                      <a:tcPr>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𝑦</m:t>
                                    </m:r>
                                  </m:e>
                                  <m:sup>
                                    <m:r>
                                      <a:rPr sz="1800">
                                        <a:latin typeface="Cambria Math"/>
                                      </a:rPr>
                                      <m:t>′</m:t>
                                    </m:r>
                                  </m:sup>
                                </m:sSup>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800">
                              <a:latin typeface="Cambria Math"/>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
                                  <a:rPr sz="1800">
                                    <a:latin typeface="Cambria Math"/>
                                  </a:rPr>
                                  <m:t>𝑥</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1</a:t>
                          </a:r>
                        </a:p>
                      </a:txBody>
                      <a:tcPr>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6" t="-108197" r="-100444"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96" t="-108197" r="-444" b="-303279"/>
                          </a:stretch>
                        </a:blipFill>
                      </a:tcPr>
                    </a:tc>
                    <a:extLst>
                      <a:ext uri="{0D108BD9-81ED-4DB2-BD59-A6C34878D82A}">
                        <a16:rowId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6" t="-208197" r="-100444" b="-203279"/>
                          </a:stretch>
                        </a:blipFill>
                      </a:tcPr>
                    </a:tc>
                    <a:tc>
                      <a:txBody>
                        <a:bodyPr/>
                        <a:lstStyle/>
                        <a:p>
                          <a:pPr algn="ctr"/>
                          <a:r>
                            <a:rPr sz="1800">
                              <a:latin typeface="Cambria Math"/>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6" t="-308197" r="-100444"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96" t="-308197" r="-444" b="-103279"/>
                          </a:stretch>
                        </a:blipFill>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6" t="-408197" r="-100444"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96" t="-408197" r="-444" b="-3279"/>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2B4C2A-7CDA-27F2-DCA6-6DE36E7727AD}"/>
                  </a:ext>
                </a:extLst>
              </p:cNvPr>
              <p:cNvSpPr txBox="1"/>
              <p:nvPr/>
            </p:nvSpPr>
            <p:spPr>
              <a:xfrm>
                <a:off x="457200" y="3225871"/>
                <a:ext cx="8229600" cy="225164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 pattern suggests that if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then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This is exactly what happens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Similarly, if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then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We are now able to state one of the most useful and striking formulas in mathematics.</a:t>
                </a:r>
              </a:p>
            </p:txBody>
          </p:sp>
        </mc:Choice>
        <mc:Fallback xmlns="">
          <p:sp>
            <p:nvSpPr>
              <p:cNvPr id="5" name="TextBox 4">
                <a:extLst>
                  <a:ext uri="{FF2B5EF4-FFF2-40B4-BE49-F238E27FC236}">
                    <a16:creationId xmlns:a16="http://schemas.microsoft.com/office/drawing/2014/main" id="{472B4C2A-7CDA-27F2-DCA6-6DE36E7727AD}"/>
                  </a:ext>
                </a:extLst>
              </p:cNvPr>
              <p:cNvSpPr txBox="1">
                <a:spLocks noRot="1" noChangeAspect="1" noMove="1" noResize="1" noEditPoints="1" noAdjustHandles="1" noChangeArrowheads="1" noChangeShapeType="1" noTextEdit="1"/>
              </p:cNvSpPr>
              <p:nvPr/>
            </p:nvSpPr>
            <p:spPr>
              <a:xfrm>
                <a:off x="457200" y="3225871"/>
                <a:ext cx="8229600" cy="2251642"/>
              </a:xfrm>
              <a:prstGeom prst="rect">
                <a:avLst/>
              </a:prstGeom>
              <a:blipFill>
                <a:blip r:embed="rId3"/>
                <a:stretch>
                  <a:fillRect l="-1481" t="-3243" r="-1778" b="-64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Power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oMath>
                </a14:m>
                <a:r>
                  <a:rPr sz="2800" dirty="0"/>
                  <a:t>, where </a:t>
                </a:r>
                <a14:m>
                  <m:oMath xmlns:m="http://schemas.openxmlformats.org/officeDocument/2006/math">
                    <m:r>
                      <a:rPr>
                        <a:latin typeface="Cambria Math" panose="02040503050406030204" pitchFamily="18" charset="0"/>
                      </a:rPr>
                      <m:t>𝑟</m:t>
                    </m:r>
                  </m:oMath>
                </a14:m>
                <a:r>
                  <a:rPr sz="2800" dirty="0"/>
                  <a:t> is any real number,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𝑟</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r>
                          <a:rPr>
                            <a:latin typeface="Cambria Math" panose="02040503050406030204" pitchFamily="18" charset="0"/>
                          </a:rPr>
                          <m:t>−1</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Basic Rule of the Derivative of a Linear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𝑚</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Two Special Cases of the Basic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𝑐</m:t>
                    </m:r>
                  </m:oMath>
                </a14:m>
                <a:r>
                  <a:rPr sz="2800" dirty="0"/>
                  <a:t>, then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t>
                </a:r>
                <a:r>
                  <a:rPr dirty="0"/>
                  <a:t> </a:t>
                </a:r>
                <a:r>
                  <a:rPr sz="2000" dirty="0"/>
                  <a:t>Has slope </a:t>
                </a:r>
                <a:r>
                  <a:rPr sz="2000" dirty="0">
                    <a:latin typeface="Cambria Math"/>
                  </a:rPr>
                  <a:t>0</a:t>
                </a:r>
                <a:r>
                  <a:rPr sz="2000" dirty="0"/>
                  <a:t> (constant functions are horizontal lines).</a:t>
                </a:r>
              </a:p>
              <a:p>
                <a:pPr marL="514350" indent="-514350">
                  <a:buFont typeface="+mj-lt"/>
                  <a:buAutoNum type="arabicPeriod" startAt="2"/>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then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1</m:t>
                    </m:r>
                  </m:oMath>
                </a14:m>
                <a:r>
                  <a:rPr sz="2800" dirty="0"/>
                  <a:t>. </a:t>
                </a:r>
                <a:r>
                  <a:rPr dirty="0"/>
                  <a:t> </a:t>
                </a:r>
                <a:r>
                  <a:rPr sz="2000" dirty="0"/>
                  <a:t>Has slope </a:t>
                </a:r>
                <a:r>
                  <a:rPr sz="2000" dirty="0">
                    <a:latin typeface="Cambria Math"/>
                  </a:rPr>
                  <a:t>1</a:t>
                </a:r>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11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Polynomial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polynomial function is a function of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𝑛</m:t>
                        </m:r>
                      </m:sup>
                    </m:sSup>
                  </m:oMath>
                </a14:m>
                <a:r>
                  <a:rPr sz="2800" dirty="0"/>
                  <a:t>,</a:t>
                </a:r>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0</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a:t>
                </a:r>
                <a:r>
                  <a:rPr sz="2800" dirty="0">
                    <a:latin typeface="Cambria Math"/>
                  </a:rPr>
                  <a:t>…</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 are real numbers and the exponents are positive integers.</a:t>
                </a:r>
              </a:p>
              <a:p>
                <a:pPr>
                  <a:defRPr sz="2800"/>
                </a:pPr>
                <a:r>
                  <a:rPr sz="2800" dirty="0"/>
                  <a:t>Also, for any real number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𝑎</m:t>
                            </m:r>
                          </m:e>
                        </m:d>
                      </m:e>
                    </m:func>
                  </m:oMath>
                </a14:m>
                <a:r>
                  <a:rPr sz="2800" dirty="0"/>
                  <a:t>, and therefore,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continuous everywhere.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Power Rule (General Case)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oMath>
                </a14:m>
                <a:r>
                  <a:rPr sz="2800" dirty="0"/>
                  <a:t> where </a:t>
                </a:r>
                <a14:m>
                  <m:oMath xmlns:m="http://schemas.openxmlformats.org/officeDocument/2006/math">
                    <m:r>
                      <a:rPr>
                        <a:latin typeface="Cambria Math" panose="02040503050406030204" pitchFamily="18" charset="0"/>
                      </a:rPr>
                      <m:t>𝑐</m:t>
                    </m:r>
                  </m:oMath>
                </a14:m>
                <a:r>
                  <a:rPr sz="2800" dirty="0"/>
                  <a:t> and </a:t>
                </a:r>
                <a14:m>
                  <m:oMath xmlns:m="http://schemas.openxmlformats.org/officeDocument/2006/math">
                    <m:r>
                      <a:rPr>
                        <a:latin typeface="Cambria Math" panose="02040503050406030204" pitchFamily="18" charset="0"/>
                      </a:rPr>
                      <m:t>𝑟</m:t>
                    </m:r>
                  </m:oMath>
                </a14:m>
                <a:r>
                  <a:rPr sz="2800" dirty="0"/>
                  <a:t> are any real numbers,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1</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Derivatives of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dirty="0"/>
                  <a:t>Find the derivative of each of the following functions.</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5</m:t>
                    </m:r>
                  </m:oMath>
                </a14:m>
                <a:endParaRPr dirty="0"/>
              </a:p>
              <a:p>
                <a:r>
                  <a:rPr dirty="0"/>
                  <a:t>​</a:t>
                </a:r>
                <a:r>
                  <a:rPr sz="2800" b="1" dirty="0"/>
                  <a:t>Solution</a:t>
                </a:r>
              </a:p>
              <a:p>
                <a:pP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5</m:t>
                    </m:r>
                  </m:oMath>
                </a14:m>
                <a:r>
                  <a:rPr sz="2800" dirty="0"/>
                  <a:t> is a constant function, so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t>
                </a:r>
                <a:r>
                  <a:rPr dirty="0"/>
                  <a:t> </a:t>
                </a:r>
                <a:r>
                  <a:rPr lang="en-US" sz="2100" dirty="0"/>
                  <a:t>This is the first special case of the Basic Rule.</a:t>
                </a:r>
                <a:endParaRPr sz="2100"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endParaRPr dirty="0"/>
              </a:p>
              <a:p>
                <a:r>
                  <a:rPr dirty="0"/>
                  <a:t>​</a:t>
                </a:r>
                <a:r>
                  <a:rPr sz="2800" b="1" dirty="0"/>
                  <a:t>Solution</a:t>
                </a:r>
              </a:p>
              <a:p>
                <a:pPr>
                  <a:defRPr sz="20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15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a:t>
                </a:r>
                <a:r>
                  <a:rPr dirty="0"/>
                  <a:t> </a:t>
                </a:r>
                <a:r>
                  <a:rPr sz="2000" dirty="0"/>
                  <a:t>Here we use the general Power Rule, where </a:t>
                </a:r>
                <a14:m>
                  <m:oMath xmlns:m="http://schemas.openxmlformats.org/officeDocument/2006/math">
                    <m:r>
                      <a:rPr sz="2000">
                        <a:latin typeface="Cambria Math"/>
                      </a:rPr>
                      <m:t>𝑐</m:t>
                    </m:r>
                    <m:r>
                      <a:rPr sz="2000">
                        <a:latin typeface="Cambria Math"/>
                      </a:rPr>
                      <m:t>=</m:t>
                    </m:r>
                    <m:r>
                      <a:rPr sz="2000">
                        <a:latin typeface="Cambria Math"/>
                      </a:rPr>
                      <m:t>5</m:t>
                    </m:r>
                  </m:oMath>
                </a14:m>
                <a:r>
                  <a:rPr sz="2000" dirty="0"/>
                  <a:t> and </a:t>
                </a:r>
                <a14:m>
                  <m:oMath xmlns:m="http://schemas.openxmlformats.org/officeDocument/2006/math">
                    <m:r>
                      <a:rPr sz="2000">
                        <a:latin typeface="Cambria Math"/>
                      </a:rPr>
                      <m:t>𝑟</m:t>
                    </m:r>
                    <m:r>
                      <a:rPr sz="2000">
                        <a:latin typeface="Cambria Math"/>
                      </a:rPr>
                      <m:t>=</m:t>
                    </m:r>
                    <m:r>
                      <a:rPr sz="2000">
                        <a:latin typeface="Cambria Math"/>
                      </a:rPr>
                      <m:t>3</m:t>
                    </m:r>
                  </m:oMath>
                </a14:m>
                <a:r>
                  <a:rPr sz="2000" dirty="0"/>
                  <a:t>.</a:t>
                </a:r>
              </a:p>
              <a:p>
                <a:pPr marL="514350" indent="-514350">
                  <a:buFont typeface="+mj-lt"/>
                  <a:buAutoNum type="alphaLcPeriod" startAt="3"/>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endParaRPr dirty="0"/>
              </a:p>
              <a:p>
                <a:r>
                  <a:rPr dirty="0"/>
                  <a:t>​</a:t>
                </a:r>
                <a:r>
                  <a:rPr sz="2800" b="1" dirty="0"/>
                  <a:t>Solution</a:t>
                </a:r>
              </a:p>
              <a:p>
                <a:pPr>
                  <a:defRPr sz="20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t>
                </a:r>
                <a:r>
                  <a:rPr dirty="0"/>
                  <a:t> </a:t>
                </a:r>
                <a:r>
                  <a:rPr sz="2000" dirty="0"/>
                  <a:t>We can use the Power Rule with this polynomial-like function because </a:t>
                </a:r>
                <a14:m>
                  <m:oMath xmlns:m="http://schemas.openxmlformats.org/officeDocument/2006/math">
                    <m:r>
                      <a:rPr sz="2000">
                        <a:latin typeface="Cambria Math"/>
                      </a:rPr>
                      <m:t>𝑟</m:t>
                    </m:r>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2</m:t>
                        </m:r>
                      </m:den>
                    </m:f>
                  </m:oMath>
                </a14:m>
                <a:r>
                  <a:rPr sz="2000" dirty="0"/>
                  <a:t> is a real number.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Rewriting a Fraction to Find the 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derivative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given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a:t>
                </a:r>
                <a:endParaRPr lang="en-US" sz="2800" dirty="0"/>
              </a:p>
              <a:p>
                <a:pPr>
                  <a:defRPr sz="2800"/>
                </a:pPr>
                <a:endParaRPr lang="en-US" dirty="0"/>
              </a:p>
              <a:p>
                <a:pPr>
                  <a:defRPr sz="2800"/>
                </a:pPr>
                <a:r>
                  <a:rPr lang="en-US" sz="2800" b="1" dirty="0"/>
                  <a:t>Solution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568A0D8-CABC-DD4D-3888-52D6F4CD138C}"/>
                  </a:ext>
                </a:extLst>
              </p:cNvPr>
              <p:cNvGraphicFramePr>
                <a:graphicFrameLocks/>
              </p:cNvGraphicFramePr>
              <p:nvPr>
                <p:extLst>
                  <p:ext uri="{D42A27DB-BD31-4B8C-83A1-F6EECF244321}">
                    <p14:modId xmlns:p14="http://schemas.microsoft.com/office/powerpoint/2010/main" val="4280472501"/>
                  </p:ext>
                </p:extLst>
              </p:nvPr>
            </p:nvGraphicFramePr>
            <p:xfrm>
              <a:off x="457200" y="2743200"/>
              <a:ext cx="8229600" cy="1394651"/>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a:rPr sz="1800">
                                      <a:latin typeface="Cambria Math"/>
                                    </a:rPr>
                                    <m:t>𝑔</m:t>
                                  </m:r>
                                </m:fName>
                                <m:e>
                                  <m:d>
                                    <m:dPr>
                                      <m:ctrlPr>
                                        <a:rPr sz="1800" i="1">
                                          <a:latin typeface="Cambria Math" panose="02040503050406030204" pitchFamily="18" charset="0"/>
                                        </a:rPr>
                                      </m:ctrlPr>
                                    </m:dPr>
                                    <m:e>
                                      <m:r>
                                        <a:rPr sz="1800">
                                          <a:latin typeface="Cambria Math"/>
                                        </a:rPr>
                                        <m:t>𝑥</m:t>
                                      </m:r>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𝑥</m:t>
                                  </m:r>
                                </m:den>
                              </m:f>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sup>
                              </m:sSup>
                            </m:oMath>
                          </a14:m>
                          <a:endParaRPr dirty="0"/>
                        </a:p>
                      </a:txBody>
                      <a:tcPr/>
                    </a:tc>
                    <a:tc>
                      <a:txBody>
                        <a:bodyPr/>
                        <a:lstStyle/>
                        <a:p>
                          <a:pPr algn="l">
                            <a:defRPr b="1"/>
                          </a:pPr>
                          <a:r>
                            <a:rPr lang="en-US" b="0" dirty="0"/>
                            <a:t>We first rewrite the fraction in a form with a negative exponent and then apply the Power Rule.</a:t>
                          </a:r>
                          <a:endParaRPr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𝑔</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r>
                                <a:rPr sz="1800">
                                  <a:latin typeface="Cambria Math"/>
                                </a:rPr>
                                <m:t>1</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r>
                                    <a:rPr sz="1800">
                                      <a:latin typeface="Cambria Math"/>
                                    </a:rPr>
                                    <m:t>−</m:t>
                                  </m:r>
                                  <m:r>
                                    <a:rPr sz="1800">
                                      <a:latin typeface="Cambria Math"/>
                                    </a:rPr>
                                    <m:t>1</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endParaRPr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568A0D8-CABC-DD4D-3888-52D6F4CD138C}"/>
                  </a:ext>
                </a:extLst>
              </p:cNvPr>
              <p:cNvGraphicFramePr>
                <a:graphicFrameLocks/>
              </p:cNvGraphicFramePr>
              <p:nvPr>
                <p:extLst>
                  <p:ext uri="{D42A27DB-BD31-4B8C-83A1-F6EECF244321}">
                    <p14:modId xmlns:p14="http://schemas.microsoft.com/office/powerpoint/2010/main" val="4280472501"/>
                  </p:ext>
                </p:extLst>
              </p:nvPr>
            </p:nvGraphicFramePr>
            <p:xfrm>
              <a:off x="457200" y="2743200"/>
              <a:ext cx="8229600" cy="1394651"/>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914400">
                    <a:tc>
                      <a:txBody>
                        <a:bodyPr/>
                        <a:lstStyle/>
                        <a:p>
                          <a:endParaRPr lang="en-US"/>
                        </a:p>
                      </a:txBody>
                      <a:tcPr>
                        <a:blipFill>
                          <a:blip r:embed="rId3"/>
                          <a:stretch>
                            <a:fillRect t="-3333" r="-139787" b="-57333"/>
                          </a:stretch>
                        </a:blipFill>
                      </a:tcPr>
                    </a:tc>
                    <a:tc>
                      <a:txBody>
                        <a:bodyPr/>
                        <a:lstStyle/>
                        <a:p>
                          <a:pPr algn="l">
                            <a:defRPr b="1"/>
                          </a:pPr>
                          <a:r>
                            <a:rPr lang="en-US" b="0" dirty="0"/>
                            <a:t>We first rewrite the fraction in a form with a negative exponent and then apply the Power Rule.</a:t>
                          </a:r>
                          <a:endParaRPr b="0" dirty="0"/>
                        </a:p>
                      </a:txBody>
                      <a:tcPr/>
                    </a:tc>
                    <a:extLst>
                      <a:ext uri="{0D108BD9-81ED-4DB2-BD59-A6C34878D82A}">
                        <a16:rowId xmlns:a16="http://schemas.microsoft.com/office/drawing/2014/main" val="10000"/>
                      </a:ext>
                    </a:extLst>
                  </a:tr>
                  <a:tr h="480251">
                    <a:tc>
                      <a:txBody>
                        <a:bodyPr/>
                        <a:lstStyle/>
                        <a:p>
                          <a:endParaRPr lang="en-US"/>
                        </a:p>
                      </a:txBody>
                      <a:tcPr>
                        <a:blipFill>
                          <a:blip r:embed="rId3"/>
                          <a:stretch>
                            <a:fillRect t="-196203" r="-139787" b="-8861"/>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Three-Step Method for Finding a 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Form the ratio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r>
                          <a:rPr>
                            <a:latin typeface="Cambria Math" panose="02040503050406030204" pitchFamily="18" charset="0"/>
                          </a:rPr>
                          <m:t>h</m:t>
                        </m:r>
                      </m:den>
                    </m:f>
                  </m:oMath>
                </a14:m>
                <a:r>
                  <a:rPr sz="2800" dirty="0"/>
                  <a:t>, called the </a:t>
                </a:r>
                <a:r>
                  <a:rPr sz="2800" b="1" dirty="0"/>
                  <a:t>difference quotient</a:t>
                </a:r>
                <a:r>
                  <a:rPr sz="2800" dirty="0"/>
                  <a:t>.</a:t>
                </a:r>
              </a:p>
              <a:p>
                <a:pPr marL="514350" indent="-514350">
                  <a:buFont typeface="+mj-lt"/>
                  <a:buAutoNum type="arabicPeriod" startAt="2"/>
                  <a:defRPr sz="2800"/>
                </a:pPr>
                <a:r>
                  <a:rPr dirty="0"/>
                  <a:t>​</a:t>
                </a:r>
                <a:r>
                  <a:rPr sz="2800" dirty="0"/>
                  <a:t>Simplify the difference quotient algebraically.</a:t>
                </a:r>
              </a:p>
              <a:p>
                <a:pPr marL="514350" indent="-514350">
                  <a:buFont typeface="+mj-lt"/>
                  <a:buAutoNum type="arabicPeriod" startAt="3"/>
                  <a:defRPr sz="2800"/>
                </a:pPr>
                <a:r>
                  <a:rPr dirty="0"/>
                  <a:t>​</a:t>
                </a:r>
                <a:r>
                  <a:rPr sz="2800" dirty="0"/>
                  <a:t>Calculate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→0</m:t>
                        </m:r>
                      </m:lim>
                    </m:limLow>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r>
                              <a:rPr>
                                <a:latin typeface="Cambria Math" panose="02040503050406030204" pitchFamily="18" charset="0"/>
                              </a:rPr>
                              <m:t>h</m:t>
                            </m:r>
                          </m:den>
                        </m:f>
                      </m:e>
                    </m:d>
                  </m:oMath>
                </a14:m>
                <a:r>
                  <a:rPr sz="2800" dirty="0"/>
                  <a:t>, if it exists.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Derivative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a:t>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m:t>
                        </m:r>
                      </m:num>
                      <m:den>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Derivative Notation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82D1A5A-8ACF-C075-2863-CE586D71C03D}"/>
                  </a:ext>
                </a:extLst>
              </p:cNvPr>
              <p:cNvGraphicFramePr>
                <a:graphicFrameLocks/>
              </p:cNvGraphicFramePr>
              <p:nvPr>
                <p:extLst>
                  <p:ext uri="{D42A27DB-BD31-4B8C-83A1-F6EECF244321}">
                    <p14:modId xmlns:p14="http://schemas.microsoft.com/office/powerpoint/2010/main" val="3318139638"/>
                  </p:ext>
                </p:extLst>
              </p:nvPr>
            </p:nvGraphicFramePr>
            <p:xfrm>
              <a:off x="455064" y="1752600"/>
              <a:ext cx="8229600" cy="267652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583133">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a:rPr sz="1800">
                                      <a:latin typeface="Cambria Math"/>
                                    </a:rPr>
                                    <m:t>h</m:t>
                                  </m:r>
                                </m:fName>
                                <m:e>
                                  <m:d>
                                    <m:dPr>
                                      <m:ctrlPr>
                                        <a:rPr sz="1800" i="1">
                                          <a:latin typeface="Cambria Math" panose="02040503050406030204" pitchFamily="18" charset="0"/>
                                        </a:rPr>
                                      </m:ctrlPr>
                                    </m:dPr>
                                    <m:e>
                                      <m:r>
                                        <a:rPr sz="1800">
                                          <a:latin typeface="Cambria Math"/>
                                        </a:rPr>
                                        <m:t>𝑥</m:t>
                                      </m:r>
                                    </m:e>
                                  </m:d>
                                </m:e>
                              </m:func>
                              <m:r>
                                <a:rPr sz="1800">
                                  <a:latin typeface="Cambria Math"/>
                                </a:rPr>
                                <m:t>=</m:t>
                              </m:r>
                              <m:f>
                                <m:fPr>
                                  <m:ctrlPr>
                                    <a:rPr sz="1800" i="1">
                                      <a:latin typeface="Cambria Math" panose="02040503050406030204" pitchFamily="18" charset="0"/>
                                    </a:rPr>
                                  </m:ctrlPr>
                                </m:fPr>
                                <m:num>
                                  <m:r>
                                    <a:rPr sz="1800">
                                      <a:latin typeface="Cambria Math"/>
                                    </a:rPr>
                                    <m:t>18</m:t>
                                  </m:r>
                                </m:num>
                                <m:den>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2</m:t>
                                          </m:r>
                                        </m:num>
                                        <m:den>
                                          <m:r>
                                            <a:rPr sz="1800">
                                              <a:latin typeface="Cambria Math"/>
                                            </a:rPr>
                                            <m:t>3</m:t>
                                          </m:r>
                                        </m:den>
                                      </m:f>
                                    </m:sup>
                                  </m:sSup>
                                </m:den>
                              </m:f>
                              <m:r>
                                <a:rPr sz="1800">
                                  <a:latin typeface="Cambria Math"/>
                                </a:rPr>
                                <m:t>=</m:t>
                              </m:r>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oMath>
                          </a14:m>
                          <a:endParaRPr dirty="0"/>
                        </a:p>
                      </a:txBody>
                      <a:tcPr/>
                    </a:tc>
                    <a:tc>
                      <a:txBody>
                        <a:bodyPr/>
                        <a:lstStyle/>
                        <a:p>
                          <a:pPr algn="l">
                            <a:defRPr b="1"/>
                          </a:pPr>
                          <a:r>
                            <a:rPr lang="en-US" b="0" dirty="0"/>
                            <a:t>Rewrite the expression to be a polynomial-like function.</a:t>
                          </a:r>
                          <a:endParaRPr b="0" dirty="0"/>
                        </a:p>
                      </a:txBody>
                      <a:tcPr/>
                    </a:tc>
                    <a:extLst>
                      <a:ext uri="{0D108BD9-81ED-4DB2-BD59-A6C34878D82A}">
                        <a16:rowId xmlns:a16="http://schemas.microsoft.com/office/drawing/2014/main" val="10000"/>
                      </a:ext>
                    </a:extLst>
                  </a:tr>
                  <a:tr h="937815">
                    <a:tc>
                      <a:txBody>
                        <a:bodyPr/>
                        <a:lstStyle/>
                        <a:p>
                          <a:pPr algn="l">
                            <a:defRPr sz="1800"/>
                          </a:pPr>
                          <a:r>
                            <a:rPr dirty="0"/>
                            <a:t>​</a:t>
                          </a:r>
                          <a14:m>
                            <m:oMath xmlns:m="http://schemas.openxmlformats.org/officeDocument/2006/math">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d>
                                <m:dPr>
                                  <m:ctrlPr>
                                    <a:rPr sz="1800" i="1">
                                      <a:latin typeface="Cambria Math" panose="02040503050406030204" pitchFamily="18" charset="0"/>
                                    </a:rPr>
                                  </m:ctrlPr>
                                </m:dPr>
                                <m:e>
                                  <m:func>
                                    <m:funcPr>
                                      <m:ctrlPr>
                                        <a:rPr sz="1800" i="1">
                                          <a:latin typeface="Cambria Math" panose="02040503050406030204" pitchFamily="18" charset="0"/>
                                        </a:rPr>
                                      </m:ctrlPr>
                                    </m:funcPr>
                                    <m:fName>
                                      <m:r>
                                        <a:rPr sz="1800">
                                          <a:latin typeface="Cambria Math"/>
                                        </a:rPr>
                                        <m:t>h</m:t>
                                      </m:r>
                                    </m:fName>
                                    <m:e>
                                      <m:d>
                                        <m:dPr>
                                          <m:ctrlPr>
                                            <a:rPr sz="1800" i="1">
                                              <a:latin typeface="Cambria Math" panose="02040503050406030204" pitchFamily="18" charset="0"/>
                                            </a:rPr>
                                          </m:ctrlPr>
                                        </m:dPr>
                                        <m:e>
                                          <m:r>
                                            <a:rPr sz="1800">
                                              <a:latin typeface="Cambria Math"/>
                                            </a:rPr>
                                            <m:t>𝑥</m:t>
                                          </m:r>
                                        </m:e>
                                      </m:d>
                                    </m:e>
                                  </m:func>
                                </m:e>
                              </m:d>
                              <m:r>
                                <a:rPr sz="1800">
                                  <a:latin typeface="Cambria Math"/>
                                </a:rPr>
                                <m:t>=</m:t>
                              </m:r>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d>
                                <m:dPr>
                                  <m:ctrlPr>
                                    <a:rPr sz="1800" i="1">
                                      <a:latin typeface="Cambria Math" panose="02040503050406030204" pitchFamily="18" charset="0"/>
                                    </a:rPr>
                                  </m:ctrlPr>
                                </m:dPr>
                                <m:e>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e>
                              </m:d>
                              <m:r>
                                <a:rPr sz="1800">
                                  <a:latin typeface="Cambria Math"/>
                                </a:rPr>
                                <m:t>=</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h</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r>
                                <a:rPr sz="1800">
                                  <a:latin typeface="Cambria Math"/>
                                </a:rPr>
                                <m:t>18</m:t>
                              </m:r>
                              <m:r>
                                <a:rPr sz="1800">
                                  <a:latin typeface="Cambria Math"/>
                                </a:rPr>
                                <m:t>⋅</m:t>
                              </m:r>
                              <m:d>
                                <m:dPr>
                                  <m:ctrlPr>
                                    <a:rPr sz="1800" i="1">
                                      <a:latin typeface="Cambria Math" panose="02040503050406030204" pitchFamily="18" charset="0"/>
                                    </a:rPr>
                                  </m:ctrlPr>
                                </m:dPr>
                                <m:e>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r>
                                        <a:rPr sz="1800">
                                          <a:latin typeface="Cambria Math"/>
                                        </a:rPr>
                                        <m:t>−</m:t>
                                      </m:r>
                                      <m:r>
                                        <a:rPr sz="1800">
                                          <a:latin typeface="Cambria Math"/>
                                        </a:rPr>
                                        <m:t>1</m:t>
                                      </m:r>
                                    </m:sup>
                                  </m:sSup>
                                </m:e>
                              </m:d>
                            </m:oMath>
                          </a14:m>
                          <a:endParaRPr dirty="0"/>
                        </a:p>
                      </a:txBody>
                      <a:tcPr anchor="ctr"/>
                    </a:tc>
                    <a:tc>
                      <a:txBody>
                        <a:bodyPr/>
                        <a:lstStyle/>
                        <a:p>
                          <a:pPr algn="l">
                            <a:defRPr sz="1100" b="1"/>
                          </a:pPr>
                          <a:r>
                            <a:rPr sz="1800" b="0" dirty="0"/>
                            <a:t>Use the Power Rule with </a:t>
                          </a:r>
                          <a14:m>
                            <m:oMath xmlns:m="http://schemas.openxmlformats.org/officeDocument/2006/math">
                              <m:r>
                                <a:rPr lang="en-US" sz="1800" b="0" i="1" smtClean="0">
                                  <a:latin typeface="Cambria Math"/>
                                </a:rPr>
                                <m:t>𝑐</m:t>
                              </m:r>
                              <m:r>
                                <a:rPr lang="en-US" sz="1800" b="0" smtClean="0">
                                  <a:latin typeface="Cambria Math"/>
                                </a:rPr>
                                <m:t>=</m:t>
                              </m:r>
                              <m:r>
                                <a:rPr lang="en-US" sz="1800" b="0" i="1" smtClean="0">
                                  <a:latin typeface="Cambria Math"/>
                                </a:rPr>
                                <m:t>18</m:t>
                              </m:r>
                            </m:oMath>
                          </a14:m>
                          <a:r>
                            <a:rPr sz="1800" b="0" dirty="0"/>
                            <a:t> and </a:t>
                          </a:r>
                          <a14:m>
                            <m:oMath xmlns:m="http://schemas.openxmlformats.org/officeDocument/2006/math">
                              <m:r>
                                <a:rPr lang="en-US" sz="1800" b="0" i="1" smtClean="0">
                                  <a:latin typeface="Cambria Math"/>
                                </a:rPr>
                                <m:t>𝑟</m:t>
                              </m:r>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2</m:t>
                                  </m:r>
                                </m:num>
                                <m:den>
                                  <m:r>
                                    <a:rPr lang="en-US" sz="1800" b="0" i="1" smtClean="0">
                                      <a:latin typeface="Cambria Math"/>
                                    </a:rPr>
                                    <m:t>3</m:t>
                                  </m:r>
                                </m:den>
                              </m:f>
                            </m:oMath>
                          </a14:m>
                          <a:r>
                            <a:rPr sz="1800" b="0" dirty="0"/>
                            <a:t> to find the derivative.</a:t>
                          </a:r>
                        </a:p>
                      </a:txBody>
                      <a:tcPr/>
                    </a:tc>
                    <a:extLst>
                      <a:ext uri="{0D108BD9-81ED-4DB2-BD59-A6C34878D82A}">
                        <a16:rowId xmlns:a16="http://schemas.microsoft.com/office/drawing/2014/main" val="10001"/>
                      </a:ext>
                    </a:extLst>
                  </a:tr>
                  <a:tr h="488605">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d>
                                    <m:dPr>
                                      <m:ctrlPr>
                                        <a:rPr sz="1800" i="1">
                                          <a:latin typeface="Cambria Math" panose="02040503050406030204" pitchFamily="18" charset="0"/>
                                        </a:rPr>
                                      </m:ctrlPr>
                                    </m:dPr>
                                    <m:e>
                                      <m:func>
                                        <m:funcPr>
                                          <m:ctrlPr>
                                            <a:rPr sz="1800" i="1">
                                              <a:latin typeface="Cambria Math" panose="02040503050406030204" pitchFamily="18" charset="0"/>
                                            </a:rPr>
                                          </m:ctrlPr>
                                        </m:funcPr>
                                        <m:fName>
                                          <m:r>
                                            <a:rPr sz="1800">
                                              <a:latin typeface="Cambria Math"/>
                                            </a:rPr>
                                            <m:t>h</m:t>
                                          </m:r>
                                        </m:fName>
                                        <m:e>
                                          <m:d>
                                            <m:dPr>
                                              <m:ctrlPr>
                                                <a:rPr sz="1800" i="1">
                                                  <a:latin typeface="Cambria Math" panose="02040503050406030204" pitchFamily="18" charset="0"/>
                                                </a:rPr>
                                              </m:ctrlPr>
                                            </m:dPr>
                                            <m:e>
                                              <m:r>
                                                <a:rPr sz="1800">
                                                  <a:latin typeface="Cambria Math"/>
                                                </a:rPr>
                                                <m:t>𝑥</m:t>
                                              </m:r>
                                            </m:e>
                                          </m:d>
                                        </m:e>
                                      </m:func>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fName>
                                    <m:e>
                                      <m:d>
                                        <m:dPr>
                                          <m:ctrlPr>
                                            <a:rPr sz="1800" i="1">
                                              <a:latin typeface="Cambria Math" panose="02040503050406030204" pitchFamily="18" charset="0"/>
                                            </a:rPr>
                                          </m:ctrlPr>
                                        </m:dPr>
                                        <m:e>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e>
                                      </m:d>
                                    </m:e>
                                  </m:func>
                                  <m:r>
                                    <a:rPr sz="1800">
                                      <a:latin typeface="Cambria Math"/>
                                    </a:rPr>
                                    <m:t>=</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h</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f>
                                <m:fPr>
                                  <m:ctrlPr>
                                    <a:rPr sz="1800" i="1">
                                      <a:latin typeface="Cambria Math" panose="02040503050406030204" pitchFamily="18" charset="0"/>
                                    </a:rPr>
                                  </m:ctrlPr>
                                </m:fPr>
                                <m:num>
                                  <m:r>
                                    <a:rPr sz="1800">
                                      <a:latin typeface="Cambria Math"/>
                                    </a:rPr>
                                    <m:t>−</m:t>
                                  </m:r>
                                  <m:r>
                                    <a:rPr sz="1800">
                                      <a:latin typeface="Cambria Math"/>
                                    </a:rPr>
                                    <m:t>18</m:t>
                                  </m:r>
                                  <m:d>
                                    <m:dPr>
                                      <m:ctrlPr>
                                        <a:rPr sz="1800" i="1">
                                          <a:latin typeface="Cambria Math" panose="02040503050406030204" pitchFamily="18" charset="0"/>
                                        </a:rPr>
                                      </m:ctrlPr>
                                    </m:dPr>
                                    <m:e>
                                      <m:r>
                                        <a:rPr sz="1800">
                                          <a:latin typeface="Cambria Math"/>
                                        </a:rPr>
                                        <m:t>2</m:t>
                                      </m:r>
                                    </m:e>
                                  </m:d>
                                </m:num>
                                <m:den>
                                  <m:r>
                                    <a:rPr sz="1800">
                                      <a:latin typeface="Cambria Math"/>
                                    </a:rPr>
                                    <m:t>3</m:t>
                                  </m:r>
                                </m:den>
                              </m:f>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3</m:t>
                                      </m:r>
                                    </m:den>
                                  </m:f>
                                </m:sup>
                              </m:sSup>
                            </m:oMath>
                          </a14:m>
                          <a:endParaRPr dirty="0"/>
                        </a:p>
                      </a:txBody>
                      <a:tcPr/>
                    </a:tc>
                    <a:tc>
                      <a:txBody>
                        <a:bodyPr/>
                        <a:lstStyle/>
                        <a:p>
                          <a:pPr algn="l"/>
                          <a:endParaRPr sz="1800" b="0"/>
                        </a:p>
                      </a:txBody>
                      <a:tcPr/>
                    </a:tc>
                    <a:extLst>
                      <a:ext uri="{0D108BD9-81ED-4DB2-BD59-A6C34878D82A}">
                        <a16:rowId xmlns:a16="http://schemas.microsoft.com/office/drawing/2014/main" val="10002"/>
                      </a:ext>
                    </a:extLst>
                  </a:tr>
                  <a:tr h="428846">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fName>
                                    <m:e>
                                      <m:d>
                                        <m:dPr>
                                          <m:ctrlPr>
                                            <a:rPr sz="1800" i="1">
                                              <a:latin typeface="Cambria Math" panose="02040503050406030204" pitchFamily="18" charset="0"/>
                                            </a:rPr>
                                          </m:ctrlPr>
                                        </m:dPr>
                                        <m:e>
                                          <m:func>
                                            <m:funcPr>
                                              <m:ctrlPr>
                                                <a:rPr sz="1800" i="1">
                                                  <a:latin typeface="Cambria Math" panose="02040503050406030204" pitchFamily="18" charset="0"/>
                                                </a:rPr>
                                              </m:ctrlPr>
                                            </m:funcPr>
                                            <m:fName>
                                              <m:r>
                                                <a:rPr sz="1800">
                                                  <a:latin typeface="Cambria Math"/>
                                                </a:rPr>
                                                <m:t>h</m:t>
                                              </m:r>
                                            </m:fName>
                                            <m:e>
                                              <m:d>
                                                <m:dPr>
                                                  <m:ctrlPr>
                                                    <a:rPr sz="1800" i="1">
                                                      <a:latin typeface="Cambria Math" panose="02040503050406030204" pitchFamily="18" charset="0"/>
                                                    </a:rPr>
                                                  </m:ctrlPr>
                                                </m:dPr>
                                                <m:e>
                                                  <m:r>
                                                    <a:rPr sz="1800">
                                                      <a:latin typeface="Cambria Math"/>
                                                    </a:rPr>
                                                    <m:t>𝑥</m:t>
                                                  </m:r>
                                                </m:e>
                                              </m:d>
                                            </m:e>
                                          </m:func>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fName>
                                    <m:e>
                                      <m:d>
                                        <m:dPr>
                                          <m:ctrlPr>
                                            <a:rPr sz="1800" i="1">
                                              <a:latin typeface="Cambria Math" panose="02040503050406030204" pitchFamily="18" charset="0"/>
                                            </a:rPr>
                                          </m:ctrlPr>
                                        </m:dPr>
                                        <m:e>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e>
                                      </m:d>
                                    </m:e>
                                  </m:func>
                                  <m:r>
                                    <a:rPr sz="1800">
                                      <a:latin typeface="Cambria Math"/>
                                    </a:rPr>
                                    <m:t>=</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h</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r>
                                <a:rPr sz="1800">
                                  <a:latin typeface="Cambria Math"/>
                                </a:rPr>
                                <m:t>12</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3</m:t>
                                      </m:r>
                                    </m:den>
                                  </m:f>
                                </m:sup>
                              </m:sSup>
                            </m:oMath>
                          </a14:m>
                          <a:endParaRPr dirty="0"/>
                        </a:p>
                      </a:txBody>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82D1A5A-8ACF-C075-2863-CE586D71C03D}"/>
                  </a:ext>
                </a:extLst>
              </p:cNvPr>
              <p:cNvGraphicFramePr>
                <a:graphicFrameLocks/>
              </p:cNvGraphicFramePr>
              <p:nvPr>
                <p:extLst>
                  <p:ext uri="{D42A27DB-BD31-4B8C-83A1-F6EECF244321}">
                    <p14:modId xmlns:p14="http://schemas.microsoft.com/office/powerpoint/2010/main" val="3318139638"/>
                  </p:ext>
                </p:extLst>
              </p:nvPr>
            </p:nvGraphicFramePr>
            <p:xfrm>
              <a:off x="455064" y="1752600"/>
              <a:ext cx="8229600" cy="267652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640080">
                    <a:tc>
                      <a:txBody>
                        <a:bodyPr/>
                        <a:lstStyle/>
                        <a:p>
                          <a:endParaRPr lang="en-US"/>
                        </a:p>
                      </a:txBody>
                      <a:tcPr>
                        <a:blipFill>
                          <a:blip r:embed="rId2"/>
                          <a:stretch>
                            <a:fillRect t="-4762" r="-56547" b="-334286"/>
                          </a:stretch>
                        </a:blipFill>
                      </a:tcPr>
                    </a:tc>
                    <a:tc>
                      <a:txBody>
                        <a:bodyPr/>
                        <a:lstStyle/>
                        <a:p>
                          <a:pPr algn="l">
                            <a:defRPr b="1"/>
                          </a:pPr>
                          <a:r>
                            <a:rPr lang="en-US" b="0" dirty="0"/>
                            <a:t>Rewrite the expression to be a polynomial-like function.</a:t>
                          </a:r>
                          <a:endParaRPr b="0" dirty="0"/>
                        </a:p>
                      </a:txBody>
                      <a:tcPr/>
                    </a:tc>
                    <a:extLst>
                      <a:ext uri="{0D108BD9-81ED-4DB2-BD59-A6C34878D82A}">
                        <a16:rowId xmlns:a16="http://schemas.microsoft.com/office/drawing/2014/main" val="10000"/>
                      </a:ext>
                    </a:extLst>
                  </a:tr>
                  <a:tr h="1029399">
                    <a:tc>
                      <a:txBody>
                        <a:bodyPr/>
                        <a:lstStyle/>
                        <a:p>
                          <a:endParaRPr lang="en-US"/>
                        </a:p>
                      </a:txBody>
                      <a:tcPr anchor="ctr">
                        <a:blipFill>
                          <a:blip r:embed="rId2"/>
                          <a:stretch>
                            <a:fillRect t="-65089" r="-56547" b="-107692"/>
                          </a:stretch>
                        </a:blipFill>
                      </a:tcPr>
                    </a:tc>
                    <a:tc>
                      <a:txBody>
                        <a:bodyPr/>
                        <a:lstStyle/>
                        <a:p>
                          <a:endParaRPr lang="en-US"/>
                        </a:p>
                      </a:txBody>
                      <a:tcPr>
                        <a:blipFill>
                          <a:blip r:embed="rId2"/>
                          <a:stretch>
                            <a:fillRect l="-176844" t="-65089" b="-107692"/>
                          </a:stretch>
                        </a:blipFill>
                      </a:tcPr>
                    </a:tc>
                    <a:extLst>
                      <a:ext uri="{0D108BD9-81ED-4DB2-BD59-A6C34878D82A}">
                        <a16:rowId xmlns:a16="http://schemas.microsoft.com/office/drawing/2014/main" val="10001"/>
                      </a:ext>
                    </a:extLst>
                  </a:tr>
                  <a:tr h="536321">
                    <a:tc>
                      <a:txBody>
                        <a:bodyPr/>
                        <a:lstStyle/>
                        <a:p>
                          <a:endParaRPr lang="en-US"/>
                        </a:p>
                      </a:txBody>
                      <a:tcPr>
                        <a:blipFill>
                          <a:blip r:embed="rId2"/>
                          <a:stretch>
                            <a:fillRect t="-313483" r="-56547" b="-104494"/>
                          </a:stretch>
                        </a:blipFill>
                      </a:tcPr>
                    </a:tc>
                    <a:tc>
                      <a:txBody>
                        <a:bodyPr/>
                        <a:lstStyle/>
                        <a:p>
                          <a:pPr algn="l"/>
                          <a:endParaRPr sz="1800" b="0"/>
                        </a:p>
                      </a:txBody>
                      <a:tcPr/>
                    </a:tc>
                    <a:extLst>
                      <a:ext uri="{0D108BD9-81ED-4DB2-BD59-A6C34878D82A}">
                        <a16:rowId xmlns:a16="http://schemas.microsoft.com/office/drawing/2014/main" val="10002"/>
                      </a:ext>
                    </a:extLst>
                  </a:tr>
                  <a:tr h="470726">
                    <a:tc>
                      <a:txBody>
                        <a:bodyPr/>
                        <a:lstStyle/>
                        <a:p>
                          <a:endParaRPr lang="en-US"/>
                        </a:p>
                      </a:txBody>
                      <a:tcPr>
                        <a:blipFill>
                          <a:blip r:embed="rId2"/>
                          <a:stretch>
                            <a:fillRect t="-477922" r="-56547" b="-20779"/>
                          </a:stretch>
                        </a:blipFill>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a 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Three-Step Method to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−5</m:t>
                    </m:r>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a Derivative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Form the difference quotient.</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r>
                            <a:rPr>
                              <a:latin typeface="Cambria Math" panose="02040503050406030204" pitchFamily="18" charset="0"/>
                            </a:rPr>
                            <m:t>h</m:t>
                          </m:r>
                        </m:den>
                      </m:f>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3</m:t>
                                  </m:r>
                                </m:sup>
                              </m:sSup>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−5</m:t>
                              </m:r>
                              <m:r>
                                <a:rPr>
                                  <a:latin typeface="Cambria Math" panose="02040503050406030204" pitchFamily="18" charset="0"/>
                                </a:rPr>
                                <m:t>𝑥</m:t>
                              </m:r>
                            </m:e>
                          </m:d>
                        </m:num>
                        <m:den>
                          <m:r>
                            <a:rPr>
                              <a:latin typeface="Cambria Math" panose="02040503050406030204" pitchFamily="18" charset="0"/>
                            </a:rPr>
                            <m:t>h</m:t>
                          </m:r>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a Derivative (cont.)</a:t>
            </a:r>
          </a:p>
        </p:txBody>
      </p:sp>
      <p:sp>
        <p:nvSpPr>
          <p:cNvPr id="3" name="Text Placeholder 2"/>
          <p:cNvSpPr>
            <a:spLocks noGrp="1"/>
          </p:cNvSpPr>
          <p:nvPr>
            <p:ph type="body" sz="quarter" idx="10"/>
          </p:nvPr>
        </p:nvSpPr>
        <p:spPr/>
        <p:txBody>
          <a:bodyPr>
            <a:normAutofit/>
          </a:bodyPr>
          <a:lstStyle/>
          <a:p>
            <a:pPr>
              <a:defRPr b="1"/>
            </a:pPr>
            <a:r>
              <a:rPr sz="2800" dirty="0"/>
              <a:t>Step 2: Simplify the difference quotient.</a:t>
            </a:r>
          </a:p>
          <a:p>
            <a:pPr algn="ctr"/>
            <a:endParaRPr sz="2800" dirty="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EE78174-7F26-2EAD-EABD-F23F3465283E}"/>
                  </a:ext>
                </a:extLst>
              </p:cNvPr>
              <p:cNvGraphicFramePr>
                <a:graphicFrameLocks noGrp="1"/>
              </p:cNvGraphicFramePr>
              <p:nvPr>
                <p:extLst>
                  <p:ext uri="{D42A27DB-BD31-4B8C-83A1-F6EECF244321}">
                    <p14:modId xmlns:p14="http://schemas.microsoft.com/office/powerpoint/2010/main" val="93685220"/>
                  </p:ext>
                </p:extLst>
              </p:nvPr>
            </p:nvGraphicFramePr>
            <p:xfrm>
              <a:off x="152400" y="2057400"/>
              <a:ext cx="9906000" cy="165455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3168963438"/>
                        </a:ext>
                      </a:extLst>
                    </a:gridCol>
                    <a:gridCol w="6324600">
                      <a:extLst>
                        <a:ext uri="{9D8B030D-6E8A-4147-A177-3AD203B41FA5}">
                          <a16:colId xmlns:a16="http://schemas.microsoft.com/office/drawing/2014/main" val="3277641295"/>
                        </a:ext>
                      </a:extLst>
                    </a:gridCol>
                  </a:tblGrid>
                  <a:tr h="370840">
                    <a:tc>
                      <a:txBody>
                        <a:bodyPr/>
                        <a:lstStyle/>
                        <a:p>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366092"/>
                                        </a:solidFill>
                                        <a:effectLst/>
                                        <a:uLnTx/>
                                        <a:uFillTx/>
                                        <a:latin typeface="Cambria Math" panose="02040503050406030204" pitchFamily="18" charset="0"/>
                                        <a:ea typeface="+mn-ea"/>
                                      </a:rPr>
                                    </m:ctrlPr>
                                  </m:fPr>
                                  <m:num>
                                    <m:d>
                                      <m:dPr>
                                        <m:begChr m:val="["/>
                                        <m:endChr m:val="]"/>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dPr>
                                      <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e>
                                            </m:d>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5</m:t>
                                        </m:r>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e>
                                        </m:d>
                                      </m:e>
                                    </m:d>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dPr>
                                      <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5</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e>
                                    </m:d>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den>
                                </m:f>
                              </m:oMath>
                            </m:oMathPara>
                          </a14:m>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fPr>
                                  <m:num>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5</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5</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5</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𝑥</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rPr>
                                      <m:t>h</m:t>
                                    </m:r>
                                  </m:den>
                                </m:f>
                              </m:oMath>
                            </m:oMathPara>
                          </a14:m>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3639297"/>
                      </a:ext>
                    </a:extLst>
                  </a:tr>
                  <a:tr h="370840">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den>
                                </m:f>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borderBox>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e>
                                    </m:d>
                                  </m:num>
                                  <m:den>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borderBox>
                                  </m:den>
                                </m:f>
                              </m:oMath>
                            </m:oMathPara>
                          </a14:m>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093986"/>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3</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oMath>
                            </m:oMathPara>
                          </a14:m>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0321527"/>
                      </a:ext>
                    </a:extLst>
                  </a:tr>
                </a:tbl>
              </a:graphicData>
            </a:graphic>
          </p:graphicFrame>
        </mc:Choice>
        <mc:Fallback xmlns="">
          <p:graphicFrame>
            <p:nvGraphicFramePr>
              <p:cNvPr id="5" name="Table 5">
                <a:extLst>
                  <a:ext uri="{FF2B5EF4-FFF2-40B4-BE49-F238E27FC236}">
                    <a16:creationId xmlns:a16="http://schemas.microsoft.com/office/drawing/2014/main" id="{AEE78174-7F26-2EAD-EABD-F23F3465283E}"/>
                  </a:ext>
                </a:extLst>
              </p:cNvPr>
              <p:cNvGraphicFramePr>
                <a:graphicFrameLocks noGrp="1"/>
              </p:cNvGraphicFramePr>
              <p:nvPr>
                <p:extLst>
                  <p:ext uri="{D42A27DB-BD31-4B8C-83A1-F6EECF244321}">
                    <p14:modId xmlns:p14="http://schemas.microsoft.com/office/powerpoint/2010/main" val="93685220"/>
                  </p:ext>
                </p:extLst>
              </p:nvPr>
            </p:nvGraphicFramePr>
            <p:xfrm>
              <a:off x="152400" y="2057400"/>
              <a:ext cx="9906000" cy="165455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3168963438"/>
                        </a:ext>
                      </a:extLst>
                    </a:gridCol>
                    <a:gridCol w="6324600">
                      <a:extLst>
                        <a:ext uri="{9D8B030D-6E8A-4147-A177-3AD203B41FA5}">
                          <a16:colId xmlns:a16="http://schemas.microsoft.com/office/drawing/2014/main" val="3277641295"/>
                        </a:ext>
                      </a:extLst>
                    </a:gridCol>
                  </a:tblGrid>
                  <a:tr h="641858">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176361" b="-156604"/>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56702" b="-156604"/>
                          </a:stretch>
                        </a:blipFill>
                      </a:tcPr>
                    </a:tc>
                    <a:extLst>
                      <a:ext uri="{0D108BD9-81ED-4DB2-BD59-A6C34878D82A}">
                        <a16:rowId xmlns:a16="http://schemas.microsoft.com/office/drawing/2014/main" val="4163639297"/>
                      </a:ext>
                    </a:extLst>
                  </a:tr>
                  <a:tr h="641858">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56702" t="-100952" b="-58095"/>
                          </a:stretch>
                        </a:blipFill>
                      </a:tcPr>
                    </a:tc>
                    <a:extLst>
                      <a:ext uri="{0D108BD9-81ED-4DB2-BD59-A6C34878D82A}">
                        <a16:rowId xmlns:a16="http://schemas.microsoft.com/office/drawing/2014/main" val="2676093986"/>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56702" t="-345902"/>
                          </a:stretch>
                        </a:blipFill>
                      </a:tcPr>
                    </a:tc>
                    <a:extLst>
                      <a:ext uri="{0D108BD9-81ED-4DB2-BD59-A6C34878D82A}">
                        <a16:rowId xmlns:a16="http://schemas.microsoft.com/office/drawing/2014/main" val="2050321527"/>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a Derivative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Find the limit.</a:t>
                </a:r>
              </a:p>
              <a:p>
                <a:pPr/>
                <a14:m>
                  <m:oMathPara xmlns:m="http://schemas.openxmlformats.org/officeDocument/2006/math">
                    <m:oMathParaPr>
                      <m:jc m:val="centerGroup"/>
                    </m:oMathParaPr>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e>
                      </m:d>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oMath>
                    <m:oMath xmlns:m="http://schemas.openxmlformats.org/officeDocument/2006/math">
                      <m:phant>
                        <m:phantPr>
                          <m:show m:val="off"/>
                          <m:ctrlPr>
                            <a:rPr i="1">
                              <a:latin typeface="Cambria Math" panose="02040503050406030204" pitchFamily="18" charset="0"/>
                            </a:rPr>
                          </m:ctrlPr>
                        </m:phantPr>
                        <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lim>
                          </m:limLow>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h</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e>
                          </m:d>
                        </m:e>
                      </m:phant>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99D1B2-2746-7CB4-D1C7-97C767C795E2}"/>
                  </a:ext>
                </a:extLst>
              </p:cNvPr>
              <p:cNvSpPr txBox="1"/>
              <p:nvPr/>
            </p:nvSpPr>
            <p:spPr>
              <a:xfrm>
                <a:off x="457200" y="3142621"/>
                <a:ext cx="4572000" cy="800219"/>
              </a:xfrm>
              <a:prstGeom prst="rect">
                <a:avLst/>
              </a:prstGeom>
              <a:noFill/>
            </p:spPr>
            <p:txBody>
              <a:bodyPr wrap="square">
                <a:spAutoFit/>
              </a:bodyPr>
              <a:lstStyle/>
              <a:p>
                <a:r>
                  <a:rPr kumimoji="0" lang="en-US" sz="2800" b="0" u="none" strike="noStrike" kern="1200" cap="none" spc="0" normalizeH="0" baseline="0" noProof="0" dirty="0">
                    <a:ln>
                      <a:noFill/>
                    </a:ln>
                    <a:solidFill>
                      <a:srgbClr val="366092"/>
                    </a:solidFill>
                    <a:effectLst/>
                    <a:uLnTx/>
                    <a:uFillTx/>
                    <a:ea typeface="+mn-ea"/>
                    <a:cs typeface="+mn-cs"/>
                  </a:rPr>
                  <a:t>Therefore, </a:t>
                </a:r>
                <a14:m>
                  <m:oMath xmlns:m="http://schemas.openxmlformats.org/officeDocument/2006/math">
                    <m:sSup>
                      <m:sSup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rPr>
                          <m:t>𝑥</m:t>
                        </m:r>
                      </m:e>
                    </m:d>
                    <m:r>
                      <a:rPr lang="ar-AE" sz="2800">
                        <a:latin typeface="Cambria Math" panose="02040503050406030204" pitchFamily="18" charset="0"/>
                      </a:rPr>
                      <m:t>=</m:t>
                    </m:r>
                    <m:r>
                      <a:rPr lang="ar-AE" sz="2800">
                        <a:latin typeface="Cambria Math" panose="02040503050406030204" pitchFamily="18" charset="0"/>
                      </a:rPr>
                      <m:t>3</m:t>
                    </m:r>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5</m:t>
                    </m:r>
                  </m:oMath>
                </a14:m>
                <a:r>
                  <a:rPr lang="en-US" sz="2800" dirty="0"/>
                  <a:t>.</a:t>
                </a:r>
                <a:endParaRPr lang="ar-AE" sz="2800" dirty="0"/>
              </a:p>
              <a:p>
                <a:endParaRPr lang="en-US" dirty="0"/>
              </a:p>
            </p:txBody>
          </p:sp>
        </mc:Choice>
        <mc:Fallback xmlns="">
          <p:sp>
            <p:nvSpPr>
              <p:cNvPr id="5" name="TextBox 4">
                <a:extLst>
                  <a:ext uri="{FF2B5EF4-FFF2-40B4-BE49-F238E27FC236}">
                    <a16:creationId xmlns:a16="http://schemas.microsoft.com/office/drawing/2014/main" id="{CC99D1B2-2746-7CB4-D1C7-97C767C795E2}"/>
                  </a:ext>
                </a:extLst>
              </p:cNvPr>
              <p:cNvSpPr txBox="1">
                <a:spLocks noRot="1" noChangeAspect="1" noMove="1" noResize="1" noEditPoints="1" noAdjustHandles="1" noChangeArrowheads="1" noChangeShapeType="1" noTextEdit="1"/>
              </p:cNvSpPr>
              <p:nvPr/>
            </p:nvSpPr>
            <p:spPr>
              <a:xfrm>
                <a:off x="457200" y="3142621"/>
                <a:ext cx="4572000" cy="800219"/>
              </a:xfrm>
              <a:prstGeom prst="rect">
                <a:avLst/>
              </a:prstGeom>
              <a:blipFill>
                <a:blip r:embed="rId3"/>
                <a:stretch>
                  <a:fillRect l="-2667" t="-763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Conditions of a Nondifferentiable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not differentiable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 if any of the following conditions are true:</a:t>
                </a:r>
              </a:p>
              <a:p>
                <a:pPr marL="514350" indent="-514350">
                  <a:buFont typeface="+mj-lt"/>
                  <a:buAutoNum type="arabicPeriod"/>
                  <a:defRPr sz="2800"/>
                </a:pPr>
                <a:r>
                  <a:rPr dirty="0"/>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discontinuous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a:t>
                </a:r>
              </a:p>
              <a:p>
                <a:pPr marL="514350" indent="-514350">
                  <a:buFont typeface="+mj-lt"/>
                  <a:buAutoNum type="arabicPeriod" startAt="2"/>
                  <a:defRPr sz="2800"/>
                </a:pPr>
                <a:r>
                  <a:rPr dirty="0"/>
                  <a:t>​</a:t>
                </a:r>
                <a:r>
                  <a:rPr sz="2800" dirty="0"/>
                  <a:t>The graph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has a sharp corner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a:t>
                </a:r>
              </a:p>
              <a:p>
                <a:pPr marL="514350" indent="-514350">
                  <a:buFont typeface="+mj-lt"/>
                  <a:buAutoNum type="arabicPeriod" startAt="3"/>
                  <a:defRPr sz="2800"/>
                </a:pPr>
                <a:r>
                  <a:rPr dirty="0"/>
                  <a:t>​</a:t>
                </a:r>
                <a:r>
                  <a:rPr sz="2800" dirty="0"/>
                  <a:t>The tangent line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 is a vertical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Nondifferentiable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a:t> is not defined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Thus, there cannot be a tangent line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and the limit does not exist.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1337</Words>
  <Application>Microsoft Office PowerPoint</Application>
  <PresentationFormat>On-screen Show (4:3)</PresentationFormat>
  <Paragraphs>128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Cambria Math</vt:lpstr>
      <vt:lpstr>Courier New</vt:lpstr>
      <vt:lpstr>Arial</vt:lpstr>
      <vt:lpstr>Office Theme</vt:lpstr>
      <vt:lpstr>Section 2.7</vt:lpstr>
      <vt:lpstr>Derivative</vt:lpstr>
      <vt:lpstr>The Three-Step Method for Finding a Derivative</vt:lpstr>
      <vt:lpstr>Example 1: Finding a Derivative</vt:lpstr>
      <vt:lpstr>Example 1: Finding a Derivative (cont.)</vt:lpstr>
      <vt:lpstr>Example 1: Finding a Derivative (cont.)</vt:lpstr>
      <vt:lpstr>Example 1: Finding a Derivative (cont.)</vt:lpstr>
      <vt:lpstr>Conditions of a Nondifferentiable Function</vt:lpstr>
      <vt:lpstr>Example 2: Nondifferentiable Functions</vt:lpstr>
      <vt:lpstr>Example 2: Nondifferentiable Functions (cont.)</vt:lpstr>
      <vt:lpstr>Example 2: Nondifferentiable Functions (cont.)</vt:lpstr>
      <vt:lpstr>Example 2: Nondifferentiable Functions (cont.)</vt:lpstr>
      <vt:lpstr>Example 2: Nondifferentiable Functions (cont.)</vt:lpstr>
      <vt:lpstr>Example 2: Nondifferentiable Functions (cont.)</vt:lpstr>
      <vt:lpstr>Continuity at x=a</vt:lpstr>
      <vt:lpstr>Note:</vt:lpstr>
      <vt:lpstr>Continuous Function on an Interval</vt:lpstr>
      <vt:lpstr>Example 3: Using the Definition of Derivative</vt:lpstr>
      <vt:lpstr>Example 3: Using the Definition of Derivative (cont.)</vt:lpstr>
      <vt:lpstr>Example 3: Using the Definition of Derivative (cont.)</vt:lpstr>
      <vt:lpstr>Example 3: Using the Definition of Derivative (cont.)</vt:lpstr>
      <vt:lpstr>Example 3: Using the Definition of Derivative (cont.)</vt:lpstr>
      <vt:lpstr>The Power Rule</vt:lpstr>
      <vt:lpstr>Basic Rule of the Derivative of a Linear Function</vt:lpstr>
      <vt:lpstr>Two Special Cases of the Basic Rule</vt:lpstr>
      <vt:lpstr>Polynomial Functions</vt:lpstr>
      <vt:lpstr>Power Rule (General Case)</vt:lpstr>
      <vt:lpstr>Example 4: Finding the Derivatives of Functions</vt:lpstr>
      <vt:lpstr>Example 5: Rewriting a Fraction to Find the Derivative</vt:lpstr>
      <vt:lpstr>Example 6: Using Derivative Notation</vt:lpstr>
      <vt:lpstr>Example 6: Using Derivative Notation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116</cp:revision>
  <dcterms:created xsi:type="dcterms:W3CDTF">2013-04-26T14:43:13Z</dcterms:created>
  <dcterms:modified xsi:type="dcterms:W3CDTF">2022-08-18T15:41:47Z</dcterms:modified>
</cp:coreProperties>
</file>