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2" r:id="rId7"/>
    <p:sldId id="265" r:id="rId8"/>
    <p:sldId id="268" r:id="rId9"/>
    <p:sldId id="270" r:id="rId10"/>
    <p:sldId id="273" r:id="rId11"/>
    <p:sldId id="275" r:id="rId12"/>
    <p:sldId id="276" r:id="rId13"/>
    <p:sldId id="277" r:id="rId14"/>
    <p:sldId id="278" r:id="rId15"/>
    <p:sldId id="286" r:id="rId16"/>
    <p:sldId id="279" r:id="rId17"/>
    <p:sldId id="280" r:id="rId18"/>
    <p:sldId id="281" r:id="rId19"/>
    <p:sldId id="282" r:id="rId20"/>
    <p:sldId id="283" r:id="rId21"/>
    <p:sldId id="284" r:id="rId22"/>
    <p:sldId id="285"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Techniques for Finding Derivatives</a:t>
            </a:r>
          </a:p>
        </p:txBody>
      </p:sp>
      <p:sp>
        <p:nvSpPr>
          <p:cNvPr id="3" name="Title 2"/>
          <p:cNvSpPr>
            <a:spLocks noGrp="1"/>
          </p:cNvSpPr>
          <p:nvPr>
            <p:ph type="title"/>
          </p:nvPr>
        </p:nvSpPr>
        <p:spPr/>
        <p:txBody>
          <a:bodyPr/>
          <a:lstStyle/>
          <a:p>
            <a:r>
              <a:t>Section 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Algebraic Manipulations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𝑣</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𝑣</m:t>
                            </m:r>
                          </m:e>
                          <m:sup>
                            <m:r>
                              <a:rPr>
                                <a:latin typeface="Cambria Math" panose="02040503050406030204" pitchFamily="18" charset="0"/>
                              </a:rPr>
                              <m:t>2</m:t>
                            </m:r>
                          </m:sup>
                        </m:sSup>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𝑣</m:t>
                            </m:r>
                          </m:e>
                        </m:rad>
                      </m:den>
                    </m:f>
                  </m:oMath>
                </a14:m>
                <a:r>
                  <a:rPr sz="2800"/>
                  <a:t>,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𝐹</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𝑣</m:t>
                        </m:r>
                      </m:e>
                    </m:d>
                  </m:oMath>
                </a14:m>
                <a:r>
                  <a:rPr sz="2800"/>
                  <a:t>.</a:t>
                </a:r>
              </a:p>
              <a:p>
                <a:r>
                  <a:t>​</a:t>
                </a:r>
                <a:r>
                  <a:rPr sz="2800" b="1"/>
                  <a:t>Solution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52C064D-2009-BF08-B4E0-4653FA424629}"/>
                  </a:ext>
                </a:extLst>
              </p:cNvPr>
              <p:cNvGraphicFramePr>
                <a:graphicFrameLocks/>
              </p:cNvGraphicFramePr>
              <p:nvPr>
                <p:extLst>
                  <p:ext uri="{D42A27DB-BD31-4B8C-83A1-F6EECF244321}">
                    <p14:modId xmlns:p14="http://schemas.microsoft.com/office/powerpoint/2010/main" val="3593405094"/>
                  </p:ext>
                </p:extLst>
              </p:nvPr>
            </p:nvGraphicFramePr>
            <p:xfrm>
              <a:off x="457200" y="2328773"/>
              <a:ext cx="8229600" cy="2415096"/>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370840">
                    <a:tc>
                      <a:txBody>
                        <a:bodyPr/>
                        <a:lstStyle/>
                        <a:p>
                          <a:pPr algn="l">
                            <a:defRPr sz="1800"/>
                          </a:pPr>
                          <a:r>
                            <a:t>​</a:t>
                          </a:r>
                          <a14:m>
                            <m:oMath xmlns:m="http://schemas.openxmlformats.org/officeDocument/2006/math">
                              <m:r>
                                <a:rPr sz="1800">
                                  <a:latin typeface="Cambria Math"/>
                                </a:rPr>
                                <m:t>𝐹</m:t>
                              </m:r>
                              <m:d>
                                <m:dPr>
                                  <m:ctrlPr>
                                    <a:rPr sz="1800" i="1">
                                      <a:latin typeface="Cambria Math" panose="02040503050406030204" pitchFamily="18" charset="0"/>
                                    </a:rPr>
                                  </m:ctrlPr>
                                </m:dPr>
                                <m:e>
                                  <m:r>
                                    <a:rPr sz="1800">
                                      <a:latin typeface="Cambria Math"/>
                                    </a:rPr>
                                    <m:t>𝑣</m:t>
                                  </m:r>
                                </m:e>
                              </m:d>
                            </m:oMath>
                          </a14:m>
                          <a:endParaRPr/>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𝑣</m:t>
                                      </m:r>
                                    </m:e>
                                    <m:sup>
                                      <m:r>
                                        <a:rPr sz="1800">
                                          <a:latin typeface="Cambria Math"/>
                                        </a:rPr>
                                        <m:t>2</m:t>
                                      </m:r>
                                    </m:sup>
                                  </m:sSup>
                                  <m:r>
                                    <a:rPr sz="1800">
                                      <a:latin typeface="Cambria Math"/>
                                    </a:rPr>
                                    <m:t>+1</m:t>
                                  </m:r>
                                </m:num>
                                <m:den>
                                  <m:rad>
                                    <m:radPr>
                                      <m:degHide m:val="on"/>
                                      <m:ctrlPr>
                                        <a:rPr sz="1800" i="1">
                                          <a:latin typeface="Cambria Math" panose="02040503050406030204" pitchFamily="18" charset="0"/>
                                        </a:rPr>
                                      </m:ctrlPr>
                                    </m:radPr>
                                    <m:deg/>
                                    <m:e>
                                      <m:r>
                                        <a:rPr sz="1800">
                                          <a:latin typeface="Cambria Math"/>
                                        </a:rPr>
                                        <m:t>𝑣</m:t>
                                      </m:r>
                                    </m:e>
                                  </m:rad>
                                </m:den>
                              </m:f>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𝑣</m:t>
                                      </m:r>
                                    </m:e>
                                    <m:sup>
                                      <m:r>
                                        <a:rPr sz="1800">
                                          <a:latin typeface="Cambria Math"/>
                                        </a:rPr>
                                        <m:t>2</m:t>
                                      </m:r>
                                    </m:sup>
                                  </m:sSup>
                                  <m:r>
                                    <a:rPr sz="1800">
                                      <a:latin typeface="Cambria Math"/>
                                    </a:rPr>
                                    <m:t>+1</m:t>
                                  </m:r>
                                </m:num>
                                <m:den>
                                  <m:sSup>
                                    <m:sSupPr>
                                      <m:ctrlPr>
                                        <a:rPr sz="1800" i="1">
                                          <a:latin typeface="Cambria Math" panose="02040503050406030204" pitchFamily="18" charset="0"/>
                                        </a:rPr>
                                      </m:ctrlPr>
                                    </m:sSupPr>
                                    <m:e>
                                      <m:r>
                                        <a:rPr sz="1800">
                                          <a:latin typeface="Cambria Math"/>
                                        </a:rPr>
                                        <m:t>𝑣</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oMath>
                          </a14:m>
                          <a:endParaRPr dirty="0"/>
                        </a:p>
                      </a:txBody>
                      <a:tcPr/>
                    </a:tc>
                    <a:tc>
                      <a:txBody>
                        <a:bodyPr/>
                        <a:lstStyle/>
                        <a:p>
                          <a:pPr algn="l"/>
                          <a:endParaRPr sz="1800" b="0" dirty="0"/>
                        </a:p>
                      </a:txBody>
                      <a:tcPr/>
                    </a:tc>
                    <a:extLst>
                      <a:ext uri="{0D108BD9-81ED-4DB2-BD59-A6C34878D82A}">
                        <a16:rowId xmlns:a16="http://schemas.microsoft.com/office/drawing/2014/main" val="10000"/>
                      </a:ext>
                    </a:extLst>
                  </a:tr>
                  <a:tr h="370840">
                    <a:tc>
                      <a:txBody>
                        <a:bodyPr/>
                        <a:lstStyle/>
                        <a:p>
                          <a:pPr algn="l"/>
                          <a:endParaRPr/>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𝑣</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𝑣</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𝑣</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r>
                                <a:rPr sz="1800">
                                  <a:latin typeface="Cambria Math"/>
                                </a:rPr>
                                <m:t>=</m:t>
                              </m:r>
                              <m:sSup>
                                <m:sSupPr>
                                  <m:ctrlPr>
                                    <a:rPr sz="1800" i="1">
                                      <a:latin typeface="Cambria Math" panose="02040503050406030204" pitchFamily="18" charset="0"/>
                                    </a:rPr>
                                  </m:ctrlPr>
                                </m:sSupPr>
                                <m:e>
                                  <m:r>
                                    <a:rPr sz="1800">
                                      <a:latin typeface="Cambria Math"/>
                                    </a:rPr>
                                    <m:t>𝑣</m:t>
                                  </m:r>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𝑣</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oMath>
                          </a14:m>
                          <a:endParaRPr dirty="0"/>
                        </a:p>
                      </a:txBody>
                      <a:tcPr/>
                    </a:tc>
                    <a:tc>
                      <a:txBody>
                        <a:bodyPr/>
                        <a:lstStyle/>
                        <a:p>
                          <a:pPr algn="l">
                            <a:defRPr sz="1100" b="1"/>
                          </a:pPr>
                          <a:r>
                            <a:rPr sz="1800" b="0" dirty="0"/>
                            <a:t>Simplify by first dividing each term in the numerator by </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𝑣</m:t>
                                  </m:r>
                                </m:e>
                                <m:sup>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sup>
                              </m:sSup>
                            </m:oMath>
                          </a14:m>
                          <a:r>
                            <a:rPr sz="1800" b="0" dirty="0"/>
                            <a:t>.</a:t>
                          </a:r>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𝐹</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𝑣</m:t>
                                  </m:r>
                                </m:e>
                              </m:d>
                            </m:oMath>
                          </a14:m>
                          <a:endParaRPr/>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𝑑𝑣</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𝑣</m:t>
                                      </m:r>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𝑑𝑣</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𝑣</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oMath>
                          </a14:m>
                          <a:endParaRPr/>
                        </a:p>
                      </a:txBody>
                      <a:tcPr/>
                    </a:tc>
                    <a:tc>
                      <a:txBody>
                        <a:bodyPr/>
                        <a:lstStyle/>
                        <a:p>
                          <a:pPr algn="l">
                            <a:defRPr b="1"/>
                          </a:pPr>
                          <a:r>
                            <a:rPr lang="en-US" sz="1800" b="0" dirty="0"/>
                            <a:t>Use the Sum and Difference Rule.</a:t>
                          </a:r>
                          <a:r>
                            <a:rPr sz="1800" b="0" dirty="0"/>
                            <a:t> </a:t>
                          </a:r>
                        </a:p>
                      </a:txBody>
                      <a:tcPr/>
                    </a:tc>
                    <a:extLst>
                      <a:ext uri="{0D108BD9-81ED-4DB2-BD59-A6C34878D82A}">
                        <a16:rowId xmlns:a16="http://schemas.microsoft.com/office/drawing/2014/main" val="10002"/>
                      </a:ext>
                    </a:extLst>
                  </a:tr>
                  <a:tr h="370840">
                    <a:tc>
                      <a:txBody>
                        <a:bodyPr/>
                        <a:lstStyle/>
                        <a:p>
                          <a:pPr algn="l"/>
                          <a:endParaRPr/>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3</m:t>
                                  </m:r>
                                </m:num>
                                <m:den>
                                  <m:r>
                                    <a:rPr sz="1800">
                                      <a:latin typeface="Cambria Math"/>
                                    </a:rPr>
                                    <m:t>2</m:t>
                                  </m:r>
                                </m:den>
                              </m:f>
                              <m:sSup>
                                <m:sSupPr>
                                  <m:ctrlPr>
                                    <a:rPr sz="1800" i="1">
                                      <a:latin typeface="Cambria Math" panose="02040503050406030204" pitchFamily="18" charset="0"/>
                                    </a:rPr>
                                  </m:ctrlPr>
                                </m:sSupPr>
                                <m:e>
                                  <m:r>
                                    <a:rPr sz="1800">
                                      <a:latin typeface="Cambria Math"/>
                                    </a:rPr>
                                    <m:t>𝑣</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𝑣</m:t>
                                  </m:r>
                                </m:e>
                                <m:sup>
                                  <m:r>
                                    <a:rPr sz="1800">
                                      <a:latin typeface="Cambria Math"/>
                                    </a:rPr>
                                    <m:t>−</m:t>
                                  </m:r>
                                  <m:f>
                                    <m:fPr>
                                      <m:ctrlPr>
                                        <a:rPr sz="1800" i="1">
                                          <a:latin typeface="Cambria Math" panose="02040503050406030204" pitchFamily="18" charset="0"/>
                                        </a:rPr>
                                      </m:ctrlPr>
                                    </m:fPr>
                                    <m:num>
                                      <m:r>
                                        <a:rPr sz="1800">
                                          <a:latin typeface="Cambria Math"/>
                                        </a:rPr>
                                        <m:t>3</m:t>
                                      </m:r>
                                    </m:num>
                                    <m:den>
                                      <m:r>
                                        <a:rPr sz="1800">
                                          <a:latin typeface="Cambria Math"/>
                                        </a:rPr>
                                        <m:t>2</m:t>
                                      </m:r>
                                    </m:den>
                                  </m:f>
                                </m:sup>
                              </m:sSup>
                            </m:oMath>
                          </a14:m>
                          <a:endParaRPr/>
                        </a:p>
                      </a:txBody>
                      <a:tcPr/>
                    </a:tc>
                    <a:tc>
                      <a:txBody>
                        <a:bodyPr/>
                        <a:lstStyle/>
                        <a:p>
                          <a:pPr algn="l">
                            <a:defRPr b="1"/>
                          </a:pPr>
                          <a:r>
                            <a:rPr lang="en-US" sz="1800" b="0" dirty="0"/>
                            <a:t>Apply the Power Rule.</a:t>
                          </a:r>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52C064D-2009-BF08-B4E0-4653FA424629}"/>
                  </a:ext>
                </a:extLst>
              </p:cNvPr>
              <p:cNvGraphicFramePr>
                <a:graphicFrameLocks/>
              </p:cNvGraphicFramePr>
              <p:nvPr>
                <p:extLst>
                  <p:ext uri="{D42A27DB-BD31-4B8C-83A1-F6EECF244321}">
                    <p14:modId xmlns:p14="http://schemas.microsoft.com/office/powerpoint/2010/main" val="3593405094"/>
                  </p:ext>
                </p:extLst>
              </p:nvPr>
            </p:nvGraphicFramePr>
            <p:xfrm>
              <a:off x="457200" y="2328773"/>
              <a:ext cx="8229600" cy="2415096"/>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612140">
                    <a:tc>
                      <a:txBody>
                        <a:bodyPr/>
                        <a:lstStyle/>
                        <a:p>
                          <a:endParaRPr lang="en-US"/>
                        </a:p>
                      </a:txBody>
                      <a:tcPr>
                        <a:blipFill>
                          <a:blip r:embed="rId3"/>
                          <a:stretch>
                            <a:fillRect t="-4950" r="-980000" b="-299010"/>
                          </a:stretch>
                        </a:blipFill>
                      </a:tcPr>
                    </a:tc>
                    <a:tc>
                      <a:txBody>
                        <a:bodyPr/>
                        <a:lstStyle/>
                        <a:p>
                          <a:endParaRPr lang="en-US"/>
                        </a:p>
                      </a:txBody>
                      <a:tcPr>
                        <a:blipFill>
                          <a:blip r:embed="rId3"/>
                          <a:stretch>
                            <a:fillRect l="-33333" t="-4950" r="-226667" b="-299010"/>
                          </a:stretch>
                        </a:blipFill>
                      </a:tcPr>
                    </a:tc>
                    <a:tc>
                      <a:txBody>
                        <a:bodyPr/>
                        <a:lstStyle/>
                        <a:p>
                          <a:pPr algn="l"/>
                          <a:endParaRPr sz="1800" b="0" dirty="0"/>
                        </a:p>
                      </a:txBody>
                      <a:tcPr/>
                    </a:tc>
                    <a:extLst>
                      <a:ext uri="{0D108BD9-81ED-4DB2-BD59-A6C34878D82A}">
                        <a16:rowId xmlns:a16="http://schemas.microsoft.com/office/drawing/2014/main" val="10000"/>
                      </a:ext>
                    </a:extLst>
                  </a:tr>
                  <a:tr h="740156">
                    <a:tc>
                      <a:txBody>
                        <a:bodyPr/>
                        <a:lstStyle/>
                        <a:p>
                          <a:pPr algn="l"/>
                          <a:endParaRPr/>
                        </a:p>
                      </a:txBody>
                      <a:tcPr/>
                    </a:tc>
                    <a:tc>
                      <a:txBody>
                        <a:bodyPr/>
                        <a:lstStyle/>
                        <a:p>
                          <a:endParaRPr lang="en-US"/>
                        </a:p>
                      </a:txBody>
                      <a:tcPr>
                        <a:blipFill>
                          <a:blip r:embed="rId3"/>
                          <a:stretch>
                            <a:fillRect l="-33333" t="-87603" r="-226667" b="-149587"/>
                          </a:stretch>
                        </a:blipFill>
                      </a:tcPr>
                    </a:tc>
                    <a:tc>
                      <a:txBody>
                        <a:bodyPr/>
                        <a:lstStyle/>
                        <a:p>
                          <a:endParaRPr lang="en-US"/>
                        </a:p>
                      </a:txBody>
                      <a:tcPr>
                        <a:blipFill>
                          <a:blip r:embed="rId3"/>
                          <a:stretch>
                            <a:fillRect l="-58824" t="-87603" b="-149587"/>
                          </a:stretch>
                        </a:blipFill>
                      </a:tcPr>
                    </a:tc>
                    <a:extLst>
                      <a:ext uri="{0D108BD9-81ED-4DB2-BD59-A6C34878D82A}">
                        <a16:rowId xmlns:a16="http://schemas.microsoft.com/office/drawing/2014/main" val="10001"/>
                      </a:ext>
                    </a:extLst>
                  </a:tr>
                  <a:tr h="532130">
                    <a:tc>
                      <a:txBody>
                        <a:bodyPr/>
                        <a:lstStyle/>
                        <a:p>
                          <a:endParaRPr lang="en-US"/>
                        </a:p>
                      </a:txBody>
                      <a:tcPr>
                        <a:blipFill>
                          <a:blip r:embed="rId3"/>
                          <a:stretch>
                            <a:fillRect t="-257955" r="-980000" b="-105682"/>
                          </a:stretch>
                        </a:blipFill>
                      </a:tcPr>
                    </a:tc>
                    <a:tc>
                      <a:txBody>
                        <a:bodyPr/>
                        <a:lstStyle/>
                        <a:p>
                          <a:endParaRPr lang="en-US"/>
                        </a:p>
                      </a:txBody>
                      <a:tcPr>
                        <a:blipFill>
                          <a:blip r:embed="rId3"/>
                          <a:stretch>
                            <a:fillRect l="-33333" t="-257955" r="-226667" b="-105682"/>
                          </a:stretch>
                        </a:blipFill>
                      </a:tcPr>
                    </a:tc>
                    <a:tc>
                      <a:txBody>
                        <a:bodyPr/>
                        <a:lstStyle/>
                        <a:p>
                          <a:pPr algn="l">
                            <a:defRPr b="1"/>
                          </a:pPr>
                          <a:r>
                            <a:rPr lang="en-US" sz="1800" b="0" dirty="0"/>
                            <a:t>Use the Sum and Difference Rule.</a:t>
                          </a:r>
                          <a:r>
                            <a:rPr sz="1800" b="0" dirty="0"/>
                            <a:t> </a:t>
                          </a:r>
                        </a:p>
                      </a:txBody>
                      <a:tcPr/>
                    </a:tc>
                    <a:extLst>
                      <a:ext uri="{0D108BD9-81ED-4DB2-BD59-A6C34878D82A}">
                        <a16:rowId xmlns:a16="http://schemas.microsoft.com/office/drawing/2014/main" val="10002"/>
                      </a:ext>
                    </a:extLst>
                  </a:tr>
                  <a:tr h="530670">
                    <a:tc>
                      <a:txBody>
                        <a:bodyPr/>
                        <a:lstStyle/>
                        <a:p>
                          <a:pPr algn="l"/>
                          <a:endParaRPr/>
                        </a:p>
                      </a:txBody>
                      <a:tcPr/>
                    </a:tc>
                    <a:tc>
                      <a:txBody>
                        <a:bodyPr/>
                        <a:lstStyle/>
                        <a:p>
                          <a:endParaRPr lang="en-US"/>
                        </a:p>
                      </a:txBody>
                      <a:tcPr>
                        <a:blipFill>
                          <a:blip r:embed="rId3"/>
                          <a:stretch>
                            <a:fillRect l="-33333" t="-362069" r="-226667" b="-6897"/>
                          </a:stretch>
                        </a:blipFill>
                      </a:tcPr>
                    </a:tc>
                    <a:tc>
                      <a:txBody>
                        <a:bodyPr/>
                        <a:lstStyle/>
                        <a:p>
                          <a:pPr algn="l">
                            <a:defRPr b="1"/>
                          </a:pPr>
                          <a:r>
                            <a:rPr lang="en-US" sz="1800" b="0" dirty="0"/>
                            <a:t>Apply the Power Rule.</a:t>
                          </a:r>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Algebraic Manipulations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t>​</a:t>
                </a:r>
                <a:r>
                  <a:rPr sz="2800"/>
                  <a:t>Or, we can factor and write the answer in fraction form with a single denominator.</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𝐹</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𝑣</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𝑣</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𝑣</m:t>
                              </m:r>
                            </m:e>
                            <m:sup>
                              <m:r>
                                <a:rPr>
                                  <a:latin typeface="Cambria Math" panose="02040503050406030204" pitchFamily="18" charset="0"/>
                                </a:rPr>
                                <m:t>2</m:t>
                              </m:r>
                            </m:sup>
                          </m:sSup>
                          <m:r>
                            <a:rPr>
                              <a:latin typeface="Cambria Math" panose="02040503050406030204" pitchFamily="18" charset="0"/>
                            </a:rPr>
                            <m:t>−1</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𝑣</m:t>
                              </m:r>
                            </m:e>
                            <m:sup>
                              <m:r>
                                <a:rPr>
                                  <a:latin typeface="Cambria Math" panose="02040503050406030204" pitchFamily="18" charset="0"/>
                                </a:rPr>
                                <m:t>2</m:t>
                              </m:r>
                            </m:sup>
                          </m:sSup>
                          <m:r>
                            <a:rPr>
                              <a:latin typeface="Cambria Math" panose="02040503050406030204" pitchFamily="18" charset="0"/>
                            </a:rPr>
                            <m:t>−1</m:t>
                          </m:r>
                        </m:num>
                        <m:den>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𝑣</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Tangent Lines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a:t>,</a:t>
                </a:r>
              </a:p>
              <a:p>
                <a:pPr marL="514350" indent="-514350">
                  <a:buFont typeface="+mj-lt"/>
                  <a:buAutoNum type="alphaLcPeriod"/>
                  <a:defRPr sz="2800"/>
                </a:pPr>
                <a:r>
                  <a:t>​</a:t>
                </a:r>
                <a:r>
                  <a:rPr sz="2800"/>
                  <a:t>find the slopes of the tangent lines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a:t>
                </a:r>
                <a14:m>
                  <m:oMath xmlns:m="http://schemas.openxmlformats.org/officeDocument/2006/math">
                    <m:r>
                      <a:rPr>
                        <a:latin typeface="Cambria Math" panose="02040503050406030204" pitchFamily="18" charset="0"/>
                      </a:rPr>
                      <m:t>𝑥</m:t>
                    </m:r>
                    <m:r>
                      <a:rPr>
                        <a:latin typeface="Cambria Math" panose="02040503050406030204" pitchFamily="18" charset="0"/>
                      </a:rPr>
                      <m:t>=4</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a:t>;</a:t>
                </a:r>
              </a:p>
              <a:p>
                <a:pPr marL="514350" indent="-514350">
                  <a:buFont typeface="+mj-lt"/>
                  <a:buAutoNum type="alphaLcPeriod" startAt="2"/>
                  <a:defRPr sz="2800"/>
                </a:pPr>
                <a:r>
                  <a:t>​</a:t>
                </a:r>
                <a:r>
                  <a:rPr sz="2800"/>
                  <a:t>find the equations of the tangent lines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a:t>
                </a:r>
                <a14:m>
                  <m:oMath xmlns:m="http://schemas.openxmlformats.org/officeDocument/2006/math">
                    <m:r>
                      <a:rPr>
                        <a:latin typeface="Cambria Math" panose="02040503050406030204" pitchFamily="18" charset="0"/>
                      </a:rPr>
                      <m:t>𝑥</m:t>
                    </m:r>
                    <m:r>
                      <a:rPr>
                        <a:latin typeface="Cambria Math" panose="02040503050406030204" pitchFamily="18" charset="0"/>
                      </a:rPr>
                      <m:t>=4</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a:t>;</a:t>
                </a:r>
              </a:p>
              <a:p>
                <a:pPr marL="514350" indent="-514350">
                  <a:buFont typeface="+mj-lt"/>
                  <a:buAutoNum type="alphaLcPeriod" startAt="3"/>
                  <a:defRPr sz="2800"/>
                </a:pPr>
                <a:r>
                  <a:t>​</a:t>
                </a:r>
                <a:r>
                  <a:rPr sz="2800"/>
                  <a:t>sketch the curve and the three tangent lines.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Tangent Lines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find the derivative of the function:</a:t>
                </a:r>
              </a:p>
              <a:p>
                <a:pPr algn="ctr">
                  <a:defRPr sz="2800"/>
                </a:pP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=8⋅1⋅</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1−1</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2−1</m:t>
                        </m:r>
                      </m:sup>
                    </m:sSup>
                    <m:r>
                      <a:rPr>
                        <a:latin typeface="Cambria Math" panose="02040503050406030204" pitchFamily="18" charset="0"/>
                      </a:rPr>
                      <m:t>=8−2</m:t>
                    </m:r>
                    <m:r>
                      <a:rPr>
                        <a:latin typeface="Cambria Math" panose="02040503050406030204" pitchFamily="18" charset="0"/>
                      </a:rPr>
                      <m:t>𝑥</m:t>
                    </m:r>
                  </m:oMath>
                </a14:m>
                <a:r>
                  <a:rPr sz="2800" dirty="0"/>
                  <a:t>.</a:t>
                </a:r>
              </a:p>
              <a:p>
                <a:r>
                  <a:rPr sz="2800" dirty="0"/>
                  <a:t>Then evaluate the derivative at each point to find the slope of the tangent line at that point.</a:t>
                </a:r>
              </a:p>
              <a:p>
                <a:pPr>
                  <a:defRPr sz="2800"/>
                </a:pP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=8−4=4</m:t>
                    </m:r>
                  </m:oMath>
                </a14:m>
                <a:r>
                  <a:rPr sz="2800" dirty="0"/>
                  <a:t>.</a:t>
                </a:r>
              </a:p>
              <a:p>
                <a:pPr>
                  <a:defRPr sz="2800"/>
                </a:pP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=4→</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4</m:t>
                            </m:r>
                          </m:e>
                        </m:d>
                      </m:e>
                    </m:func>
                    <m:r>
                      <a:rPr>
                        <a:latin typeface="Cambria Math" panose="02040503050406030204" pitchFamily="18" charset="0"/>
                      </a:rPr>
                      <m:t>=8−8=0</m:t>
                    </m:r>
                  </m:oMath>
                </a14:m>
                <a:r>
                  <a:rPr sz="2800" dirty="0"/>
                  <a:t>.</a:t>
                </a:r>
              </a:p>
              <a:p>
                <a:pPr>
                  <a:defRPr sz="2800"/>
                </a:pP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=8−10=−2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Tangent Lines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marL="514350" indent="-514350">
                  <a:buFont typeface="+mj-lt"/>
                  <a:buAutoNum type="alphaLcPeriod" startAt="2"/>
                  <a:defRPr sz="2800"/>
                </a:pPr>
                <a:r>
                  <a:rPr dirty="0"/>
                  <a:t>​</a:t>
                </a:r>
                <a:r>
                  <a:rPr sz="2800" dirty="0"/>
                  <a:t>To find the equation of the tangent line at each of the points, use the point-slope formula for the equation of a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𝑚</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oMath>
                </a14:m>
                <a:r>
                  <a:rPr sz="2800" dirty="0"/>
                  <a:t>. Insert each value of </a:t>
                </a:r>
                <a14:m>
                  <m:oMath xmlns:m="http://schemas.openxmlformats.org/officeDocument/2006/math">
                    <m:r>
                      <a:rPr>
                        <a:latin typeface="Cambria Math" panose="02040503050406030204" pitchFamily="18" charset="0"/>
                      </a:rPr>
                      <m:t>𝑥</m:t>
                    </m:r>
                  </m:oMath>
                </a14:m>
                <a:r>
                  <a:rPr sz="2800" dirty="0"/>
                  <a:t> into the function to find its corresponding </a:t>
                </a:r>
                <a14:m>
                  <m:oMath xmlns:m="http://schemas.openxmlformats.org/officeDocument/2006/math">
                    <m:r>
                      <a:rPr>
                        <a:latin typeface="Cambria Math" panose="02040503050406030204" pitchFamily="18" charset="0"/>
                      </a:rPr>
                      <m:t>𝑦</m:t>
                    </m:r>
                  </m:oMath>
                </a14:m>
                <a:r>
                  <a:rPr sz="2800" dirty="0"/>
                  <a:t>-value.</a:t>
                </a:r>
              </a:p>
              <a:p>
                <a:pPr>
                  <a:defRPr sz="2800"/>
                </a:pP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=2</m:t>
                    </m:r>
                  </m:oMath>
                </a14:m>
                <a:r>
                  <a:rPr sz="2800" dirty="0"/>
                  <a:t>, so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=8⋅2−</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r>
                      <a:rPr>
                        <a:latin typeface="Cambria Math" panose="02040503050406030204" pitchFamily="18" charset="0"/>
                      </a:rPr>
                      <m:t>=12</m:t>
                    </m:r>
                  </m:oMath>
                </a14:m>
                <a:r>
                  <a:rPr sz="2800" dirty="0"/>
                  <a:t>. From part a., we know that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=4=</m:t>
                    </m:r>
                    <m:r>
                      <a:rPr>
                        <a:latin typeface="Cambria Math" panose="02040503050406030204" pitchFamily="18" charset="0"/>
                      </a:rPr>
                      <m:t>𝑚</m:t>
                    </m:r>
                  </m:oMath>
                </a14:m>
                <a:r>
                  <a:rPr sz="2800" dirty="0"/>
                  <a:t>.</a:t>
                </a:r>
              </a:p>
              <a:p>
                <a:r>
                  <a:rPr sz="2800" dirty="0"/>
                  <a:t>Putting this information into the point-slope formula, we get</a:t>
                </a:r>
                <a:endParaRPr lang="en-US" sz="2800" dirty="0"/>
              </a:p>
              <a:p>
                <a:endParaRPr lang="en-US" dirty="0"/>
              </a:p>
              <a:p>
                <a:endParaRPr sz="2800" dirty="0"/>
              </a:p>
              <a:p>
                <a:pPr algn="ctr"/>
                <a:r>
                  <a:rPr dirty="0"/>
                  <a:t>​</a:t>
                </a:r>
              </a:p>
              <a:p>
                <a:pPr algn="l">
                  <a:defRPr sz="2800"/>
                </a:pP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oMath>
                </a14:m>
                <a:r>
                  <a:rPr sz="2800" dirty="0"/>
                  <a:t>, so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4</m:t>
                            </m:r>
                          </m:e>
                        </m:d>
                      </m:e>
                    </m:func>
                    <m:r>
                      <a:rPr>
                        <a:latin typeface="Cambria Math" panose="02040503050406030204" pitchFamily="18" charset="0"/>
                      </a:rPr>
                      <m:t>=8⋅4−</m:t>
                    </m:r>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2</m:t>
                        </m:r>
                      </m:sup>
                    </m:sSup>
                    <m:r>
                      <a:rPr>
                        <a:latin typeface="Cambria Math" panose="02040503050406030204" pitchFamily="18" charset="0"/>
                      </a:rPr>
                      <m:t>=16</m:t>
                    </m:r>
                  </m:oMath>
                </a14:m>
                <a:r>
                  <a:rPr sz="2800" dirty="0"/>
                  <a:t>. From part a., we know that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4</m:t>
                            </m:r>
                          </m:e>
                        </m:d>
                      </m:e>
                    </m:func>
                    <m:r>
                      <a:rPr>
                        <a:latin typeface="Cambria Math" panose="02040503050406030204" pitchFamily="18" charset="0"/>
                      </a:rPr>
                      <m:t>=0=</m:t>
                    </m:r>
                    <m:r>
                      <a:rPr>
                        <a:latin typeface="Cambria Math" panose="02040503050406030204" pitchFamily="18" charset="0"/>
                      </a:rPr>
                      <m:t>𝑚</m:t>
                    </m:r>
                  </m:oMath>
                </a14:m>
                <a:r>
                  <a:rPr sz="2800" dirty="0"/>
                  <a:t>.</a:t>
                </a:r>
              </a:p>
              <a:p>
                <a:r>
                  <a:rPr sz="2800" dirty="0"/>
                  <a:t>Putting this information into the point-slope formula, we get</a:t>
                </a:r>
              </a:p>
              <a:p>
                <a:pPr algn="ctr"/>
                <a:r>
                  <a:rPr dirty="0"/>
                  <a:t>​</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209" r="-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472399829"/>
                  </p:ext>
                </p:extLst>
              </p:nvPr>
            </p:nvGraphicFramePr>
            <p:xfrm>
              <a:off x="2743200" y="3127269"/>
              <a:ext cx="3657600" cy="771102"/>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4110">
                    <a:tc>
                      <a:txBody>
                        <a:bodyPr/>
                        <a:lstStyle/>
                        <a:p>
                          <a:pPr algn="r">
                            <a:defRPr sz="1600"/>
                          </a:pPr>
                          <a:r>
                            <a:t>​</a:t>
                          </a:r>
                          <a14:m>
                            <m:oMath xmlns:m="http://schemas.openxmlformats.org/officeDocument/2006/math">
                              <m:r>
                                <a:rPr sz="1600">
                                  <a:latin typeface="Cambria Math"/>
                                </a:rPr>
                                <m:t>𝑦</m:t>
                              </m:r>
                              <m:r>
                                <a:rPr sz="1600">
                                  <a:latin typeface="Cambria Math"/>
                                </a:rPr>
                                <m:t>−12</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=4</m:t>
                              </m:r>
                              <m:d>
                                <m:dPr>
                                  <m:ctrlPr>
                                    <a:rPr sz="1600" i="1">
                                      <a:latin typeface="Cambria Math" panose="02040503050406030204" pitchFamily="18" charset="0"/>
                                    </a:rPr>
                                  </m:ctrlPr>
                                </m:dPr>
                                <m:e>
                                  <m:r>
                                    <a:rPr sz="1600">
                                      <a:latin typeface="Cambria Math"/>
                                    </a:rPr>
                                    <m:t>𝑥</m:t>
                                  </m:r>
                                  <m:r>
                                    <a:rPr sz="1600">
                                      <a:latin typeface="Cambria Math"/>
                                    </a:rPr>
                                    <m:t>−2</m:t>
                                  </m:r>
                                </m:e>
                              </m:d>
                            </m:oMath>
                          </a14:m>
                          <a:endParaRPr dirty="0"/>
                        </a:p>
                      </a:txBody>
                      <a:tcPr marL="36576" marR="36576" marT="36576" marB="36576" anchor="ctr"/>
                    </a:tc>
                    <a:extLst>
                      <a:ext uri="{0D108BD9-81ED-4DB2-BD59-A6C34878D82A}">
                        <a16:rowId xmlns:a16="http://schemas.microsoft.com/office/drawing/2014/main" val="10000"/>
                      </a:ext>
                    </a:extLst>
                  </a:tr>
                  <a:tr h="307890">
                    <a:tc>
                      <a:txBody>
                        <a:bodyPr/>
                        <a:lstStyle/>
                        <a:p>
                          <a:pPr algn="r">
                            <a:defRPr sz="1600"/>
                          </a:pPr>
                          <a:r>
                            <a:t>​</a:t>
                          </a:r>
                          <a14:m>
                            <m:oMath xmlns:m="http://schemas.openxmlformats.org/officeDocument/2006/math">
                              <m:r>
                                <a:rPr sz="1600">
                                  <a:latin typeface="Cambria Math"/>
                                </a:rPr>
                                <m:t>𝑦</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=4</m:t>
                              </m:r>
                              <m:r>
                                <a:rPr sz="1600">
                                  <a:latin typeface="Cambria Math"/>
                                </a:rPr>
                                <m:t>𝑥</m:t>
                              </m:r>
                              <m:r>
                                <a:rPr sz="1600">
                                  <a:latin typeface="Cambria Math"/>
                                </a:rPr>
                                <m:t>+4</m:t>
                              </m:r>
                              <m:r>
                                <m:rPr>
                                  <m:nor/>
                                </m:rPr>
                                <a:rPr sz="1600">
                                  <a:latin typeface="Cambria Math"/>
                                </a:rPr>
                                <m:t>.</m:t>
                              </m:r>
                            </m:oMath>
                          </a14:m>
                          <a:endParaRPr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472399829"/>
                  </p:ext>
                </p:extLst>
              </p:nvPr>
            </p:nvGraphicFramePr>
            <p:xfrm>
              <a:off x="2743200" y="3127269"/>
              <a:ext cx="3657600" cy="771102"/>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4110">
                    <a:tc>
                      <a:txBody>
                        <a:bodyPr/>
                        <a:lstStyle/>
                        <a:p>
                          <a:endParaRPr lang="en-US"/>
                        </a:p>
                      </a:txBody>
                      <a:tcPr marL="36576" marR="36576" marT="36576" marB="36576" anchor="ctr">
                        <a:blipFill>
                          <a:blip r:embed="rId3"/>
                          <a:stretch>
                            <a:fillRect r="-100000" b="-88000"/>
                          </a:stretch>
                        </a:blipFill>
                      </a:tcPr>
                    </a:tc>
                    <a:tc>
                      <a:txBody>
                        <a:bodyPr/>
                        <a:lstStyle/>
                        <a:p>
                          <a:endParaRPr lang="en-US"/>
                        </a:p>
                      </a:txBody>
                      <a:tcPr marL="36576" marR="36576" marT="36576" marB="36576" anchor="ctr">
                        <a:blipFill>
                          <a:blip r:embed="rId3"/>
                          <a:stretch>
                            <a:fillRect l="-100000" b="-88000"/>
                          </a:stretch>
                        </a:blipFill>
                      </a:tcPr>
                    </a:tc>
                    <a:extLst>
                      <a:ext uri="{0D108BD9-81ED-4DB2-BD59-A6C34878D82A}">
                        <a16:rowId xmlns:a16="http://schemas.microsoft.com/office/drawing/2014/main" val="10000"/>
                      </a:ext>
                    </a:extLst>
                  </a:tr>
                  <a:tr h="316992">
                    <a:tc>
                      <a:txBody>
                        <a:bodyPr/>
                        <a:lstStyle/>
                        <a:p>
                          <a:endParaRPr lang="en-US"/>
                        </a:p>
                      </a:txBody>
                      <a:tcPr marL="36576" marR="36576" marT="36576" marB="36576" anchor="ctr">
                        <a:blipFill>
                          <a:blip r:embed="rId3"/>
                          <a:stretch>
                            <a:fillRect t="-144231" r="-100000" b="-26923"/>
                          </a:stretch>
                        </a:blipFill>
                      </a:tcPr>
                    </a:tc>
                    <a:tc>
                      <a:txBody>
                        <a:bodyPr/>
                        <a:lstStyle/>
                        <a:p>
                          <a:endParaRPr lang="en-US"/>
                        </a:p>
                      </a:txBody>
                      <a:tcPr marL="36576" marR="36576" marT="36576" marB="36576" anchor="ctr">
                        <a:blipFill>
                          <a:blip r:embed="rId3"/>
                          <a:stretch>
                            <a:fillRect l="-100000" t="-144231" b="-26923"/>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165630385"/>
                  </p:ext>
                </p:extLst>
              </p:nvPr>
            </p:nvGraphicFramePr>
            <p:xfrm>
              <a:off x="2743200" y="5212989"/>
              <a:ext cx="3657600" cy="7620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a:txBody>
                        <a:bodyPr/>
                        <a:lstStyle/>
                        <a:p>
                          <a:pPr algn="r">
                            <a:defRPr sz="1600"/>
                          </a:pPr>
                          <a:r>
                            <a:rPr dirty="0"/>
                            <a:t>​</a:t>
                          </a:r>
                          <a14:m>
                            <m:oMath xmlns:m="http://schemas.openxmlformats.org/officeDocument/2006/math">
                              <m:r>
                                <a:rPr sz="1600">
                                  <a:latin typeface="Cambria Math"/>
                                </a:rPr>
                                <m:t>𝑦</m:t>
                              </m:r>
                              <m:r>
                                <a:rPr sz="1600">
                                  <a:latin typeface="Cambria Math"/>
                                </a:rPr>
                                <m:t>−16</m:t>
                              </m:r>
                            </m:oMath>
                          </a14:m>
                          <a:endParaRPr dirty="0"/>
                        </a:p>
                      </a:txBody>
                      <a:tcPr marL="36576" marR="36576" marT="36576" marB="36576" anchor="ctr"/>
                    </a:tc>
                    <a:tc>
                      <a:txBody>
                        <a:bodyPr/>
                        <a:lstStyle/>
                        <a:p>
                          <a:pPr algn="l">
                            <a:defRPr sz="1600"/>
                          </a:pPr>
                          <a:r>
                            <a:rPr dirty="0"/>
                            <a:t>​</a:t>
                          </a:r>
                          <a14:m>
                            <m:oMath xmlns:m="http://schemas.openxmlformats.org/officeDocument/2006/math">
                              <m:r>
                                <a:rPr sz="1600">
                                  <a:latin typeface="Cambria Math"/>
                                </a:rPr>
                                <m:t>=0</m:t>
                              </m:r>
                              <m:d>
                                <m:dPr>
                                  <m:ctrlPr>
                                    <a:rPr sz="1600" i="1">
                                      <a:latin typeface="Cambria Math" panose="02040503050406030204" pitchFamily="18" charset="0"/>
                                    </a:rPr>
                                  </m:ctrlPr>
                                </m:dPr>
                                <m:e>
                                  <m:r>
                                    <a:rPr sz="1600">
                                      <a:latin typeface="Cambria Math"/>
                                    </a:rPr>
                                    <m:t>𝑥</m:t>
                                  </m:r>
                                  <m:r>
                                    <a:rPr sz="1600">
                                      <a:latin typeface="Cambria Math"/>
                                    </a:rPr>
                                    <m:t>−4</m:t>
                                  </m:r>
                                </m:e>
                              </m:d>
                            </m:oMath>
                          </a14:m>
                          <a:endParaRPr dirty="0"/>
                        </a:p>
                      </a:txBody>
                      <a:tcPr marL="36576" marR="36576" marT="36576" marB="36576" anchor="ctr"/>
                    </a:tc>
                    <a:extLst>
                      <a:ext uri="{0D108BD9-81ED-4DB2-BD59-A6C34878D82A}">
                        <a16:rowId xmlns:a16="http://schemas.microsoft.com/office/drawing/2014/main" val="10000"/>
                      </a:ext>
                    </a:extLst>
                  </a:tr>
                  <a:tr h="381000">
                    <a:tc>
                      <a:txBody>
                        <a:bodyPr/>
                        <a:lstStyle/>
                        <a:p>
                          <a:pPr algn="r">
                            <a:defRPr sz="1600"/>
                          </a:pPr>
                          <a:r>
                            <a:t>​</a:t>
                          </a:r>
                          <a14:m>
                            <m:oMath xmlns:m="http://schemas.openxmlformats.org/officeDocument/2006/math">
                              <m:r>
                                <a:rPr sz="1600">
                                  <a:latin typeface="Cambria Math"/>
                                </a:rPr>
                                <m:t>𝑦</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=16</m:t>
                              </m:r>
                              <m:r>
                                <m:rPr>
                                  <m:nor/>
                                </m:rPr>
                                <a:rPr sz="1600">
                                  <a:latin typeface="Cambria Math"/>
                                </a:rPr>
                                <m:t>.</m:t>
                              </m:r>
                            </m:oMath>
                          </a14:m>
                          <a:endParaRPr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165630385"/>
                  </p:ext>
                </p:extLst>
              </p:nvPr>
            </p:nvGraphicFramePr>
            <p:xfrm>
              <a:off x="2743200" y="5212989"/>
              <a:ext cx="3657600" cy="7620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a:txBody>
                        <a:bodyPr/>
                        <a:lstStyle/>
                        <a:p>
                          <a:endParaRPr lang="en-US"/>
                        </a:p>
                      </a:txBody>
                      <a:tcPr marL="36576" marR="36576" marT="36576" marB="36576" anchor="ctr">
                        <a:blipFill>
                          <a:blip r:embed="rId4"/>
                          <a:stretch>
                            <a:fillRect r="-100000" b="-112698"/>
                          </a:stretch>
                        </a:blipFill>
                      </a:tcPr>
                    </a:tc>
                    <a:tc>
                      <a:txBody>
                        <a:bodyPr/>
                        <a:lstStyle/>
                        <a:p>
                          <a:endParaRPr lang="en-US"/>
                        </a:p>
                      </a:txBody>
                      <a:tcPr marL="36576" marR="36576" marT="36576" marB="36576" anchor="ctr">
                        <a:blipFill>
                          <a:blip r:embed="rId4"/>
                          <a:stretch>
                            <a:fillRect l="-100000" b="-112698"/>
                          </a:stretch>
                        </a:blipFill>
                      </a:tcPr>
                    </a:tc>
                    <a:extLst>
                      <a:ext uri="{0D108BD9-81ED-4DB2-BD59-A6C34878D82A}">
                        <a16:rowId xmlns:a16="http://schemas.microsoft.com/office/drawing/2014/main" val="10000"/>
                      </a:ext>
                    </a:extLst>
                  </a:tr>
                  <a:tr h="381000">
                    <a:tc>
                      <a:txBody>
                        <a:bodyPr/>
                        <a:lstStyle/>
                        <a:p>
                          <a:endParaRPr lang="en-US"/>
                        </a:p>
                      </a:txBody>
                      <a:tcPr marL="36576" marR="36576" marT="36576" marB="36576" anchor="ctr">
                        <a:blipFill>
                          <a:blip r:embed="rId4"/>
                          <a:stretch>
                            <a:fillRect t="-100000" r="-100000" b="-12698"/>
                          </a:stretch>
                        </a:blipFill>
                      </a:tcPr>
                    </a:tc>
                    <a:tc>
                      <a:txBody>
                        <a:bodyPr/>
                        <a:lstStyle/>
                        <a:p>
                          <a:endParaRPr lang="en-US"/>
                        </a:p>
                      </a:txBody>
                      <a:tcPr marL="36576" marR="36576" marT="36576" marB="36576" anchor="ctr">
                        <a:blipFill>
                          <a:blip r:embed="rId4"/>
                          <a:stretch>
                            <a:fillRect l="-100000" t="-100000" b="-12698"/>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Tangent Lines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=5</m:t>
                    </m:r>
                  </m:oMath>
                </a14:m>
                <a:r>
                  <a:rPr sz="2800" dirty="0"/>
                  <a:t> so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=8⋅5−</m:t>
                    </m:r>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2</m:t>
                        </m:r>
                      </m:sup>
                    </m:sSup>
                    <m:r>
                      <a:rPr>
                        <a:latin typeface="Cambria Math" panose="02040503050406030204" pitchFamily="18" charset="0"/>
                      </a:rPr>
                      <m:t>=15</m:t>
                    </m:r>
                  </m:oMath>
                </a14:m>
                <a:r>
                  <a:rPr sz="2800" dirty="0"/>
                  <a:t>. From part a., we know that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=−2=</m:t>
                    </m:r>
                    <m:r>
                      <a:rPr>
                        <a:latin typeface="Cambria Math" panose="02040503050406030204" pitchFamily="18" charset="0"/>
                      </a:rPr>
                      <m:t>𝑚</m:t>
                    </m:r>
                  </m:oMath>
                </a14:m>
                <a:r>
                  <a:rPr sz="2800" dirty="0"/>
                  <a:t>.</a:t>
                </a:r>
              </a:p>
              <a:p>
                <a:r>
                  <a:rPr sz="2800" dirty="0"/>
                  <a:t>Putting this information into the point-slope formula, we get</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575251072"/>
                  </p:ext>
                </p:extLst>
              </p:nvPr>
            </p:nvGraphicFramePr>
            <p:xfrm>
              <a:off x="2743200" y="2971800"/>
              <a:ext cx="3657600" cy="9144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dirty="0"/>
                            <a:t>​</a:t>
                          </a:r>
                          <a14:m>
                            <m:oMath xmlns:m="http://schemas.openxmlformats.org/officeDocument/2006/math">
                              <m:r>
                                <a:rPr sz="1600">
                                  <a:latin typeface="Cambria Math"/>
                                </a:rPr>
                                <m:t>𝑦</m:t>
                              </m:r>
                              <m:r>
                                <a:rPr sz="1600">
                                  <a:latin typeface="Cambria Math"/>
                                </a:rPr>
                                <m:t>−15</m:t>
                              </m:r>
                            </m:oMath>
                          </a14:m>
                          <a:endParaRPr dirty="0"/>
                        </a:p>
                      </a:txBody>
                      <a:tcPr marL="36576" marR="36576" marT="36576" marB="36576" anchor="ctr"/>
                    </a:tc>
                    <a:tc>
                      <a:txBody>
                        <a:bodyPr/>
                        <a:lstStyle/>
                        <a:p>
                          <a:pPr algn="l">
                            <a:defRPr sz="1600"/>
                          </a:pPr>
                          <a:r>
                            <a:t>​</a:t>
                          </a:r>
                          <a14:m>
                            <m:oMath xmlns:m="http://schemas.openxmlformats.org/officeDocument/2006/math">
                              <m:r>
                                <a:rPr sz="1600">
                                  <a:latin typeface="Cambria Math"/>
                                </a:rPr>
                                <m:t>=−2</m:t>
                              </m:r>
                              <m:d>
                                <m:dPr>
                                  <m:ctrlPr>
                                    <a:rPr sz="1600" i="1">
                                      <a:latin typeface="Cambria Math" panose="02040503050406030204" pitchFamily="18" charset="0"/>
                                    </a:rPr>
                                  </m:ctrlPr>
                                </m:dPr>
                                <m:e>
                                  <m:r>
                                    <a:rPr sz="1600">
                                      <a:latin typeface="Cambria Math"/>
                                    </a:rPr>
                                    <m:t>𝑥</m:t>
                                  </m:r>
                                  <m:r>
                                    <a:rPr sz="1600">
                                      <a:latin typeface="Cambria Math"/>
                                    </a:rPr>
                                    <m:t>−5</m:t>
                                  </m:r>
                                </m:e>
                              </m:d>
                            </m:oMath>
                          </a14:m>
                          <a:endParaRPr/>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t>​</a:t>
                          </a:r>
                          <a14:m>
                            <m:oMath xmlns:m="http://schemas.openxmlformats.org/officeDocument/2006/math">
                              <m:r>
                                <a:rPr sz="1600">
                                  <a:latin typeface="Cambria Math"/>
                                </a:rPr>
                                <m:t>𝑦</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=−2</m:t>
                              </m:r>
                              <m:r>
                                <a:rPr sz="1600">
                                  <a:latin typeface="Cambria Math"/>
                                </a:rPr>
                                <m:t>𝑥</m:t>
                              </m:r>
                              <m:r>
                                <a:rPr sz="1600">
                                  <a:latin typeface="Cambria Math"/>
                                </a:rPr>
                                <m:t>+25</m:t>
                              </m:r>
                              <m:r>
                                <m:rPr>
                                  <m:nor/>
                                </m:rPr>
                                <a:rPr sz="1600">
                                  <a:latin typeface="Cambria Math"/>
                                </a:rPr>
                                <m:t>.</m:t>
                              </m:r>
                            </m:oMath>
                          </a14:m>
                          <a:endParaRPr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575251072"/>
                  </p:ext>
                </p:extLst>
              </p:nvPr>
            </p:nvGraphicFramePr>
            <p:xfrm>
              <a:off x="2743200" y="2971800"/>
              <a:ext cx="3657600" cy="9144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r="-100000" b="-101316"/>
                          </a:stretch>
                        </a:blipFill>
                      </a:tcPr>
                    </a:tc>
                    <a:tc>
                      <a:txBody>
                        <a:bodyPr/>
                        <a:lstStyle/>
                        <a:p>
                          <a:endParaRPr lang="en-US"/>
                        </a:p>
                      </a:txBody>
                      <a:tcPr marL="36576" marR="36576" marT="36576" marB="36576" anchor="ctr">
                        <a:blipFill>
                          <a:blip r:embed="rId3"/>
                          <a:stretch>
                            <a:fillRect l="-100000" b="-101316"/>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1333" r="-100000" b="-2667"/>
                          </a:stretch>
                        </a:blipFill>
                      </a:tcPr>
                    </a:tc>
                    <a:tc>
                      <a:txBody>
                        <a:bodyPr/>
                        <a:lstStyle/>
                        <a:p>
                          <a:endParaRPr lang="en-US"/>
                        </a:p>
                      </a:txBody>
                      <a:tcPr marL="36576" marR="36576" marT="36576" marB="36576" anchor="ctr">
                        <a:blipFill>
                          <a:blip r:embed="rId3"/>
                          <a:stretch>
                            <a:fillRect l="-100000" t="-101333" b="-2667"/>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36340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Tangent Lines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graph is a parabola that opens downward. The vertex of the parabola occurs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16</m:t>
                        </m:r>
                      </m:e>
                    </m:d>
                  </m:oMath>
                </a14:m>
                <a:r>
                  <a:rPr sz="2800"/>
                  <a:t>, where the tangent line has slope </a:t>
                </a:r>
                <a:r>
                  <a:rPr sz="2800">
                    <a:latin typeface="Cambria Math"/>
                  </a:rPr>
                  <a:t>0</a:t>
                </a:r>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Tangent Lines (cont.)</a:t>
            </a:r>
          </a:p>
        </p:txBody>
      </p:sp>
      <p:pic>
        <p:nvPicPr>
          <p:cNvPr id="5" name="Content Placeholder 4">
            <a:extLst>
              <a:ext uri="{FF2B5EF4-FFF2-40B4-BE49-F238E27FC236}">
                <a16:creationId xmlns:a16="http://schemas.microsoft.com/office/drawing/2014/main" id="{82C20481-CAC6-434F-426B-1482712517F4}"/>
              </a:ext>
            </a:extLst>
          </p:cNvPr>
          <p:cNvPicPr>
            <a:picLocks noGrp="1" noChangeAspect="1"/>
          </p:cNvPicPr>
          <p:nvPr>
            <p:ph sz="quarter" idx="11"/>
          </p:nvPr>
        </p:nvPicPr>
        <p:blipFill>
          <a:blip r:embed="rId2"/>
          <a:stretch>
            <a:fillRect/>
          </a:stretch>
        </p:blipFill>
        <p:spPr>
          <a:xfrm>
            <a:off x="2141257" y="1082675"/>
            <a:ext cx="4861485" cy="48498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Velocity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a sailboat is observed, over a period of </a:t>
                </a:r>
                <a:r>
                  <a:rPr sz="2800">
                    <a:latin typeface="Cambria Math"/>
                  </a:rPr>
                  <a:t>5</a:t>
                </a:r>
                <a:r>
                  <a:rPr sz="2800"/>
                  <a:t> minutes, to travel a distance from a starting point according to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𝑠</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3</m:t>
                        </m:r>
                      </m:sup>
                    </m:sSup>
                    <m:r>
                      <a:rPr>
                        <a:latin typeface="Cambria Math" panose="02040503050406030204" pitchFamily="18" charset="0"/>
                      </a:rPr>
                      <m:t>+60</m:t>
                    </m:r>
                    <m:r>
                      <a:rPr>
                        <a:latin typeface="Cambria Math" panose="02040503050406030204" pitchFamily="18" charset="0"/>
                      </a:rPr>
                      <m:t>𝑡</m:t>
                    </m:r>
                  </m:oMath>
                </a14:m>
                <a:r>
                  <a:rPr sz="2800"/>
                  <a:t>, where </a:t>
                </a:r>
                <a14:m>
                  <m:oMath xmlns:m="http://schemas.openxmlformats.org/officeDocument/2006/math">
                    <m:r>
                      <a:rPr>
                        <a:latin typeface="Cambria Math" panose="02040503050406030204" pitchFamily="18" charset="0"/>
                      </a:rPr>
                      <m:t>𝑡</m:t>
                    </m:r>
                  </m:oMath>
                </a14:m>
                <a:r>
                  <a:rPr sz="2800"/>
                  <a:t> is time in minutes and </a:t>
                </a:r>
                <a14:m>
                  <m:oMath xmlns:m="http://schemas.openxmlformats.org/officeDocument/2006/math">
                    <m:r>
                      <a:rPr>
                        <a:latin typeface="Cambria Math" panose="02040503050406030204" pitchFamily="18" charset="0"/>
                      </a:rPr>
                      <m:t>𝑠</m:t>
                    </m:r>
                  </m:oMath>
                </a14:m>
                <a:r>
                  <a:rPr sz="2800"/>
                  <a:t> is the distance traveled in meters.</a:t>
                </a:r>
              </a:p>
              <a:p>
                <a:pPr marL="514350" indent="-514350">
                  <a:buFont typeface="+mj-lt"/>
                  <a:buAutoNum type="alphaLcPeriod"/>
                  <a:defRPr sz="2800"/>
                </a:pPr>
                <a:r>
                  <a:t>​</a:t>
                </a:r>
                <a:r>
                  <a:rPr sz="2800"/>
                  <a:t>How fast is the boat moving at the starting point?</a:t>
                </a:r>
              </a:p>
              <a:p>
                <a:pPr marL="514350" indent="-514350">
                  <a:buFont typeface="+mj-lt"/>
                  <a:buAutoNum type="alphaLcPeriod" startAt="2"/>
                  <a:defRPr sz="2800"/>
                </a:pPr>
                <a:r>
                  <a:t>​</a:t>
                </a:r>
                <a:r>
                  <a:rPr sz="2800"/>
                  <a:t>How fast is the boat moving at the end of </a:t>
                </a:r>
                <a:r>
                  <a:rPr sz="2800">
                    <a:latin typeface="Cambria Math"/>
                  </a:rPr>
                  <a:t>3</a:t>
                </a:r>
                <a:r>
                  <a:rPr sz="2800"/>
                  <a:t> minutes?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Velocity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velocity at time </a:t>
                </a:r>
                <a14:m>
                  <m:oMath xmlns:m="http://schemas.openxmlformats.org/officeDocument/2006/math">
                    <m:r>
                      <a:rPr>
                        <a:latin typeface="Cambria Math" panose="02040503050406030204" pitchFamily="18" charset="0"/>
                      </a:rPr>
                      <m:t>𝑡</m:t>
                    </m:r>
                  </m:oMath>
                </a14:m>
                <a:r>
                  <a:rPr sz="280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𝑣</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+60</m:t>
                    </m:r>
                  </m:oMath>
                </a14:m>
                <a:r>
                  <a:rPr sz="2800"/>
                  <a:t>. The boat is at the starting point when </a:t>
                </a:r>
                <a14:m>
                  <m:oMath xmlns:m="http://schemas.openxmlformats.org/officeDocument/2006/math">
                    <m:r>
                      <a:rPr>
                        <a:latin typeface="Cambria Math" panose="02040503050406030204" pitchFamily="18" charset="0"/>
                      </a:rPr>
                      <m:t>𝑡</m:t>
                    </m:r>
                    <m:r>
                      <a:rPr>
                        <a:latin typeface="Cambria Math" panose="02040503050406030204" pitchFamily="18" charset="0"/>
                      </a:rPr>
                      <m:t>=0</m:t>
                    </m:r>
                  </m:oMath>
                </a14:m>
                <a:r>
                  <a:rPr sz="2800"/>
                  <a:t>.</a:t>
                </a:r>
              </a:p>
              <a:p>
                <a:pPr algn="ctr">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𝑣</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=3⋅</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m:t>
                            </m:r>
                          </m:e>
                        </m:d>
                      </m:e>
                      <m:sup>
                        <m:r>
                          <a:rPr>
                            <a:latin typeface="Cambria Math" panose="02040503050406030204" pitchFamily="18" charset="0"/>
                          </a:rPr>
                          <m:t>2</m:t>
                        </m:r>
                      </m:sup>
                    </m:sSup>
                    <m:r>
                      <a:rPr>
                        <a:latin typeface="Cambria Math" panose="02040503050406030204" pitchFamily="18" charset="0"/>
                      </a:rPr>
                      <m:t>+60=60</m:t>
                    </m:r>
                    <m:f>
                      <m:fPr>
                        <m:ctrlPr>
                          <a:rPr i="1">
                            <a:latin typeface="Cambria Math" panose="02040503050406030204" pitchFamily="18" charset="0"/>
                          </a:rPr>
                        </m:ctrlPr>
                      </m:fPr>
                      <m:num>
                        <m:r>
                          <m:rPr>
                            <m:sty m:val="p"/>
                          </m:rPr>
                          <a:rPr>
                            <a:latin typeface="Cambria Math" panose="02040503050406030204" pitchFamily="18" charset="0"/>
                          </a:rPr>
                          <m:t>m</m:t>
                        </m:r>
                      </m:num>
                      <m:den>
                        <m:r>
                          <m:rPr>
                            <m:sty m:val="p"/>
                          </m:rPr>
                          <a:rPr>
                            <a:latin typeface="Cambria Math" panose="02040503050406030204" pitchFamily="18" charset="0"/>
                          </a:rPr>
                          <m:t>min</m:t>
                        </m:r>
                      </m:den>
                    </m:f>
                  </m:oMath>
                </a14:m>
                <a:endParaRPr/>
              </a:p>
              <a:p>
                <a:pPr marL="514350" indent="-514350">
                  <a:buFont typeface="+mj-lt"/>
                  <a:buAutoNum type="alphaLcPeriod" startAt="2"/>
                  <a:defRPr sz="2800"/>
                </a:pPr>
                <a:r>
                  <a:t>​</a:t>
                </a:r>
                <a:r>
                  <a:rPr sz="2800"/>
                  <a:t>When </a:t>
                </a:r>
                <a14:m>
                  <m:oMath xmlns:m="http://schemas.openxmlformats.org/officeDocument/2006/math">
                    <m:r>
                      <a:rPr>
                        <a:latin typeface="Cambria Math" panose="02040503050406030204" pitchFamily="18" charset="0"/>
                      </a:rPr>
                      <m:t>𝑡</m:t>
                    </m:r>
                    <m:r>
                      <a:rPr>
                        <a:latin typeface="Cambria Math" panose="02040503050406030204" pitchFamily="18" charset="0"/>
                      </a:rPr>
                      <m:t>=3</m:t>
                    </m:r>
                  </m:oMath>
                </a14:m>
                <a:r>
                  <a:rPr sz="2800"/>
                  <a:t>,</a:t>
                </a:r>
              </a:p>
              <a:p>
                <a:pPr algn="ctr">
                  <a:defRPr sz="2800"/>
                </a:pPr>
                <a:r>
                  <a:t>​</a:t>
                </a:r>
                <a:r>
                  <a:rPr sz="280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𝑣</m:t>
                        </m:r>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=3⋅</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2</m:t>
                        </m:r>
                      </m:sup>
                    </m:sSup>
                    <m:r>
                      <a:rPr>
                        <a:latin typeface="Cambria Math" panose="02040503050406030204" pitchFamily="18" charset="0"/>
                      </a:rPr>
                      <m:t>+60=27+60=87</m:t>
                    </m:r>
                    <m:f>
                      <m:fPr>
                        <m:ctrlPr>
                          <a:rPr i="1">
                            <a:latin typeface="Cambria Math" panose="02040503050406030204" pitchFamily="18" charset="0"/>
                          </a:rPr>
                        </m:ctrlPr>
                      </m:fPr>
                      <m:num>
                        <m:r>
                          <m:rPr>
                            <m:sty m:val="p"/>
                          </m:rPr>
                          <a:rPr>
                            <a:latin typeface="Cambria Math" panose="02040503050406030204" pitchFamily="18" charset="0"/>
                          </a:rPr>
                          <m:t>m</m:t>
                        </m:r>
                      </m:num>
                      <m:den>
                        <m:r>
                          <m:rPr>
                            <m:sty m:val="p"/>
                          </m:rPr>
                          <a:rPr>
                            <a:latin typeface="Cambria Math" panose="02040503050406030204" pitchFamily="18" charset="0"/>
                          </a:rPr>
                          <m:t>min</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Constant Times a Function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 differentiable function, </a:t>
                </a:r>
                <a14:m>
                  <m:oMath xmlns:m="http://schemas.openxmlformats.org/officeDocument/2006/math">
                    <m:r>
                      <a:rPr>
                        <a:latin typeface="Cambria Math" panose="02040503050406030204" pitchFamily="18" charset="0"/>
                      </a:rPr>
                      <m:t>𝑐</m:t>
                    </m:r>
                  </m:oMath>
                </a14:m>
                <a:r>
                  <a:rPr sz="2800" dirty="0"/>
                  <a:t> is a real constant,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then</a:t>
                </a:r>
              </a:p>
              <a:p>
                <a:pPr algn="ctr">
                  <a:defRPr sz="2800"/>
                </a:pP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a:t>
                </a:r>
              </a:p>
              <a:p>
                <a:r>
                  <a:rPr sz="2800" dirty="0"/>
                  <a:t>In words, the derivative of a constant times a function is the constant times the derivative of the function. (The power rule is a special case of this rule.)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Identifying Derivatives in Real Life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which of the following represent (or might represent) the value of a derivative at a point, and if so, give a suitable description of a function </a:t>
                </a:r>
                <a14:m>
                  <m:oMath xmlns:m="http://schemas.openxmlformats.org/officeDocument/2006/math">
                    <m:r>
                      <a:rPr>
                        <a:latin typeface="Cambria Math" panose="02040503050406030204" pitchFamily="18" charset="0"/>
                      </a:rPr>
                      <m:t>𝑓</m:t>
                    </m:r>
                  </m:oMath>
                </a14:m>
                <a:r>
                  <a:rPr sz="2800"/>
                  <a:t>.</a:t>
                </a:r>
              </a:p>
              <a:p>
                <a:pPr marL="514350" indent="-514350">
                  <a:buFont typeface="+mj-lt"/>
                  <a:buAutoNum type="alphaLcPeriod"/>
                  <a:defRPr sz="2800"/>
                </a:pPr>
                <a:r>
                  <a:t>​</a:t>
                </a:r>
                <a:r>
                  <a:rPr sz="2800">
                    <a:latin typeface="Cambria Math"/>
                  </a:rPr>
                  <a:t>30</a:t>
                </a:r>
                <a:r>
                  <a:rPr sz="2800"/>
                  <a:t> miles per hour</a:t>
                </a:r>
              </a:p>
              <a:p>
                <a:pPr marL="514350" indent="-514350">
                  <a:buFont typeface="+mj-lt"/>
                  <a:buAutoNum type="alphaLcPeriod" startAt="2"/>
                  <a:defRPr sz="2800"/>
                </a:pPr>
                <a:r>
                  <a:t>​</a:t>
                </a:r>
                <a:r>
                  <a:rPr sz="2800">
                    <a:latin typeface="Cambria Math"/>
                  </a:rPr>
                  <a:t>6</a:t>
                </a:r>
                <a:r>
                  <a:rPr sz="2800"/>
                  <a:t> fish per day</a:t>
                </a:r>
              </a:p>
              <a:p>
                <a:pPr marL="514350" indent="-514350">
                  <a:buFont typeface="+mj-lt"/>
                  <a:buAutoNum type="alphaLcPeriod" startAt="3"/>
                  <a:defRPr sz="2800"/>
                </a:pPr>
                <a:r>
                  <a:t>​</a:t>
                </a:r>
                <a:r>
                  <a:rPr sz="2800">
                    <a:latin typeface="Cambria Math"/>
                  </a:rPr>
                  <a:t>23</a:t>
                </a:r>
                <a:r>
                  <a:rPr sz="2800"/>
                  <a:t> ears of corn</a:t>
                </a:r>
              </a:p>
              <a:p>
                <a:pPr marL="514350" indent="-514350">
                  <a:buFont typeface="+mj-lt"/>
                  <a:buAutoNum type="alphaLcPeriod" startAt="4"/>
                  <a:defRPr sz="2800"/>
                </a:pPr>
                <a:r>
                  <a:t>​</a:t>
                </a:r>
                <a:r>
                  <a:rPr sz="2800">
                    <a:latin typeface="Cambria Math"/>
                  </a:rPr>
                  <a:t>19</a:t>
                </a:r>
                <a:r>
                  <a:rPr sz="2800"/>
                  <a:t> neutrons per millisecond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Identifying Derivatives in Real Life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marL="514350" indent="-514350">
                  <a:buFont typeface="+mj-lt"/>
                  <a:buAutoNum type="alphaLcPeriod"/>
                  <a:defRPr sz="2800"/>
                </a:pPr>
                <a:r>
                  <a:t>​</a:t>
                </a:r>
                <a:r>
                  <a:rPr sz="2800">
                    <a:latin typeface="Cambria Math"/>
                  </a:rPr>
                  <a:t>30</a:t>
                </a:r>
                <a:r>
                  <a:rPr sz="2800"/>
                  <a:t> miles per hour is a rate of change; therefore, it is a possible derivative. A suitable function is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where </a:t>
                </a:r>
                <a14:m>
                  <m:oMath xmlns:m="http://schemas.openxmlformats.org/officeDocument/2006/math">
                    <m:r>
                      <a:rPr>
                        <a:latin typeface="Cambria Math" panose="02040503050406030204" pitchFamily="18" charset="0"/>
                      </a:rPr>
                      <m:t>𝑓</m:t>
                    </m:r>
                  </m:oMath>
                </a14:m>
                <a:r>
                  <a:rPr sz="2800"/>
                  <a:t> is the total distance, in miles, from an origin and </a:t>
                </a:r>
                <a14:m>
                  <m:oMath xmlns:m="http://schemas.openxmlformats.org/officeDocument/2006/math">
                    <m:r>
                      <a:rPr>
                        <a:latin typeface="Cambria Math" panose="02040503050406030204" pitchFamily="18" charset="0"/>
                      </a:rPr>
                      <m:t>𝑥</m:t>
                    </m:r>
                  </m:oMath>
                </a14:m>
                <a:r>
                  <a:rPr sz="2800"/>
                  <a:t> is the time spent traveling, in hours.</a:t>
                </a:r>
              </a:p>
              <a:p>
                <a:pPr marL="514350" indent="-514350">
                  <a:buFont typeface="+mj-lt"/>
                  <a:buAutoNum type="alphaLcPeriod" startAt="2"/>
                  <a:defRPr sz="2800"/>
                </a:pPr>
                <a:r>
                  <a:t>​</a:t>
                </a:r>
                <a:r>
                  <a:rPr sz="2800">
                    <a:latin typeface="Cambria Math"/>
                  </a:rPr>
                  <a:t>6</a:t>
                </a:r>
                <a:r>
                  <a:rPr sz="2800"/>
                  <a:t> fish per day is also a rate of change, and therefore is a possible derivative. A suitable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the total number of fish sold by a pet store during June and </a:t>
                </a:r>
                <a14:m>
                  <m:oMath xmlns:m="http://schemas.openxmlformats.org/officeDocument/2006/math">
                    <m:r>
                      <a:rPr>
                        <a:latin typeface="Cambria Math" panose="02040503050406030204" pitchFamily="18" charset="0"/>
                      </a:rPr>
                      <m:t>𝑥</m:t>
                    </m:r>
                  </m:oMath>
                </a14:m>
                <a:r>
                  <a:rPr sz="2800"/>
                  <a:t> is the number of days since June 1.</a:t>
                </a:r>
              </a:p>
              <a:p>
                <a:pPr marL="514350" indent="-514350">
                  <a:buFont typeface="+mj-lt"/>
                  <a:buAutoNum type="alphaLcPeriod" startAt="3"/>
                  <a:defRPr sz="2800"/>
                </a:pPr>
                <a:r>
                  <a:t>​</a:t>
                </a:r>
                <a:r>
                  <a:rPr sz="2800">
                    <a:latin typeface="Cambria Math"/>
                  </a:rPr>
                  <a:t>23</a:t>
                </a:r>
                <a:r>
                  <a:rPr sz="2800"/>
                  <a:t> ears of corn is a quantity rather than a rate. Thus it is not a derivative.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207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Identifying Derivatives in Real Life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latin typeface="Cambria Math"/>
                  </a:rPr>
                  <a:t>19</a:t>
                </a:r>
                <a:r>
                  <a:rPr sz="2800"/>
                  <a:t> neutrons per millisecond is a rate of change; therefore, it is a possible derivative. A suitable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the total number of neutrons emitted by a nuclear sample, and </a:t>
                </a:r>
                <a14:m>
                  <m:oMath xmlns:m="http://schemas.openxmlformats.org/officeDocument/2006/math">
                    <m:r>
                      <a:rPr>
                        <a:latin typeface="Cambria Math" panose="02040503050406030204" pitchFamily="18" charset="0"/>
                      </a:rPr>
                      <m:t>𝑥</m:t>
                    </m:r>
                  </m:oMath>
                </a14:m>
                <a:r>
                  <a:rPr sz="2800"/>
                  <a:t> is the time, in milliseconds, since the sample arrived at the college physics laboratory.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85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Sum and Difference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differentiable functions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then</a:t>
                </a:r>
              </a:p>
              <a:p>
                <a:pPr algn="ctr">
                  <a:defRPr sz="2800"/>
                </a:pP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a:t>
                </a:r>
              </a:p>
              <a:p>
                <a:r>
                  <a:rPr sz="2800" dirty="0"/>
                  <a:t>In words, the derivative of a sum (or difference) of two functions is the sum (or difference) of their derivatives.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Using the Rules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derivative of each of the following functions.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a:p>
              <a:p>
                <a:r>
                  <a:t>​</a:t>
                </a:r>
                <a:r>
                  <a:rPr sz="2800" b="1"/>
                  <a:t>Solution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Rules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85819609"/>
                  </p:ext>
                </p:extLst>
              </p:nvPr>
            </p:nvGraphicFramePr>
            <p:xfrm>
              <a:off x="457200" y="1105523"/>
              <a:ext cx="8229600" cy="2374011"/>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oMath>
                          </a14:m>
                          <a:endParaRPr/>
                        </a:p>
                      </a:txBody>
                      <a:tcPr/>
                    </a:tc>
                    <a:tc>
                      <a:txBody>
                        <a:bodyPr/>
                        <a:lstStyle/>
                        <a:p>
                          <a:pPr algn="l">
                            <a:defRPr b="1"/>
                          </a:pPr>
                          <a:r>
                            <a:rPr sz="1800" b="0" dirty="0"/>
                            <a:t>Rewrite the equation of the derivative by pulling the constant, </a:t>
                          </a:r>
                          <a:r>
                            <a:rPr sz="1800" b="0" dirty="0">
                              <a:latin typeface="Cambria Math"/>
                            </a:rPr>
                            <a:t>5</a:t>
                          </a:r>
                          <a:r>
                            <a:rPr sz="1800" b="0" dirty="0"/>
                            <a:t>, out in front. By doing so, we have used the Constant Times a Function Rule.</a:t>
                          </a:r>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=5⋅</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oMath>
                          </a14:m>
                          <a:endParaRPr/>
                        </a:p>
                      </a:txBody>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=5</m:t>
                              </m:r>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2−1</m:t>
                                      </m:r>
                                    </m:sup>
                                  </m:sSup>
                                </m:e>
                              </m:d>
                            </m:oMath>
                          </a14:m>
                          <a:endParaRPr/>
                        </a:p>
                      </a:txBody>
                      <a:tcPr/>
                    </a:tc>
                    <a:tc>
                      <a:txBody>
                        <a:bodyPr/>
                        <a:lstStyle/>
                        <a:p>
                          <a:pPr algn="l">
                            <a:defRPr sz="1100" b="1"/>
                          </a:pPr>
                          <a:r>
                            <a:rPr sz="1800" b="0" dirty="0"/>
                            <a:t>Apply the Power Rule to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x</m:t>
                                  </m:r>
                                </m:e>
                                <m:sup>
                                  <m:r>
                                    <a:rPr sz="1800" b="0">
                                      <a:latin typeface="Cambria Math"/>
                                    </a:rPr>
                                    <m:t>2</m:t>
                                  </m:r>
                                </m:sup>
                              </m:sSup>
                            </m:oMath>
                          </a14:m>
                          <a:r>
                            <a:rPr sz="1800" b="0" dirty="0"/>
                            <a:t>.</a:t>
                          </a:r>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=10</m:t>
                              </m:r>
                              <m:r>
                                <a:rPr sz="1800">
                                  <a:latin typeface="Cambria Math"/>
                                </a:rPr>
                                <m:t>𝑥</m:t>
                              </m:r>
                            </m:oMath>
                          </a14:m>
                          <a:endParaRPr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85819609"/>
                  </p:ext>
                </p:extLst>
              </p:nvPr>
            </p:nvGraphicFramePr>
            <p:xfrm>
              <a:off x="457200" y="1105523"/>
              <a:ext cx="8229600" cy="2374011"/>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4667" r="-368750" b="-164667"/>
                          </a:stretch>
                        </a:blipFill>
                      </a:tcPr>
                    </a:tc>
                    <a:tc>
                      <a:txBody>
                        <a:bodyPr/>
                        <a:lstStyle/>
                        <a:p>
                          <a:pPr algn="l">
                            <a:defRPr b="1"/>
                          </a:pPr>
                          <a:r>
                            <a:rPr sz="1800" b="0" dirty="0"/>
                            <a:t>Rewrite the equation of the derivative by pulling the constant, </a:t>
                          </a:r>
                          <a:r>
                            <a:rPr sz="1800" b="0" dirty="0">
                              <a:latin typeface="Cambria Math"/>
                            </a:rPr>
                            <a:t>5</a:t>
                          </a:r>
                          <a:r>
                            <a:rPr sz="1800" b="0" dirty="0"/>
                            <a:t>, out in front. By doing so, we have used the Constant Times a Function Rule.</a:t>
                          </a:r>
                        </a:p>
                      </a:txBody>
                      <a:tcPr/>
                    </a:tc>
                    <a:extLst>
                      <a:ext uri="{0D108BD9-81ED-4DB2-BD59-A6C34878D82A}">
                        <a16:rowId xmlns:a16="http://schemas.microsoft.com/office/drawing/2014/main" val="10000"/>
                      </a:ext>
                    </a:extLst>
                  </a:tr>
                  <a:tr h="486537">
                    <a:tc>
                      <a:txBody>
                        <a:bodyPr/>
                        <a:lstStyle/>
                        <a:p>
                          <a:endParaRPr lang="en-US"/>
                        </a:p>
                      </a:txBody>
                      <a:tcPr>
                        <a:blipFill>
                          <a:blip r:embed="rId2"/>
                          <a:stretch>
                            <a:fillRect t="-196250" r="-368750" b="-208750"/>
                          </a:stretch>
                        </a:blipFill>
                      </a:tcPr>
                    </a:tc>
                    <a:tc>
                      <a:txBody>
                        <a:bodyPr/>
                        <a:lstStyle/>
                        <a:p>
                          <a:pPr algn="l"/>
                          <a:endParaRPr sz="1800" b="0" dirty="0"/>
                        </a:p>
                      </a:txBody>
                      <a:tcPr/>
                    </a:tc>
                    <a:extLst>
                      <a:ext uri="{0D108BD9-81ED-4DB2-BD59-A6C34878D82A}">
                        <a16:rowId xmlns:a16="http://schemas.microsoft.com/office/drawing/2014/main" val="10001"/>
                      </a:ext>
                    </a:extLst>
                  </a:tr>
                  <a:tr h="486537">
                    <a:tc>
                      <a:txBody>
                        <a:bodyPr/>
                        <a:lstStyle/>
                        <a:p>
                          <a:endParaRPr lang="en-US"/>
                        </a:p>
                      </a:txBody>
                      <a:tcPr>
                        <a:blipFill>
                          <a:blip r:embed="rId2"/>
                          <a:stretch>
                            <a:fillRect t="-296250" r="-368750" b="-108750"/>
                          </a:stretch>
                        </a:blipFill>
                      </a:tcPr>
                    </a:tc>
                    <a:tc>
                      <a:txBody>
                        <a:bodyPr/>
                        <a:lstStyle/>
                        <a:p>
                          <a:endParaRPr lang="en-US"/>
                        </a:p>
                      </a:txBody>
                      <a:tcPr>
                        <a:blipFill>
                          <a:blip r:embed="rId2"/>
                          <a:stretch>
                            <a:fillRect l="-27119" t="-296250" b="-108750"/>
                          </a:stretch>
                        </a:blipFill>
                      </a:tcPr>
                    </a:tc>
                    <a:extLst>
                      <a:ext uri="{0D108BD9-81ED-4DB2-BD59-A6C34878D82A}">
                        <a16:rowId xmlns:a16="http://schemas.microsoft.com/office/drawing/2014/main" val="10002"/>
                      </a:ext>
                    </a:extLst>
                  </a:tr>
                  <a:tr h="486537">
                    <a:tc>
                      <a:txBody>
                        <a:bodyPr/>
                        <a:lstStyle/>
                        <a:p>
                          <a:endParaRPr lang="en-US"/>
                        </a:p>
                      </a:txBody>
                      <a:tcPr>
                        <a:blipFill>
                          <a:blip r:embed="rId2"/>
                          <a:stretch>
                            <a:fillRect t="-396250" r="-368750" b="-875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Rules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=−4</m:t>
                    </m:r>
                    <m:r>
                      <a:rPr>
                        <a:latin typeface="Cambria Math" panose="02040503050406030204" pitchFamily="18" charset="0"/>
                      </a:rPr>
                      <m:t>𝑥</m:t>
                    </m:r>
                  </m:oMath>
                </a14:m>
                <a:endParaRPr/>
              </a:p>
              <a:p>
                <a:r>
                  <a:t>​</a:t>
                </a:r>
                <a:r>
                  <a:rPr sz="2800" b="1"/>
                  <a:t>Solution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0979FA6-F730-99FF-71DD-48AB12BD313E}"/>
                  </a:ext>
                </a:extLst>
              </p:cNvPr>
              <p:cNvGraphicFramePr>
                <a:graphicFrameLocks/>
              </p:cNvGraphicFramePr>
              <p:nvPr>
                <p:extLst>
                  <p:ext uri="{D42A27DB-BD31-4B8C-83A1-F6EECF244321}">
                    <p14:modId xmlns:p14="http://schemas.microsoft.com/office/powerpoint/2010/main" val="4060786363"/>
                  </p:ext>
                </p:extLst>
              </p:nvPr>
            </p:nvGraphicFramePr>
            <p:xfrm>
              <a:off x="457200" y="2286000"/>
              <a:ext cx="8229600" cy="237401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−4</m:t>
                                  </m:r>
                                  <m:r>
                                    <a:rPr sz="1800">
                                      <a:latin typeface="Cambria Math"/>
                                    </a:rPr>
                                    <m:t>𝑥</m:t>
                                  </m:r>
                                </m:e>
                              </m:d>
                            </m:oMath>
                          </a14:m>
                          <a:endParaRPr/>
                        </a:p>
                      </a:txBody>
                      <a:tcPr/>
                    </a:tc>
                    <a:tc>
                      <a:txBody>
                        <a:bodyPr/>
                        <a:lstStyle/>
                        <a:p>
                          <a:pPr algn="l">
                            <a:defRPr sz="1100" b="1"/>
                          </a:pPr>
                          <a:r>
                            <a:rPr sz="1800" b="0" dirty="0"/>
                            <a:t>Rewrite the equation of the derivative by pulling the constant, </a:t>
                          </a:r>
                          <a14:m>
                            <m:oMath xmlns:m="http://schemas.openxmlformats.org/officeDocument/2006/math">
                              <m:r>
                                <a:rPr sz="1800" b="0">
                                  <a:latin typeface="Cambria Math"/>
                                </a:rPr>
                                <m:t>−4</m:t>
                              </m:r>
                            </m:oMath>
                          </a14:m>
                          <a:r>
                            <a:rPr sz="1800" b="0" dirty="0"/>
                            <a:t>, out in front. By doing so, we have used the Constant Times a Function Rule.</a:t>
                          </a:r>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=−4⋅</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oMath>
                          </a14:m>
                          <a:endParaRPr/>
                        </a:p>
                      </a:txBody>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=−4</m:t>
                              </m:r>
                              <m:d>
                                <m:dPr>
                                  <m:ctrlPr>
                                    <a:rPr sz="1800" i="1">
                                      <a:latin typeface="Cambria Math" panose="02040503050406030204" pitchFamily="18" charset="0"/>
                                    </a:rPr>
                                  </m:ctrlPr>
                                </m:dPr>
                                <m:e>
                                  <m:r>
                                    <a:rPr sz="1800">
                                      <a:latin typeface="Cambria Math"/>
                                    </a:rPr>
                                    <m:t>1</m:t>
                                  </m:r>
                                  <m:sSup>
                                    <m:sSupPr>
                                      <m:ctrlPr>
                                        <a:rPr sz="1800" i="1">
                                          <a:latin typeface="Cambria Math" panose="02040503050406030204" pitchFamily="18" charset="0"/>
                                        </a:rPr>
                                      </m:ctrlPr>
                                    </m:sSupPr>
                                    <m:e>
                                      <m:r>
                                        <a:rPr sz="1800">
                                          <a:latin typeface="Cambria Math"/>
                                        </a:rPr>
                                        <m:t>𝑥</m:t>
                                      </m:r>
                                    </m:e>
                                    <m:sup>
                                      <m:r>
                                        <a:rPr sz="1800">
                                          <a:latin typeface="Cambria Math"/>
                                        </a:rPr>
                                        <m:t>1−1</m:t>
                                      </m:r>
                                    </m:sup>
                                  </m:sSup>
                                </m:e>
                              </m:d>
                            </m:oMath>
                          </a14:m>
                          <a:endParaRPr dirty="0"/>
                        </a:p>
                      </a:txBody>
                      <a:tcPr/>
                    </a:tc>
                    <a:tc>
                      <a:txBody>
                        <a:bodyPr/>
                        <a:lstStyle/>
                        <a:p>
                          <a:pPr algn="l">
                            <a:defRPr sz="1100" b="1"/>
                          </a:pPr>
                          <a:r>
                            <a:rPr sz="1800" b="0" dirty="0"/>
                            <a:t>Apply the Power Rule to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x</m:t>
                                  </m:r>
                                </m:e>
                                <m:sup>
                                  <m:r>
                                    <a:rPr sz="1800" b="0">
                                      <a:latin typeface="Cambria Math"/>
                                    </a:rPr>
                                    <m:t>1</m:t>
                                  </m:r>
                                </m:sup>
                              </m:sSup>
                            </m:oMath>
                          </a14:m>
                          <a:r>
                            <a:rPr sz="1800" b="0" dirty="0"/>
                            <a:t>.</a:t>
                          </a: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0</m:t>
                                  </m:r>
                                </m:sup>
                              </m:sSup>
                              <m:r>
                                <a:rPr sz="1800">
                                  <a:latin typeface="Cambria Math"/>
                                </a:rPr>
                                <m:t>=−4</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A0979FA6-F730-99FF-71DD-48AB12BD313E}"/>
                  </a:ext>
                </a:extLst>
              </p:cNvPr>
              <p:cNvGraphicFramePr>
                <a:graphicFrameLocks/>
              </p:cNvGraphicFramePr>
              <p:nvPr>
                <p:extLst>
                  <p:ext uri="{D42A27DB-BD31-4B8C-83A1-F6EECF244321}">
                    <p14:modId xmlns:p14="http://schemas.microsoft.com/office/powerpoint/2010/main" val="4060786363"/>
                  </p:ext>
                </p:extLst>
              </p:nvPr>
            </p:nvGraphicFramePr>
            <p:xfrm>
              <a:off x="457200" y="2286000"/>
              <a:ext cx="8229600" cy="237401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914400">
                    <a:tc>
                      <a:txBody>
                        <a:bodyPr/>
                        <a:lstStyle/>
                        <a:p>
                          <a:endParaRPr lang="en-US"/>
                        </a:p>
                      </a:txBody>
                      <a:tcPr>
                        <a:blipFill>
                          <a:blip r:embed="rId3"/>
                          <a:stretch>
                            <a:fillRect t="-3333" r="-285714" b="-164667"/>
                          </a:stretch>
                        </a:blipFill>
                      </a:tcPr>
                    </a:tc>
                    <a:tc>
                      <a:txBody>
                        <a:bodyPr/>
                        <a:lstStyle/>
                        <a:p>
                          <a:endParaRPr lang="en-US"/>
                        </a:p>
                      </a:txBody>
                      <a:tcPr>
                        <a:blipFill>
                          <a:blip r:embed="rId3"/>
                          <a:stretch>
                            <a:fillRect l="-35000" t="-3333" b="-164667"/>
                          </a:stretch>
                        </a:blipFill>
                      </a:tcPr>
                    </a:tc>
                    <a:extLst>
                      <a:ext uri="{0D108BD9-81ED-4DB2-BD59-A6C34878D82A}">
                        <a16:rowId xmlns:a16="http://schemas.microsoft.com/office/drawing/2014/main" val="10000"/>
                      </a:ext>
                    </a:extLst>
                  </a:tr>
                  <a:tr h="486537">
                    <a:tc>
                      <a:txBody>
                        <a:bodyPr/>
                        <a:lstStyle/>
                        <a:p>
                          <a:endParaRPr lang="en-US"/>
                        </a:p>
                      </a:txBody>
                      <a:tcPr>
                        <a:blipFill>
                          <a:blip r:embed="rId3"/>
                          <a:stretch>
                            <a:fillRect t="-193750" r="-285714" b="-208750"/>
                          </a:stretch>
                        </a:blipFill>
                      </a:tcPr>
                    </a:tc>
                    <a:tc>
                      <a:txBody>
                        <a:bodyPr/>
                        <a:lstStyle/>
                        <a:p>
                          <a:pPr algn="l"/>
                          <a:endParaRPr sz="1800" b="0" dirty="0"/>
                        </a:p>
                      </a:txBody>
                      <a:tcPr/>
                    </a:tc>
                    <a:extLst>
                      <a:ext uri="{0D108BD9-81ED-4DB2-BD59-A6C34878D82A}">
                        <a16:rowId xmlns:a16="http://schemas.microsoft.com/office/drawing/2014/main" val="10001"/>
                      </a:ext>
                    </a:extLst>
                  </a:tr>
                  <a:tr h="486537">
                    <a:tc>
                      <a:txBody>
                        <a:bodyPr/>
                        <a:lstStyle/>
                        <a:p>
                          <a:endParaRPr lang="en-US"/>
                        </a:p>
                      </a:txBody>
                      <a:tcPr>
                        <a:blipFill>
                          <a:blip r:embed="rId3"/>
                          <a:stretch>
                            <a:fillRect t="-293750" r="-285714" b="-108750"/>
                          </a:stretch>
                        </a:blipFill>
                      </a:tcPr>
                    </a:tc>
                    <a:tc>
                      <a:txBody>
                        <a:bodyPr/>
                        <a:lstStyle/>
                        <a:p>
                          <a:endParaRPr lang="en-US"/>
                        </a:p>
                      </a:txBody>
                      <a:tcPr>
                        <a:blipFill>
                          <a:blip r:embed="rId3"/>
                          <a:stretch>
                            <a:fillRect l="-35000" t="-293750" b="-108750"/>
                          </a:stretch>
                        </a:blipFill>
                      </a:tcPr>
                    </a:tc>
                    <a:extLst>
                      <a:ext uri="{0D108BD9-81ED-4DB2-BD59-A6C34878D82A}">
                        <a16:rowId xmlns:a16="http://schemas.microsoft.com/office/drawing/2014/main" val="10002"/>
                      </a:ext>
                    </a:extLst>
                  </a:tr>
                  <a:tr h="486537">
                    <a:tc>
                      <a:txBody>
                        <a:bodyPr/>
                        <a:lstStyle/>
                        <a:p>
                          <a:endParaRPr lang="en-US"/>
                        </a:p>
                      </a:txBody>
                      <a:tcPr>
                        <a:blipFill>
                          <a:blip r:embed="rId3"/>
                          <a:stretch>
                            <a:fillRect t="-393750" r="-285714" b="-875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Rules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m:t>
                    </m:r>
                  </m:oMath>
                </a14:m>
                <a:endParaRPr/>
              </a:p>
              <a:p>
                <a:r>
                  <a:t>​</a:t>
                </a:r>
                <a:r>
                  <a:rPr sz="2800" b="1"/>
                  <a:t>Solution</a:t>
                </a:r>
              </a:p>
              <a:p>
                <a:r>
                  <a:t>​</a:t>
                </a:r>
                <a:r>
                  <a:rPr sz="2800"/>
                  <a:t>Notice that this function is actually the sum of the functions in parts a. and b. Therefore, to find the derivative of this function we will add the results from parts a. and 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79E4FFB-1B48-8560-5E23-2C126700C9D0}"/>
                  </a:ext>
                </a:extLst>
              </p:cNvPr>
              <p:cNvGraphicFramePr>
                <a:graphicFrameLocks/>
              </p:cNvGraphicFramePr>
              <p:nvPr>
                <p:extLst>
                  <p:ext uri="{D42A27DB-BD31-4B8C-83A1-F6EECF244321}">
                    <p14:modId xmlns:p14="http://schemas.microsoft.com/office/powerpoint/2010/main" val="1667796373"/>
                  </p:ext>
                </p:extLst>
              </p:nvPr>
            </p:nvGraphicFramePr>
            <p:xfrm>
              <a:off x="457200" y="3886200"/>
              <a:ext cx="8229600" cy="1766697"/>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r>
                                    <a:rPr sz="1800">
                                      <a:latin typeface="Cambria Math"/>
                                    </a:rPr>
                                    <m:t>𝑥</m:t>
                                  </m:r>
                                </m:e>
                              </m:d>
                            </m:oMath>
                          </a14:m>
                          <a:endParaRPr dirty="0"/>
                        </a:p>
                      </a:txBody>
                      <a:tcPr/>
                    </a:tc>
                    <a:tc>
                      <a:txBody>
                        <a:bodyPr/>
                        <a:lstStyle/>
                        <a:p>
                          <a:pPr algn="l">
                            <a:defRPr b="1"/>
                          </a:pPr>
                          <a:r>
                            <a:rPr lang="en-US" b="0" dirty="0"/>
                            <a:t>Rewrite the equation of the derivative as a sum of the two differentiable functions so we can use the rule.</a:t>
                          </a:r>
                          <a:endParaRPr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−4</m:t>
                                  </m:r>
                                  <m:r>
                                    <a:rPr sz="1800">
                                      <a:latin typeface="Cambria Math"/>
                                    </a:rPr>
                                    <m:t>𝑥</m:t>
                                  </m:r>
                                </m:e>
                              </m:d>
                            </m:oMath>
                          </a14:m>
                          <a:endParaRPr dirty="0"/>
                        </a:p>
                      </a:txBody>
                      <a:tcPr/>
                    </a:tc>
                    <a:tc>
                      <a:txBody>
                        <a:bodyPr/>
                        <a:lstStyle/>
                        <a:p>
                          <a:pPr algn="l"/>
                          <a:endParaRPr b="0"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=10</m:t>
                              </m:r>
                              <m:r>
                                <a:rPr sz="1800">
                                  <a:latin typeface="Cambria Math"/>
                                </a:rPr>
                                <m:t>𝑥</m:t>
                              </m:r>
                              <m:r>
                                <a:rPr sz="1800">
                                  <a:latin typeface="Cambria Math"/>
                                </a:rPr>
                                <m:t>−4</m:t>
                              </m:r>
                            </m:oMath>
                          </a14:m>
                          <a:endParaRPr dirty="0"/>
                        </a:p>
                      </a:txBody>
                      <a:tcPr/>
                    </a:tc>
                    <a:tc>
                      <a:txBody>
                        <a:bodyPr/>
                        <a:lstStyle/>
                        <a:p>
                          <a:pPr algn="l">
                            <a:defRPr b="1"/>
                          </a:pPr>
                          <a:r>
                            <a:rPr lang="en-US" b="0" dirty="0"/>
                            <a:t>Using the Sum and Difference Rule, we can take the derivatives of the functions (found in parts a. and b.).</a:t>
                          </a:r>
                          <a:endParaRPr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79E4FFB-1B48-8560-5E23-2C126700C9D0}"/>
                  </a:ext>
                </a:extLst>
              </p:cNvPr>
              <p:cNvGraphicFramePr>
                <a:graphicFrameLocks/>
              </p:cNvGraphicFramePr>
              <p:nvPr>
                <p:extLst>
                  <p:ext uri="{D42A27DB-BD31-4B8C-83A1-F6EECF244321}">
                    <p14:modId xmlns:p14="http://schemas.microsoft.com/office/powerpoint/2010/main" val="1667796373"/>
                  </p:ext>
                </p:extLst>
              </p:nvPr>
            </p:nvGraphicFramePr>
            <p:xfrm>
              <a:off x="457200" y="3886200"/>
              <a:ext cx="8229600" cy="1766697"/>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640080">
                    <a:tc>
                      <a:txBody>
                        <a:bodyPr/>
                        <a:lstStyle/>
                        <a:p>
                          <a:endParaRPr lang="en-US"/>
                        </a:p>
                      </a:txBody>
                      <a:tcPr>
                        <a:blipFill>
                          <a:blip r:embed="rId3"/>
                          <a:stretch>
                            <a:fillRect t="-4762" r="-208219" b="-191429"/>
                          </a:stretch>
                        </a:blipFill>
                      </a:tcPr>
                    </a:tc>
                    <a:tc>
                      <a:txBody>
                        <a:bodyPr/>
                        <a:lstStyle/>
                        <a:p>
                          <a:pPr algn="l">
                            <a:defRPr b="1"/>
                          </a:pPr>
                          <a:r>
                            <a:rPr lang="en-US" b="0" dirty="0"/>
                            <a:t>Rewrite the equation of the derivative as a sum of the two differentiable functions so we can use the rule.</a:t>
                          </a:r>
                          <a:endParaRPr b="0" dirty="0"/>
                        </a:p>
                      </a:txBody>
                      <a:tcPr/>
                    </a:tc>
                    <a:extLst>
                      <a:ext uri="{0D108BD9-81ED-4DB2-BD59-A6C34878D82A}">
                        <a16:rowId xmlns:a16="http://schemas.microsoft.com/office/drawing/2014/main" val="10000"/>
                      </a:ext>
                    </a:extLst>
                  </a:tr>
                  <a:tr h="486537">
                    <a:tc>
                      <a:txBody>
                        <a:bodyPr/>
                        <a:lstStyle/>
                        <a:p>
                          <a:endParaRPr lang="en-US"/>
                        </a:p>
                      </a:txBody>
                      <a:tcPr>
                        <a:blipFill>
                          <a:blip r:embed="rId3"/>
                          <a:stretch>
                            <a:fillRect t="-135802" r="-208219" b="-148148"/>
                          </a:stretch>
                        </a:blipFill>
                      </a:tcPr>
                    </a:tc>
                    <a:tc>
                      <a:txBody>
                        <a:bodyPr/>
                        <a:lstStyle/>
                        <a:p>
                          <a:pPr algn="l"/>
                          <a:endParaRPr b="0" dirty="0"/>
                        </a:p>
                      </a:txBody>
                      <a:tcPr/>
                    </a:tc>
                    <a:extLst>
                      <a:ext uri="{0D108BD9-81ED-4DB2-BD59-A6C34878D82A}">
                        <a16:rowId xmlns:a16="http://schemas.microsoft.com/office/drawing/2014/main" val="10001"/>
                      </a:ext>
                    </a:extLst>
                  </a:tr>
                  <a:tr h="640080">
                    <a:tc>
                      <a:txBody>
                        <a:bodyPr/>
                        <a:lstStyle/>
                        <a:p>
                          <a:endParaRPr lang="en-US"/>
                        </a:p>
                      </a:txBody>
                      <a:tcPr>
                        <a:blipFill>
                          <a:blip r:embed="rId3"/>
                          <a:stretch>
                            <a:fillRect t="-181905" r="-208219" b="-14286"/>
                          </a:stretch>
                        </a:blipFill>
                      </a:tcPr>
                    </a:tc>
                    <a:tc>
                      <a:txBody>
                        <a:bodyPr/>
                        <a:lstStyle/>
                        <a:p>
                          <a:pPr algn="l">
                            <a:defRPr b="1"/>
                          </a:pPr>
                          <a:r>
                            <a:rPr lang="en-US" b="0" dirty="0"/>
                            <a:t>Using the Sum and Difference Rule, we can take the derivatives of the functions (found in parts a. and b.).</a:t>
                          </a:r>
                          <a:endParaRPr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Rules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+8</m:t>
                    </m:r>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𝑥</m:t>
                        </m:r>
                      </m:den>
                    </m:f>
                  </m:oMath>
                </a14:m>
                <a:endParaRPr/>
              </a:p>
              <a:p>
                <a:r>
                  <a:t>​</a:t>
                </a:r>
                <a:r>
                  <a:rPr sz="2800" b="1"/>
                  <a:t>Solution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561BC80-C810-FC79-CC3B-3AE987F77CC9}"/>
                  </a:ext>
                </a:extLst>
              </p:cNvPr>
              <p:cNvGraphicFramePr>
                <a:graphicFrameLocks/>
              </p:cNvGraphicFramePr>
              <p:nvPr>
                <p:extLst>
                  <p:ext uri="{D42A27DB-BD31-4B8C-83A1-F6EECF244321}">
                    <p14:modId xmlns:p14="http://schemas.microsoft.com/office/powerpoint/2010/main" val="3917909219"/>
                  </p:ext>
                </p:extLst>
              </p:nvPr>
            </p:nvGraphicFramePr>
            <p:xfrm>
              <a:off x="457200" y="2286000"/>
              <a:ext cx="8229600" cy="3429826"/>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𝑦</m:t>
                                </m:r>
                              </m:oMath>
                            </m:oMathPara>
                          </a14:m>
                          <a:endParaRPr dirty="0"/>
                        </a:p>
                      </a:txBody>
                      <a:tcPr/>
                    </a:tc>
                    <a:tc>
                      <a:txBody>
                        <a:bodyPr/>
                        <a:lstStyle/>
                        <a:p>
                          <a:pPr algn="l">
                            <a:defRPr sz="1800"/>
                          </a:pPr>
                          <a:r>
                            <a:rPr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+8</m:t>
                              </m:r>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−1</m:t>
                                  </m:r>
                                </m:sup>
                              </m:sSup>
                            </m:oMath>
                          </a14:m>
                          <a:endParaRPr dirty="0"/>
                        </a:p>
                      </a:txBody>
                      <a:tcPr/>
                    </a:tc>
                    <a:tc>
                      <a:txBody>
                        <a:bodyPr/>
                        <a:lstStyle/>
                        <a:p>
                          <a:pPr algn="l">
                            <a:defRPr b="1"/>
                          </a:pPr>
                          <a:r>
                            <a:rPr lang="en-US" b="0" dirty="0"/>
                            <a:t>First, rewrite using exponents.</a:t>
                          </a:r>
                          <a:endParaRPr b="0"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dirty="0"/>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8</m:t>
                                  </m:r>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oMath>
                          </a14:m>
                          <a:endParaRPr dirty="0"/>
                        </a:p>
                      </a:txBody>
                      <a:tcPr/>
                    </a:tc>
                    <a:tc>
                      <a:txBody>
                        <a:bodyPr/>
                        <a:lstStyle/>
                        <a:p>
                          <a:pPr algn="l">
                            <a:defRPr b="1"/>
                          </a:pPr>
                          <a:r>
                            <a:rPr lang="en-US" b="0" dirty="0"/>
                            <a:t>Next, use the Sum and Difference Rule to rewrite the equation of the derivative.</a:t>
                          </a:r>
                          <a:endParaRPr b="0" dirty="0"/>
                        </a:p>
                      </a:txBody>
                      <a:tcPr/>
                    </a:tc>
                    <a:extLst>
                      <a:ext uri="{0D108BD9-81ED-4DB2-BD59-A6C34878D82A}">
                        <a16:rowId xmlns:a16="http://schemas.microsoft.com/office/drawing/2014/main" val="10001"/>
                      </a:ext>
                    </a:extLst>
                  </a:tr>
                  <a:tr h="370840">
                    <a:tc>
                      <a:txBody>
                        <a:bodyPr/>
                        <a:lstStyle/>
                        <a:p>
                          <a:pPr algn="l"/>
                          <a:endParaRPr/>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d>
                              <m:r>
                                <a:rPr sz="1800">
                                  <a:latin typeface="Cambria Math"/>
                                </a:rPr>
                                <m:t>+8⋅</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r>
                                <a:rPr sz="1800">
                                  <a:latin typeface="Cambria Math"/>
                                </a:rPr>
                                <m:t>+2⋅</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oMath>
                          </a14:m>
                          <a:endParaRPr/>
                        </a:p>
                      </a:txBody>
                      <a:tcPr/>
                    </a:tc>
                    <a:tc>
                      <a:txBody>
                        <a:bodyPr/>
                        <a:lstStyle/>
                        <a:p>
                          <a:pPr algn="l">
                            <a:defRPr b="1"/>
                          </a:pPr>
                          <a:r>
                            <a:rPr lang="en-US" b="0" dirty="0"/>
                            <a:t>Then apply the Constant Times a Function Rule to extract the constants.</a:t>
                          </a:r>
                          <a:endParaRPr b="0" dirty="0"/>
                        </a:p>
                      </a:txBody>
                      <a:tcPr/>
                    </a:tc>
                    <a:extLst>
                      <a:ext uri="{0D108BD9-81ED-4DB2-BD59-A6C34878D82A}">
                        <a16:rowId xmlns:a16="http://schemas.microsoft.com/office/drawing/2014/main" val="10002"/>
                      </a:ext>
                    </a:extLst>
                  </a:tr>
                  <a:tr h="370840">
                    <a:tc>
                      <a:txBody>
                        <a:bodyPr/>
                        <a:lstStyle/>
                        <a:p>
                          <a:pPr algn="l"/>
                          <a:endParaRPr/>
                        </a:p>
                      </a:txBody>
                      <a:tcPr/>
                    </a:tc>
                    <a:tc>
                      <a:txBody>
                        <a:bodyPr/>
                        <a:lstStyle/>
                        <a:p>
                          <a:pPr algn="l"/>
                          <a:r>
                            <a:rPr dirty="0"/>
                            <a:t>​</a:t>
                          </a:r>
                          <a14:m>
                            <m:oMath xmlns:m="http://schemas.openxmlformats.org/officeDocument/2006/math">
                              <m:r>
                                <a:rPr kumimoji="0" lang="ar-AE"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3</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Pre>
                                <m:sPre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PrePr>
                                <m:sub>
                                  <m:borderBox>
                                    <m:borderBoxPr>
                                      <m:hideTop m:val="on"/>
                                      <m:hideBot m:val="on"/>
                                      <m:hideLeft m:val="on"/>
                                      <m:hideRight m:val="on"/>
                                      <m:strikeBLTR m:val="on"/>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borderBox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e>
                                  </m:borderBox>
                                </m:sub>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 </m:t>
                                  </m:r>
                                </m:sup>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e>
                              </m:sPr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borderBox>
                                        <m:borderBoxPr>
                                          <m:hideTop m:val="on"/>
                                          <m:hideBot m:val="on"/>
                                          <m:hideLeft m:val="on"/>
                                          <m:hideRight m:val="on"/>
                                          <m:strikeBLTR m:val="on"/>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borderBox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borderBox>
                                    </m:den>
                                  </m:f>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p>
                                  </m:sSup>
                                </m:e>
                              </m:d>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p>
                                  </m:sSup>
                                </m:e>
                              </m:d>
                            </m:oMath>
                          </a14:m>
                          <a:endParaRPr dirty="0"/>
                        </a:p>
                      </a:txBody>
                      <a:tcPr anchor="ctr"/>
                    </a:tc>
                    <a:tc>
                      <a:txBody>
                        <a:bodyPr/>
                        <a:lstStyle/>
                        <a:p>
                          <a:pPr algn="l">
                            <a:defRPr b="1"/>
                          </a:pPr>
                          <a:r>
                            <a:rPr lang="en-US" b="0" dirty="0"/>
                            <a:t>Lastly, use the Power Rule.</a:t>
                          </a:r>
                          <a:endParaRPr b="0" dirty="0"/>
                        </a:p>
                      </a:txBody>
                      <a:tcPr anchor="ctr"/>
                    </a:tc>
                    <a:extLst>
                      <a:ext uri="{0D108BD9-81ED-4DB2-BD59-A6C34878D82A}">
                        <a16:rowId xmlns:a16="http://schemas.microsoft.com/office/drawing/2014/main" val="10003"/>
                      </a:ext>
                    </a:extLst>
                  </a:tr>
                  <a:tr h="370840">
                    <a:tc>
                      <a:txBody>
                        <a:bodyPr/>
                        <a:lstStyle/>
                        <a:p>
                          <a:pPr algn="l"/>
                          <a:endParaRPr/>
                        </a:p>
                      </a:txBody>
                      <a:tcPr/>
                    </a:tc>
                    <a:tc>
                      <a:txBody>
                        <a:bodyPr/>
                        <a:lstStyle/>
                        <a:p>
                          <a:pPr algn="l">
                            <a:defRPr sz="1800"/>
                          </a:pPr>
                          <a:r>
                            <a:t>​</a:t>
                          </a:r>
                          <a14:m>
                            <m:oMath xmlns:m="http://schemas.openxmlformats.org/officeDocument/2006/math">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4</m:t>
                                  </m:r>
                                </m:num>
                                <m:den>
                                  <m:rad>
                                    <m:radPr>
                                      <m:degHide m:val="on"/>
                                      <m:ctrlPr>
                                        <a:rPr sz="1800" i="1">
                                          <a:latin typeface="Cambria Math" panose="02040503050406030204" pitchFamily="18" charset="0"/>
                                        </a:rPr>
                                      </m:ctrlPr>
                                    </m:radPr>
                                    <m:deg/>
                                    <m:e>
                                      <m:r>
                                        <a:rPr sz="1800">
                                          <a:latin typeface="Cambria Math"/>
                                        </a:rPr>
                                        <m:t>𝑥</m:t>
                                      </m:r>
                                    </m:e>
                                  </m:rad>
                                </m:den>
                              </m:f>
                              <m:r>
                                <a:rPr sz="1800">
                                  <a:latin typeface="Cambria Math"/>
                                </a:rPr>
                                <m:t>−</m:t>
                              </m:r>
                              <m:f>
                                <m:fPr>
                                  <m:ctrlPr>
                                    <a:rPr sz="1800" i="1">
                                      <a:latin typeface="Cambria Math" panose="02040503050406030204" pitchFamily="18" charset="0"/>
                                    </a:rPr>
                                  </m:ctrlPr>
                                </m:fPr>
                                <m:num>
                                  <m:r>
                                    <a:rPr sz="1800">
                                      <a:latin typeface="Cambria Math"/>
                                    </a:rPr>
                                    <m:t>2</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oMath>
                          </a14:m>
                          <a:endParaRPr/>
                        </a:p>
                      </a:txBody>
                      <a:tcPr/>
                    </a:tc>
                    <a:tc>
                      <a:txBody>
                        <a:bodyPr/>
                        <a:lstStyle/>
                        <a:p>
                          <a:pPr algn="l"/>
                          <a:endParaRPr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B561BC80-C810-FC79-CC3B-3AE987F77CC9}"/>
                  </a:ext>
                </a:extLst>
              </p:cNvPr>
              <p:cNvGraphicFramePr>
                <a:graphicFrameLocks/>
              </p:cNvGraphicFramePr>
              <p:nvPr>
                <p:extLst>
                  <p:ext uri="{D42A27DB-BD31-4B8C-83A1-F6EECF244321}">
                    <p14:modId xmlns:p14="http://schemas.microsoft.com/office/powerpoint/2010/main" val="3917909219"/>
                  </p:ext>
                </p:extLst>
              </p:nvPr>
            </p:nvGraphicFramePr>
            <p:xfrm>
              <a:off x="457200" y="2286000"/>
              <a:ext cx="8229600" cy="3429826"/>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465836">
                    <a:tc>
                      <a:txBody>
                        <a:bodyPr/>
                        <a:lstStyle/>
                        <a:p>
                          <a:endParaRPr lang="en-US"/>
                        </a:p>
                      </a:txBody>
                      <a:tcPr>
                        <a:blipFill>
                          <a:blip r:embed="rId3"/>
                          <a:stretch>
                            <a:fillRect t="-6579" r="-1434091" b="-643421"/>
                          </a:stretch>
                        </a:blipFill>
                      </a:tcPr>
                    </a:tc>
                    <a:tc>
                      <a:txBody>
                        <a:bodyPr/>
                        <a:lstStyle/>
                        <a:p>
                          <a:endParaRPr lang="en-US"/>
                        </a:p>
                      </a:txBody>
                      <a:tcPr>
                        <a:blipFill>
                          <a:blip r:embed="rId3"/>
                          <a:stretch>
                            <a:fillRect l="-13538" t="-6579" r="-94154" b="-643421"/>
                          </a:stretch>
                        </a:blipFill>
                      </a:tcPr>
                    </a:tc>
                    <a:tc>
                      <a:txBody>
                        <a:bodyPr/>
                        <a:lstStyle/>
                        <a:p>
                          <a:pPr algn="l">
                            <a:defRPr b="1"/>
                          </a:pPr>
                          <a:r>
                            <a:rPr lang="en-US" b="0" dirty="0"/>
                            <a:t>First, rewrite using exponents.</a:t>
                          </a:r>
                          <a:endParaRPr b="0" dirty="0"/>
                        </a:p>
                      </a:txBody>
                      <a:tcPr/>
                    </a:tc>
                    <a:extLst>
                      <a:ext uri="{0D108BD9-81ED-4DB2-BD59-A6C34878D82A}">
                        <a16:rowId xmlns:a16="http://schemas.microsoft.com/office/drawing/2014/main" val="10000"/>
                      </a:ext>
                    </a:extLst>
                  </a:tr>
                  <a:tr h="914400">
                    <a:tc>
                      <a:txBody>
                        <a:bodyPr/>
                        <a:lstStyle/>
                        <a:p>
                          <a:endParaRPr lang="en-US"/>
                        </a:p>
                      </a:txBody>
                      <a:tcPr>
                        <a:blipFill>
                          <a:blip r:embed="rId3"/>
                          <a:stretch>
                            <a:fillRect t="-53642" r="-1434091" b="-223841"/>
                          </a:stretch>
                        </a:blipFill>
                      </a:tcPr>
                    </a:tc>
                    <a:tc>
                      <a:txBody>
                        <a:bodyPr/>
                        <a:lstStyle/>
                        <a:p>
                          <a:endParaRPr lang="en-US"/>
                        </a:p>
                      </a:txBody>
                      <a:tcPr>
                        <a:blipFill>
                          <a:blip r:embed="rId3"/>
                          <a:stretch>
                            <a:fillRect l="-13538" t="-53642" r="-94154" b="-223841"/>
                          </a:stretch>
                        </a:blipFill>
                      </a:tcPr>
                    </a:tc>
                    <a:tc>
                      <a:txBody>
                        <a:bodyPr/>
                        <a:lstStyle/>
                        <a:p>
                          <a:pPr algn="l">
                            <a:defRPr b="1"/>
                          </a:pPr>
                          <a:r>
                            <a:rPr lang="en-US" b="0" dirty="0"/>
                            <a:t>Next, use the Sum and Difference Rule to rewrite the equation of the derivative.</a:t>
                          </a:r>
                          <a:endParaRPr b="0" dirty="0"/>
                        </a:p>
                      </a:txBody>
                      <a:tcPr/>
                    </a:tc>
                    <a:extLst>
                      <a:ext uri="{0D108BD9-81ED-4DB2-BD59-A6C34878D82A}">
                        <a16:rowId xmlns:a16="http://schemas.microsoft.com/office/drawing/2014/main" val="10001"/>
                      </a:ext>
                    </a:extLst>
                  </a:tr>
                  <a:tr h="914400">
                    <a:tc>
                      <a:txBody>
                        <a:bodyPr/>
                        <a:lstStyle/>
                        <a:p>
                          <a:pPr algn="l"/>
                          <a:endParaRPr/>
                        </a:p>
                      </a:txBody>
                      <a:tcPr/>
                    </a:tc>
                    <a:tc>
                      <a:txBody>
                        <a:bodyPr/>
                        <a:lstStyle/>
                        <a:p>
                          <a:endParaRPr lang="en-US"/>
                        </a:p>
                      </a:txBody>
                      <a:tcPr>
                        <a:blipFill>
                          <a:blip r:embed="rId3"/>
                          <a:stretch>
                            <a:fillRect l="-13538" t="-154667" r="-94154" b="-125333"/>
                          </a:stretch>
                        </a:blipFill>
                      </a:tcPr>
                    </a:tc>
                    <a:tc>
                      <a:txBody>
                        <a:bodyPr/>
                        <a:lstStyle/>
                        <a:p>
                          <a:pPr algn="l">
                            <a:defRPr b="1"/>
                          </a:pPr>
                          <a:r>
                            <a:rPr lang="en-US" b="0" dirty="0"/>
                            <a:t>Then apply the Constant Times a Function Rule to extract the constants.</a:t>
                          </a:r>
                          <a:endParaRPr b="0" dirty="0"/>
                        </a:p>
                      </a:txBody>
                      <a:tcPr/>
                    </a:tc>
                    <a:extLst>
                      <a:ext uri="{0D108BD9-81ED-4DB2-BD59-A6C34878D82A}">
                        <a16:rowId xmlns:a16="http://schemas.microsoft.com/office/drawing/2014/main" val="10002"/>
                      </a:ext>
                    </a:extLst>
                  </a:tr>
                  <a:tr h="576517">
                    <a:tc>
                      <a:txBody>
                        <a:bodyPr/>
                        <a:lstStyle/>
                        <a:p>
                          <a:pPr algn="l"/>
                          <a:endParaRPr/>
                        </a:p>
                      </a:txBody>
                      <a:tcPr/>
                    </a:tc>
                    <a:tc>
                      <a:txBody>
                        <a:bodyPr/>
                        <a:lstStyle/>
                        <a:p>
                          <a:endParaRPr lang="en-US"/>
                        </a:p>
                      </a:txBody>
                      <a:tcPr anchor="ctr">
                        <a:blipFill>
                          <a:blip r:embed="rId3"/>
                          <a:stretch>
                            <a:fillRect l="-13538" t="-406383" r="-94154" b="-100000"/>
                          </a:stretch>
                        </a:blipFill>
                      </a:tcPr>
                    </a:tc>
                    <a:tc>
                      <a:txBody>
                        <a:bodyPr/>
                        <a:lstStyle/>
                        <a:p>
                          <a:pPr algn="l">
                            <a:defRPr b="1"/>
                          </a:pPr>
                          <a:r>
                            <a:rPr lang="en-US" b="0" dirty="0"/>
                            <a:t>Lastly, use the Power Rule.</a:t>
                          </a:r>
                          <a:endParaRPr b="0" dirty="0"/>
                        </a:p>
                      </a:txBody>
                      <a:tcPr anchor="ctr"/>
                    </a:tc>
                    <a:extLst>
                      <a:ext uri="{0D108BD9-81ED-4DB2-BD59-A6C34878D82A}">
                        <a16:rowId xmlns:a16="http://schemas.microsoft.com/office/drawing/2014/main" val="10003"/>
                      </a:ext>
                    </a:extLst>
                  </a:tr>
                  <a:tr h="558673">
                    <a:tc>
                      <a:txBody>
                        <a:bodyPr/>
                        <a:lstStyle/>
                        <a:p>
                          <a:pPr algn="l"/>
                          <a:endParaRPr/>
                        </a:p>
                      </a:txBody>
                      <a:tcPr/>
                    </a:tc>
                    <a:tc>
                      <a:txBody>
                        <a:bodyPr/>
                        <a:lstStyle/>
                        <a:p>
                          <a:endParaRPr lang="en-US"/>
                        </a:p>
                      </a:txBody>
                      <a:tcPr>
                        <a:blipFill>
                          <a:blip r:embed="rId3"/>
                          <a:stretch>
                            <a:fillRect l="-13538" t="-517391" r="-94154" b="-2174"/>
                          </a:stretch>
                        </a:blipFill>
                      </a:tcPr>
                    </a:tc>
                    <a:tc>
                      <a:txBody>
                        <a:bodyPr/>
                        <a:lstStyle/>
                        <a:p>
                          <a:pPr algn="l"/>
                          <a:endParaRPr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Algebraic Manipulations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oMath>
                </a14:m>
                <a:r>
                  <a:rPr sz="2800"/>
                  <a:t> 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𝑢</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𝑢</m:t>
                        </m:r>
                      </m:e>
                    </m:d>
                  </m:oMath>
                </a14:m>
                <a:r>
                  <a:rPr sz="2800"/>
                  <a:t>.</a:t>
                </a:r>
              </a:p>
              <a:p>
                <a:r>
                  <a:t>​</a:t>
                </a:r>
                <a:r>
                  <a:rPr sz="2800" b="1"/>
                  <a:t>Solution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75D49B5-B916-8731-EA20-7A85F02B1DBA}"/>
                  </a:ext>
                </a:extLst>
              </p:cNvPr>
              <p:cNvGraphicFramePr>
                <a:graphicFrameLocks/>
              </p:cNvGraphicFramePr>
              <p:nvPr>
                <p:extLst>
                  <p:ext uri="{D42A27DB-BD31-4B8C-83A1-F6EECF244321}">
                    <p14:modId xmlns:p14="http://schemas.microsoft.com/office/powerpoint/2010/main" val="248970145"/>
                  </p:ext>
                </p:extLst>
              </p:nvPr>
            </p:nvGraphicFramePr>
            <p:xfrm>
              <a:off x="457200" y="2209800"/>
              <a:ext cx="8229600" cy="276803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l">
                            <a:defRPr sz="1800"/>
                          </a:pPr>
                          <a:r>
                            <a:t>​</a:t>
                          </a:r>
                          <a14:m>
                            <m:oMath xmlns:m="http://schemas.openxmlformats.org/officeDocument/2006/math">
                              <m:r>
                                <a:rPr sz="1800">
                                  <a:latin typeface="Cambria Math"/>
                                </a:rPr>
                                <m:t>𝑓</m:t>
                              </m:r>
                              <m:r>
                                <a:rPr sz="1800">
                                  <a:latin typeface="Cambria Math"/>
                                </a:rPr>
                                <m:t>⁡</m:t>
                              </m:r>
                              <m:d>
                                <m:dPr>
                                  <m:ctrlPr>
                                    <a:rPr sz="1800" i="1">
                                      <a:latin typeface="Cambria Math" panose="02040503050406030204" pitchFamily="18" charset="0"/>
                                    </a:rPr>
                                  </m:ctrlPr>
                                </m:dPr>
                                <m:e>
                                  <m:r>
                                    <a:rPr sz="1800">
                                      <a:latin typeface="Cambria Math"/>
                                    </a:rPr>
                                    <m:t>𝑢</m:t>
                                  </m:r>
                                </m:e>
                              </m:d>
                            </m:oMath>
                          </a14:m>
                          <a:endParaRPr/>
                        </a:p>
                      </a:txBody>
                      <a:tcPr/>
                    </a:tc>
                    <a:tc>
                      <a:txBody>
                        <a:bodyPr/>
                        <a:lstStyle/>
                        <a:p>
                          <a:pPr algn="l">
                            <a:defRPr sz="1800"/>
                          </a:pPr>
                          <a:r>
                            <a:rPr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𝑢</m:t>
                                      </m:r>
                                    </m:e>
                                    <m:sup>
                                      <m:r>
                                        <a:rPr sz="1800">
                                          <a:latin typeface="Cambria Math"/>
                                        </a:rPr>
                                        <m:t>2</m:t>
                                      </m:r>
                                    </m:sup>
                                  </m:sSup>
                                  <m:r>
                                    <a:rPr sz="1800">
                                      <a:latin typeface="Cambria Math"/>
                                    </a:rPr>
                                    <m:t>+2</m:t>
                                  </m:r>
                                  <m:r>
                                    <a:rPr sz="1800">
                                      <a:latin typeface="Cambria Math"/>
                                    </a:rPr>
                                    <m:t>𝑢</m:t>
                                  </m:r>
                                </m:e>
                              </m:d>
                              <m:r>
                                <a:rPr sz="1800">
                                  <a:latin typeface="Cambria Math"/>
                                </a:rPr>
                                <m:t>=</m:t>
                              </m:r>
                              <m:sSup>
                                <m:sSupPr>
                                  <m:ctrlPr>
                                    <a:rPr sz="1800" i="1">
                                      <a:latin typeface="Cambria Math" panose="02040503050406030204" pitchFamily="18" charset="0"/>
                                    </a:rPr>
                                  </m:ctrlPr>
                                </m:sSupPr>
                                <m:e>
                                  <m:r>
                                    <a:rPr sz="1800">
                                      <a:latin typeface="Cambria Math"/>
                                    </a:rPr>
                                    <m:t>𝑢</m:t>
                                  </m:r>
                                </m:e>
                                <m:sup>
                                  <m:r>
                                    <a:rPr sz="1800">
                                      <a:latin typeface="Cambria Math"/>
                                    </a:rPr>
                                    <m:t>2+</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+2</m:t>
                              </m:r>
                              <m:sSup>
                                <m:sSupPr>
                                  <m:ctrlPr>
                                    <a:rPr sz="1800" i="1">
                                      <a:latin typeface="Cambria Math" panose="02040503050406030204" pitchFamily="18" charset="0"/>
                                    </a:rPr>
                                  </m:ctrlPr>
                                </m:sSupPr>
                                <m:e>
                                  <m:r>
                                    <a:rPr sz="1800">
                                      <a:latin typeface="Cambria Math"/>
                                    </a:rPr>
                                    <m:t>𝑢</m:t>
                                  </m:r>
                                </m:e>
                                <m:sup>
                                  <m:r>
                                    <a:rPr sz="1800">
                                      <a:latin typeface="Cambria Math"/>
                                    </a:rPr>
                                    <m:t>1+</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5</m:t>
                                      </m:r>
                                    </m:num>
                                    <m:den>
                                      <m:r>
                                        <a:rPr sz="1800">
                                          <a:latin typeface="Cambria Math"/>
                                        </a:rPr>
                                        <m:t>2</m:t>
                                      </m:r>
                                    </m:den>
                                  </m:f>
                                </m:sup>
                              </m:sSup>
                              <m:r>
                                <a:rPr sz="1800">
                                  <a:latin typeface="Cambria Math"/>
                                </a:rPr>
                                <m:t>+2</m:t>
                              </m:r>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oMath>
                          </a14:m>
                          <a:endParaRPr dirty="0"/>
                        </a:p>
                      </a:txBody>
                      <a:tcPr/>
                    </a:tc>
                    <a:tc>
                      <a:txBody>
                        <a:bodyPr/>
                        <a:lstStyle/>
                        <a:p>
                          <a:pPr algn="l">
                            <a:defRPr b="1"/>
                          </a:pPr>
                          <a:r>
                            <a:rPr lang="en-US" b="0" dirty="0"/>
                            <a:t>Multiply and simplify.</a:t>
                          </a:r>
                          <a:endParaRPr b="0" dirty="0"/>
                        </a:p>
                      </a:txBody>
                      <a:tcPr/>
                    </a:tc>
                    <a:extLst>
                      <a:ext uri="{0D108BD9-81ED-4DB2-BD59-A6C34878D82A}">
                        <a16:rowId xmlns:a16="http://schemas.microsoft.com/office/drawing/2014/main" val="10000"/>
                      </a:ext>
                    </a:extLst>
                  </a:tr>
                  <a:tr h="400950">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𝑓</m:t>
                                  </m:r>
                                </m:e>
                                <m:sup>
                                  <m:r>
                                    <a:rPr sz="1800">
                                      <a:latin typeface="Cambria Math"/>
                                    </a:rPr>
                                    <m:t>′</m:t>
                                  </m:r>
                                </m:sup>
                              </m:sSup>
                              <m:d>
                                <m:dPr>
                                  <m:ctrlPr>
                                    <a:rPr sz="1800" i="1">
                                      <a:latin typeface="Cambria Math" panose="02040503050406030204" pitchFamily="18" charset="0"/>
                                    </a:rPr>
                                  </m:ctrlPr>
                                </m:dPr>
                                <m:e>
                                  <m:r>
                                    <a:rPr sz="1800">
                                      <a:latin typeface="Cambria Math"/>
                                    </a:rPr>
                                    <m:t>𝑢</m:t>
                                  </m:r>
                                </m:e>
                              </m:d>
                            </m:oMath>
                          </a14:m>
                          <a:endParaRPr/>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𝑑𝑢</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5</m:t>
                                          </m:r>
                                        </m:num>
                                        <m:den>
                                          <m:r>
                                            <a:rPr sz="1800">
                                              <a:latin typeface="Cambria Math"/>
                                            </a:rPr>
                                            <m:t>2</m:t>
                                          </m:r>
                                        </m:den>
                                      </m:f>
                                    </m:sup>
                                  </m:sSup>
                                </m:e>
                              </m:d>
                              <m:r>
                                <a:rPr sz="1800">
                                  <a:latin typeface="Cambria Math"/>
                                </a:rPr>
                                <m:t>+2⋅</m:t>
                              </m:r>
                              <m:f>
                                <m:fPr>
                                  <m:ctrlPr>
                                    <a:rPr sz="1800" i="1">
                                      <a:latin typeface="Cambria Math" panose="02040503050406030204" pitchFamily="18" charset="0"/>
                                    </a:rPr>
                                  </m:ctrlPr>
                                </m:fPr>
                                <m:num>
                                  <m:r>
                                    <a:rPr sz="1800">
                                      <a:latin typeface="Cambria Math"/>
                                    </a:rPr>
                                    <m:t>𝑑</m:t>
                                  </m:r>
                                </m:num>
                                <m:den>
                                  <m:r>
                                    <a:rPr sz="1800">
                                      <a:latin typeface="Cambria Math"/>
                                    </a:rPr>
                                    <m:t>𝑑𝑢</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e>
                              </m:d>
                            </m:oMath>
                          </a14:m>
                          <a:endParaRPr dirty="0"/>
                        </a:p>
                      </a:txBody>
                      <a:tcPr/>
                    </a:tc>
                    <a:tc>
                      <a:txBody>
                        <a:bodyPr/>
                        <a:lstStyle/>
                        <a:p>
                          <a:pPr algn="l">
                            <a:defRPr b="1"/>
                          </a:pPr>
                          <a:r>
                            <a:rPr lang="en-US" b="0" dirty="0"/>
                            <a:t>Use both the Sum and Difference Rule and the Constant Times a Function Rule.</a:t>
                          </a:r>
                          <a:endParaRPr b="0" dirty="0"/>
                        </a:p>
                      </a:txBody>
                      <a:tcPr/>
                    </a:tc>
                    <a:extLst>
                      <a:ext uri="{0D108BD9-81ED-4DB2-BD59-A6C34878D82A}">
                        <a16:rowId xmlns:a16="http://schemas.microsoft.com/office/drawing/2014/main" val="10001"/>
                      </a:ext>
                    </a:extLst>
                  </a:tr>
                  <a:tr h="370840">
                    <a:tc>
                      <a:txBody>
                        <a:bodyPr/>
                        <a:lstStyle/>
                        <a:p>
                          <a:pPr algn="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a:t>
                          </a:r>
                          <a14:m>
                            <m:oMath xmlns:m="http://schemas.openxmlformats.org/officeDocument/2006/math">
                              <m:r>
                                <a:rPr lang="ar-AE"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sSup>
                                <m:sSupPr>
                                  <m:ctrlPr>
                                    <a:rPr lang="ar-AE" i="1">
                                      <a:latin typeface="Cambria Math" panose="02040503050406030204" pitchFamily="18" charset="0"/>
                                    </a:rPr>
                                  </m:ctrlPr>
                                </m:sSupPr>
                                <m:e>
                                  <m:r>
                                    <a:rPr lang="ar-AE">
                                      <a:latin typeface="Cambria Math" panose="02040503050406030204" pitchFamily="18" charset="0"/>
                                    </a:rPr>
                                    <m:t>𝑢</m:t>
                                  </m:r>
                                </m:e>
                                <m:sup>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m:t>
                              </m:r>
                              <m:borderBox>
                                <m:borderBoxPr>
                                  <m:hideTop m:val="on"/>
                                  <m:hideBot m:val="on"/>
                                  <m:hideLeft m:val="on"/>
                                  <m:hideRight m:val="on"/>
                                  <m:strikeBLTR m:val="on"/>
                                  <m:ctrlPr>
                                    <a:rPr lang="ar-AE" i="1">
                                      <a:latin typeface="Cambria Math" panose="02040503050406030204" pitchFamily="18" charset="0"/>
                                    </a:rPr>
                                  </m:ctrlPr>
                                </m:borderBoxPr>
                                <m:e>
                                  <m:r>
                                    <a:rPr lang="ar-AE">
                                      <a:latin typeface="Cambria Math" panose="02040503050406030204" pitchFamily="18" charset="0"/>
                                    </a:rPr>
                                    <m:t>2</m:t>
                                  </m:r>
                                </m:e>
                              </m:borderBox>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borderBox>
                                        <m:borderBoxPr>
                                          <m:hideTop m:val="on"/>
                                          <m:hideBot m:val="on"/>
                                          <m:hideLeft m:val="on"/>
                                          <m:hideRight m:val="on"/>
                                          <m:strikeBLTR m:val="on"/>
                                          <m:ctrlPr>
                                            <a:rPr lang="ar-AE" i="1">
                                              <a:latin typeface="Cambria Math" panose="02040503050406030204" pitchFamily="18" charset="0"/>
                                            </a:rPr>
                                          </m:ctrlPr>
                                        </m:borderBoxPr>
                                        <m:e>
                                          <m:r>
                                            <a:rPr lang="ar-AE">
                                              <a:latin typeface="Cambria Math" panose="02040503050406030204" pitchFamily="18" charset="0"/>
                                            </a:rPr>
                                            <m:t>2</m:t>
                                          </m:r>
                                        </m:e>
                                      </m:borderBox>
                                    </m:den>
                                  </m:f>
                                  <m:sSup>
                                    <m:sSupPr>
                                      <m:ctrlPr>
                                        <a:rPr lang="ar-AE" i="1">
                                          <a:latin typeface="Cambria Math" panose="02040503050406030204" pitchFamily="18" charset="0"/>
                                        </a:rPr>
                                      </m:ctrlPr>
                                    </m:sSupPr>
                                    <m:e>
                                      <m:r>
                                        <a:rPr lang="ar-AE">
                                          <a:latin typeface="Cambria Math" panose="02040503050406030204" pitchFamily="18" charset="0"/>
                                        </a:rPr>
                                        <m:t>𝑢</m:t>
                                      </m:r>
                                    </m:e>
                                    <m:sup>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sup>
                                  </m:sSup>
                                </m:e>
                              </m:d>
                            </m:oMath>
                          </a14:m>
                          <a:endParaRPr lang="ar-AE" dirty="0"/>
                        </a:p>
                      </a:txBody>
                      <a:tcPr/>
                    </a:tc>
                    <a:tc>
                      <a:txBody>
                        <a:bodyPr/>
                        <a:lstStyle/>
                        <a:p>
                          <a:pPr algn="l">
                            <a:defRPr b="1"/>
                          </a:pPr>
                          <a:r>
                            <a:rPr lang="en-US" b="0" dirty="0"/>
                            <a:t>Apply the Power Rule.</a:t>
                          </a:r>
                          <a:endParaRPr b="0" dirty="0"/>
                        </a:p>
                      </a:txBody>
                      <a:tcPr/>
                    </a:tc>
                    <a:extLst>
                      <a:ext uri="{0D108BD9-81ED-4DB2-BD59-A6C34878D82A}">
                        <a16:rowId xmlns:a16="http://schemas.microsoft.com/office/drawing/2014/main" val="10002"/>
                      </a:ext>
                    </a:extLst>
                  </a:tr>
                  <a:tr h="370840">
                    <a:tc>
                      <a:txBody>
                        <a:bodyPr/>
                        <a:lstStyle/>
                        <a:p>
                          <a:pPr algn="l"/>
                          <a:endParaRPr/>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2</m:t>
                                  </m:r>
                                </m:den>
                              </m:f>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oMath>
                          </a14:m>
                          <a:endParaRPr dirty="0"/>
                        </a:p>
                      </a:txBody>
                      <a:tcPr/>
                    </a:tc>
                    <a:tc>
                      <a:txBody>
                        <a:bodyPr/>
                        <a:lstStyle/>
                        <a:p>
                          <a:pPr algn="l"/>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75D49B5-B916-8731-EA20-7A85F02B1DBA}"/>
                  </a:ext>
                </a:extLst>
              </p:cNvPr>
              <p:cNvGraphicFramePr>
                <a:graphicFrameLocks/>
              </p:cNvGraphicFramePr>
              <p:nvPr>
                <p:extLst>
                  <p:ext uri="{D42A27DB-BD31-4B8C-83A1-F6EECF244321}">
                    <p14:modId xmlns:p14="http://schemas.microsoft.com/office/powerpoint/2010/main" val="248970145"/>
                  </p:ext>
                </p:extLst>
              </p:nvPr>
            </p:nvGraphicFramePr>
            <p:xfrm>
              <a:off x="457200" y="2209800"/>
              <a:ext cx="8229600" cy="276803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69456">
                    <a:tc>
                      <a:txBody>
                        <a:bodyPr/>
                        <a:lstStyle/>
                        <a:p>
                          <a:endParaRPr lang="en-US"/>
                        </a:p>
                      </a:txBody>
                      <a:tcPr>
                        <a:blipFill>
                          <a:blip r:embed="rId3"/>
                          <a:stretch>
                            <a:fillRect t="-6494" r="-980000" b="-500000"/>
                          </a:stretch>
                        </a:blipFill>
                      </a:tcPr>
                    </a:tc>
                    <a:tc>
                      <a:txBody>
                        <a:bodyPr/>
                        <a:lstStyle/>
                        <a:p>
                          <a:endParaRPr lang="en-US"/>
                        </a:p>
                      </a:txBody>
                      <a:tcPr>
                        <a:blipFill>
                          <a:blip r:embed="rId3"/>
                          <a:stretch>
                            <a:fillRect l="-17241" t="-6494" r="-68966" b="-500000"/>
                          </a:stretch>
                        </a:blipFill>
                      </a:tcPr>
                    </a:tc>
                    <a:tc>
                      <a:txBody>
                        <a:bodyPr/>
                        <a:lstStyle/>
                        <a:p>
                          <a:pPr algn="l">
                            <a:defRPr b="1"/>
                          </a:pPr>
                          <a:r>
                            <a:rPr lang="en-US" b="0" dirty="0"/>
                            <a:t>Multiply and simplify.</a:t>
                          </a:r>
                          <a:endParaRPr b="0" dirty="0"/>
                        </a:p>
                      </a:txBody>
                      <a:tcPr/>
                    </a:tc>
                    <a:extLst>
                      <a:ext uri="{0D108BD9-81ED-4DB2-BD59-A6C34878D82A}">
                        <a16:rowId xmlns:a16="http://schemas.microsoft.com/office/drawing/2014/main" val="10000"/>
                      </a:ext>
                    </a:extLst>
                  </a:tr>
                  <a:tr h="1188720">
                    <a:tc>
                      <a:txBody>
                        <a:bodyPr/>
                        <a:lstStyle/>
                        <a:p>
                          <a:endParaRPr lang="en-US"/>
                        </a:p>
                      </a:txBody>
                      <a:tcPr>
                        <a:blipFill>
                          <a:blip r:embed="rId3"/>
                          <a:stretch>
                            <a:fillRect t="-41837" r="-980000" b="-96429"/>
                          </a:stretch>
                        </a:blipFill>
                      </a:tcPr>
                    </a:tc>
                    <a:tc>
                      <a:txBody>
                        <a:bodyPr/>
                        <a:lstStyle/>
                        <a:p>
                          <a:endParaRPr lang="en-US"/>
                        </a:p>
                      </a:txBody>
                      <a:tcPr>
                        <a:blipFill>
                          <a:blip r:embed="rId3"/>
                          <a:stretch>
                            <a:fillRect l="-17241" t="-41837" r="-68966" b="-96429"/>
                          </a:stretch>
                        </a:blipFill>
                      </a:tcPr>
                    </a:tc>
                    <a:tc>
                      <a:txBody>
                        <a:bodyPr/>
                        <a:lstStyle/>
                        <a:p>
                          <a:pPr algn="l">
                            <a:defRPr b="1"/>
                          </a:pPr>
                          <a:r>
                            <a:rPr lang="en-US" b="0" dirty="0"/>
                            <a:t>Use both the Sum and Difference Rule and the Constant Times a Function Rule.</a:t>
                          </a:r>
                          <a:endParaRPr b="0" dirty="0"/>
                        </a:p>
                      </a:txBody>
                      <a:tcPr/>
                    </a:tc>
                    <a:extLst>
                      <a:ext uri="{0D108BD9-81ED-4DB2-BD59-A6C34878D82A}">
                        <a16:rowId xmlns:a16="http://schemas.microsoft.com/office/drawing/2014/main" val="10001"/>
                      </a:ext>
                    </a:extLst>
                  </a:tr>
                  <a:tr h="579184">
                    <a:tc>
                      <a:txBody>
                        <a:bodyPr/>
                        <a:lstStyle/>
                        <a:p>
                          <a:pPr algn="l"/>
                          <a:endParaRPr/>
                        </a:p>
                      </a:txBody>
                      <a:tcPr/>
                    </a:tc>
                    <a:tc>
                      <a:txBody>
                        <a:bodyPr/>
                        <a:lstStyle/>
                        <a:p>
                          <a:endParaRPr lang="en-US"/>
                        </a:p>
                      </a:txBody>
                      <a:tcPr>
                        <a:blipFill>
                          <a:blip r:embed="rId3"/>
                          <a:stretch>
                            <a:fillRect l="-17241" t="-292632" r="-68966" b="-98947"/>
                          </a:stretch>
                        </a:blipFill>
                      </a:tcPr>
                    </a:tc>
                    <a:tc>
                      <a:txBody>
                        <a:bodyPr/>
                        <a:lstStyle/>
                        <a:p>
                          <a:pPr algn="l">
                            <a:defRPr b="1"/>
                          </a:pPr>
                          <a:r>
                            <a:rPr lang="en-US" b="0" dirty="0"/>
                            <a:t>Apply the Power Rule.</a:t>
                          </a:r>
                          <a:endParaRPr b="0" dirty="0"/>
                        </a:p>
                      </a:txBody>
                      <a:tcPr/>
                    </a:tc>
                    <a:extLst>
                      <a:ext uri="{0D108BD9-81ED-4DB2-BD59-A6C34878D82A}">
                        <a16:rowId xmlns:a16="http://schemas.microsoft.com/office/drawing/2014/main" val="10002"/>
                      </a:ext>
                    </a:extLst>
                  </a:tr>
                  <a:tr h="530670">
                    <a:tc>
                      <a:txBody>
                        <a:bodyPr/>
                        <a:lstStyle/>
                        <a:p>
                          <a:pPr algn="l"/>
                          <a:endParaRPr/>
                        </a:p>
                      </a:txBody>
                      <a:tcPr/>
                    </a:tc>
                    <a:tc>
                      <a:txBody>
                        <a:bodyPr/>
                        <a:lstStyle/>
                        <a:p>
                          <a:endParaRPr lang="en-US"/>
                        </a:p>
                      </a:txBody>
                      <a:tcPr>
                        <a:blipFill>
                          <a:blip r:embed="rId3"/>
                          <a:stretch>
                            <a:fillRect l="-17241" t="-428736" r="-68966" b="-8046"/>
                          </a:stretch>
                        </a:blipFill>
                      </a:tcPr>
                    </a:tc>
                    <a:tc>
                      <a:txBody>
                        <a:bodyPr/>
                        <a:lstStyle/>
                        <a:p>
                          <a:pPr algn="l"/>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1619</Words>
  <Application>Microsoft Office PowerPoint</Application>
  <PresentationFormat>On-screen Show (4:3)</PresentationFormat>
  <Paragraphs>152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Cambria Math</vt:lpstr>
      <vt:lpstr>Courier New</vt:lpstr>
      <vt:lpstr>Arial</vt:lpstr>
      <vt:lpstr>Office Theme</vt:lpstr>
      <vt:lpstr>Section 2.8</vt:lpstr>
      <vt:lpstr>Constant Times a Function Rule</vt:lpstr>
      <vt:lpstr>The Sum and Difference Rule</vt:lpstr>
      <vt:lpstr>Example 1: Using the Rules</vt:lpstr>
      <vt:lpstr>Example 1: Using the Rules (cont.)</vt:lpstr>
      <vt:lpstr>Example 1: Using the Rules (cont.)</vt:lpstr>
      <vt:lpstr>Example 1: Using the Rules (cont.)</vt:lpstr>
      <vt:lpstr>Example 1: Using the Rules (cont.)</vt:lpstr>
      <vt:lpstr>Example 2: Algebraic Manipulations</vt:lpstr>
      <vt:lpstr>Example 2: Algebraic Manipulations (cont.)</vt:lpstr>
      <vt:lpstr>Example 2: Algebraic Manipulations (cont.)</vt:lpstr>
      <vt:lpstr>Example 3: Tangent Lines</vt:lpstr>
      <vt:lpstr>Example 3: Tangent Lines (cont.)</vt:lpstr>
      <vt:lpstr>Example 3: Tangent Lines (cont.)</vt:lpstr>
      <vt:lpstr>Example 3: Tangent Lines (cont.)</vt:lpstr>
      <vt:lpstr>Example 3: Tangent Lines (cont.)</vt:lpstr>
      <vt:lpstr>Example 3: Tangent Lines (cont.)</vt:lpstr>
      <vt:lpstr>Example 4: Velocity</vt:lpstr>
      <vt:lpstr>Example 4: Velocity (cont.)</vt:lpstr>
      <vt:lpstr>Example 5: Identifying Derivatives in Real Life</vt:lpstr>
      <vt:lpstr>Example 5: Identifying Derivatives in Real Life (cont.)</vt:lpstr>
      <vt:lpstr>Example 5: Identifying Derivatives in Real Life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116</cp:revision>
  <dcterms:created xsi:type="dcterms:W3CDTF">2013-04-26T14:43:13Z</dcterms:created>
  <dcterms:modified xsi:type="dcterms:W3CDTF">2022-08-18T15:42:26Z</dcterms:modified>
</cp:coreProperties>
</file>