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  <p:sldId id="274" r:id="rId16"/>
    <p:sldId id="275" r:id="rId17"/>
    <p:sldId id="276" r:id="rId18"/>
    <p:sldId id="277" r:id="rId19"/>
    <p:sldId id="281" r:id="rId20"/>
    <p:sldId id="282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Applications: Marginal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Marginal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If the table manufacturer in Example 2 has a cost function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=225+2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along with his revenue function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find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all break-even points;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marginal profit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Marginal Profit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Break-even points occur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br>
                  <a:rPr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endParaRPr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phant>
                    </m:oMath>
                  </m:oMathPara>
                </a14:m>
                <a:br>
                  <a:rPr dirty="0">
                    <a:latin typeface="Cambria Math" panose="02040503050406030204" pitchFamily="18" charset="0"/>
                  </a:rPr>
                </a:br>
                <a:endParaRPr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732504"/>
                  </p:ext>
                </p:extLst>
              </p:nvPr>
            </p:nvGraphicFramePr>
            <p:xfrm>
              <a:off x="2743200" y="2286000"/>
              <a:ext cx="3657600" cy="19150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225+2</m:t>
                              </m:r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=117</m:t>
                              </m:r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6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900+8</m:t>
                              </m:r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=468</m:t>
                              </m:r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>
                                  <a:latin typeface="Cambria Math"/>
                                </a:rPr>
                                <m:t>−468</m:t>
                              </m:r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/>
                                </a:rPr>
                                <m:t>+900</m:t>
                              </m:r>
                            </m:oMath>
                          </a14:m>
                          <a:endParaRPr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6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600">
                                      <a:latin typeface="Cambria Math"/>
                                    </a:rPr>
                                    <m:t>−52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+100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−50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732504"/>
                  </p:ext>
                </p:extLst>
              </p:nvPr>
            </p:nvGraphicFramePr>
            <p:xfrm>
              <a:off x="2743200" y="2286000"/>
              <a:ext cx="3657600" cy="19150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20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33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33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311" r="-100000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21311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25000" r="-100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25000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25000" r="-10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325000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425000" r="-1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425000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E77C48E-F053-B163-2175-9410A1AE6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3519921"/>
                  </p:ext>
                </p:extLst>
              </p:nvPr>
            </p:nvGraphicFramePr>
            <p:xfrm>
              <a:off x="1524000" y="434340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33967781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531744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−2=0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2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            </a:t>
                          </a:r>
                          <a:r>
                            <a:rPr lang="en-US" sz="1800" baseline="0" dirty="0"/>
                            <a:t>          </a:t>
                          </a:r>
                          <a:r>
                            <a:rPr lang="en-US" sz="18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=50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1438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E77C48E-F053-B163-2175-9410A1AE6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3519921"/>
                  </p:ext>
                </p:extLst>
              </p:nvPr>
            </p:nvGraphicFramePr>
            <p:xfrm>
              <a:off x="1524000" y="434340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33967781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531744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100000" b="-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b="-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2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163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43811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Marginal Profit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0A66BA-D7C5-BCCC-4C87-CA8DDDDEAC9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455420" y="1066800"/>
            <a:ext cx="4233160" cy="413818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D67E8D-7784-24E8-227A-E6AC5DF17FA4}"/>
                  </a:ext>
                </a:extLst>
              </p:cNvPr>
              <p:cNvSpPr txBox="1"/>
              <p:nvPr/>
            </p:nvSpPr>
            <p:spPr>
              <a:xfrm>
                <a:off x="457200" y="5314146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Break-even points occur when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D67E8D-7784-24E8-227A-E6AC5DF1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14146"/>
                <a:ext cx="8229600" cy="523220"/>
              </a:xfrm>
              <a:prstGeom prst="rect">
                <a:avLst/>
              </a:prstGeom>
              <a:blipFill>
                <a:blip r:embed="rId3"/>
                <a:stretch>
                  <a:fillRect l="-148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Marginal Profit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A5A0EF-0688-4E18-9E4B-4C19F79F2C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8299225"/>
                  </p:ext>
                </p:extLst>
              </p:nvPr>
            </p:nvGraphicFramePr>
            <p:xfrm>
              <a:off x="838200" y="1143000"/>
              <a:ext cx="8229600" cy="21630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𝑅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Marginal profit is rate of change of profit, so first we must find the profit function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117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225+2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=117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−225−2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=−225+117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profit function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A5A0EF-0688-4E18-9E4B-4C19F79F2C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8299225"/>
                  </p:ext>
                </p:extLst>
              </p:nvPr>
            </p:nvGraphicFramePr>
            <p:xfrm>
              <a:off x="838200" y="1143000"/>
              <a:ext cx="8229600" cy="21630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125167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93" t="-4762" b="-24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6437" r="-125167" b="-1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7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1765" r="-125167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6962" r="-125167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93" t="-356962" b="-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8577ED61-4E8B-6BFE-9748-3B9B2B1BF2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260951"/>
                  </p:ext>
                </p:extLst>
              </p:nvPr>
            </p:nvGraphicFramePr>
            <p:xfrm>
              <a:off x="457200" y="3276600"/>
              <a:ext cx="8229600" cy="28318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=0+117⋅1−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Now we can find the derivative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to calculate the various marginal profits.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=117−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=117−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=117−45=$72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20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=117−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=117−90=$27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30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=117−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30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=117−135=−$18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8577ED61-4E8B-6BFE-9748-3B9B2B1BF2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260951"/>
                  </p:ext>
                </p:extLst>
              </p:nvPr>
            </p:nvGraphicFramePr>
            <p:xfrm>
              <a:off x="457200" y="3276600"/>
              <a:ext cx="8229600" cy="28318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333" r="-800000" b="-2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511" t="-3333" r="-88088" b="-2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14" t="-3333" b="-21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362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511" t="-196203" r="-88088" b="-3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96203" r="-800000" b="-2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511" t="-296203" r="-88088" b="-2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96203" r="-800000" b="-1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511" t="-396203" r="-88088" b="-1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96203" r="-800000" b="-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511" t="-496203" r="-88088" b="-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Marginal Profit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actually getting smaller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gets larger. Marginal analysis shows that the rate of growth of profit per table is actually decreasing at a rate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$18</m:t>
                    </m:r>
                  </m:oMath>
                </a14:m>
                <a:r>
                  <a:rPr sz="2800"/>
                  <a:t> per table when </a:t>
                </a:r>
                <a:r>
                  <a:rPr sz="2800">
                    <a:latin typeface="Cambria Math"/>
                  </a:rPr>
                  <a:t>30</a:t>
                </a:r>
                <a:r>
                  <a:rPr sz="2800"/>
                  <a:t> tables are manufactured and sold. This does not necessarily mean there is a loss, but as production increases, the profit per table is growing less because costs are increasing faster than revenue.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Marginal Average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Marginal average cost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the rate of change of the average cost per unit change in production. This is an approximation of the change in average cost when one more item is produced.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Marginal Average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=0.02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+2000</m:t>
                    </m:r>
                  </m:oMath>
                </a14:m>
                <a:r>
                  <a:rPr sz="2800"/>
                  <a:t> represents the cost in dollars of producing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lawn mowers.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average cost function.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average cost per lawn mower if </a:t>
                </a:r>
                <a:r>
                  <a:rPr sz="2800">
                    <a:latin typeface="Cambria Math"/>
                  </a:rPr>
                  <a:t>1000</a:t>
                </a:r>
                <a:r>
                  <a:rPr sz="2800"/>
                  <a:t> lawn mowers are produced.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Find the marginal average cost if </a:t>
                </a:r>
                <a:r>
                  <a:rPr sz="2800">
                    <a:latin typeface="Cambria Math"/>
                  </a:rPr>
                  <a:t>1000</a:t>
                </a:r>
                <a:r>
                  <a:rPr sz="2800"/>
                  <a:t> lawn mowers are produced.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Marginal Average Cost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bar>
                          <m:barPr>
                            <m:pos m:val="to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0.02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+100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+2000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=0.02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+100+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0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bar>
                          <m:barPr>
                            <m:pos m:val="to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ba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=0.02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+100+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=20+100+2=$122</m:t>
                    </m:r>
                  </m:oMath>
                </a14:m>
                <a:r>
                  <a:rPr sz="2800"/>
                  <a:t> </a:t>
                </a:r>
                <a:r>
                  <a:t> </a:t>
                </a:r>
                <a:r>
                  <a:rPr sz="2000"/>
                  <a:t>Use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𝑥</m:t>
                    </m:r>
                    <m:r>
                      <a:rPr sz="2000">
                        <a:latin typeface="Cambria Math"/>
                      </a:rPr>
                      <m:t>=1000</m:t>
                    </m:r>
                  </m:oMath>
                </a14:m>
                <a:r>
                  <a:rPr sz="20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Marginal Average Cost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C1D4DF-1C77-BFFF-9767-4F98E4874C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3274403"/>
                  </p:ext>
                </p:extLst>
              </p:nvPr>
            </p:nvGraphicFramePr>
            <p:xfrm>
              <a:off x="902293" y="1143000"/>
              <a:ext cx="7784508" cy="2291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7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5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084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ba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=0.02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+100+2000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the equation so that there are no fractions.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=0.02+0+2000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−1−1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=0.02−2000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=0.02−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Find the rate of change of the average cost to find the marginal average cost.</a:t>
                          </a: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C1D4DF-1C77-BFFF-9767-4F98E4874C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3274403"/>
                  </p:ext>
                </p:extLst>
              </p:nvPr>
            </p:nvGraphicFramePr>
            <p:xfrm>
              <a:off x="902293" y="1143000"/>
              <a:ext cx="7784508" cy="2291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7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5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084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982203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0" t="-4762" r="-138477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the equation so that there are no fractions.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774" r="-982203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0" t="-103774" r="-138477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0" t="-354098" r="-138477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80" t="-263810" r="-13847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Find the rate of change of the average cost to find the marginal average cost.</a:t>
                          </a:r>
                          <a:r>
                            <a:rPr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24C2F276-DAF2-F8AF-5B89-8286EE17CB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0731303"/>
                  </p:ext>
                </p:extLst>
              </p:nvPr>
            </p:nvGraphicFramePr>
            <p:xfrm>
              <a:off x="914400" y="3665918"/>
              <a:ext cx="7772400" cy="15062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1000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=0.02−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1000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1000</m:t>
                              </m:r>
                            </m:oMath>
                          </a14:m>
                          <a:r>
                            <a:rPr sz="1800" b="0" dirty="0"/>
                            <a:t> in the function for marginal average cost.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1000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=0.02−0.002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1000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=$0.018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24C2F276-DAF2-F8AF-5B89-8286EE17CB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0731303"/>
                  </p:ext>
                </p:extLst>
              </p:nvPr>
            </p:nvGraphicFramePr>
            <p:xfrm>
              <a:off x="914400" y="3665918"/>
              <a:ext cx="7772400" cy="15062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62" r="-183333" b="-15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545" t="-4762" b="-15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30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2778" r="-183333" b="-1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30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56338" r="-183333" b="-2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Marginal Average Cost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t>​</a:t>
            </a:r>
            <a:r>
              <a:rPr sz="2800"/>
              <a:t>The average cost per lawn mower is increasing at a rate of </a:t>
            </a:r>
            <a:r>
              <a:rPr sz="2800">
                <a:latin typeface="Cambria Math"/>
              </a:rPr>
              <a:t>1.8</a:t>
            </a:r>
            <a:r>
              <a:rPr sz="2800"/>
              <a:t> cents per lawn mower when </a:t>
            </a:r>
            <a:r>
              <a:rPr sz="2800">
                <a:latin typeface="Cambria Math"/>
              </a:rPr>
              <a:t>1000</a:t>
            </a:r>
            <a:r>
              <a:rPr sz="2800"/>
              <a:t> lawn mowers are produced.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Marginal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Marginal cost</a:t>
                </a:r>
                <a:r>
                  <a:rPr sz="2800" dirty="0"/>
                  <a:t> is the rate of change of total cost per unit change in quantity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 This concept is illustrated geometrically in Figure 1.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Marginal Propensity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If the marginal propensity to save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=0.02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what is the marginal propensity to consume?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D1D45-D2B3-2A03-A030-9A24BB85BFE2}"/>
              </a:ext>
            </a:extLst>
          </p:cNvPr>
          <p:cNvSpPr txBox="1"/>
          <p:nvPr/>
        </p:nvSpPr>
        <p:spPr>
          <a:xfrm>
            <a:off x="457200" y="21336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C80008CB-B301-6314-87C7-220719ADAE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9534293"/>
                  </p:ext>
                </p:extLst>
              </p:nvPr>
            </p:nvGraphicFramePr>
            <p:xfrm>
              <a:off x="457200" y="2710821"/>
              <a:ext cx="82296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=1−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We replace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800" b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2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02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sz="2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=1−0.02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C80008CB-B301-6314-87C7-220719ADAE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9534293"/>
                  </p:ext>
                </p:extLst>
              </p:nvPr>
            </p:nvGraphicFramePr>
            <p:xfrm>
              <a:off x="457200" y="2710821"/>
              <a:ext cx="82296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65" r="-150929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56" t="-10465" b="-1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765" r="-150929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Marginal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manufacturer of specialty items determines that the cost of producing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ballpoint pens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=500+3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dollars.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, the cost of producing the 101</a:t>
                </a:r>
                <a:r>
                  <a:rPr sz="2800" baseline="30000"/>
                  <a:t>st</a:t>
                </a:r>
                <a:r>
                  <a:rPr sz="2800"/>
                  <a:t> pen.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sz="2800"/>
                  <a:t>, the marginal cost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sz="2800"/>
                  <a:t> pens.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Marginal Cost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=500+3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=500+303=803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=500+3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=500+300=800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=803−800=3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So, when the production level is increased from </a:t>
                </a:r>
                <a:r>
                  <a:rPr sz="2800" dirty="0">
                    <a:latin typeface="Cambria Math"/>
                  </a:rPr>
                  <a:t>100</a:t>
                </a:r>
                <a:r>
                  <a:rPr sz="2800" dirty="0"/>
                  <a:t> to </a:t>
                </a:r>
                <a:r>
                  <a:rPr sz="2800" dirty="0">
                    <a:latin typeface="Cambria Math"/>
                  </a:rPr>
                  <a:t>101</a:t>
                </a:r>
                <a:r>
                  <a:rPr sz="2800" dirty="0"/>
                  <a:t> pens, the total cost is increased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</m:t>
                    </m:r>
                  </m:oMath>
                </a14:m>
                <a:r>
                  <a:rPr sz="2800" dirty="0"/>
                  <a:t>. Therefore, the cost of producing the 101</a:t>
                </a:r>
                <a:r>
                  <a:rPr sz="2800" baseline="30000" dirty="0"/>
                  <a:t>st</a:t>
                </a:r>
                <a:r>
                  <a:rPr sz="2800" dirty="0"/>
                  <a:t> pen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Marginal Cost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925707087"/>
                  </p:ext>
                </p:extLst>
              </p:nvPr>
            </p:nvGraphicFramePr>
            <p:xfrm>
              <a:off x="990600" y="12954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2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𝐶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=500+3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given cost function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Marginal cost is the derivative of the cost function.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100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=$3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marginal cost at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100</m:t>
                              </m:r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925707087"/>
                  </p:ext>
                </p:extLst>
              </p:nvPr>
            </p:nvGraphicFramePr>
            <p:xfrm>
              <a:off x="990600" y="1295400"/>
              <a:ext cx="82296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2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3316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given cost function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3316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Marginal cost is the derivative of the cost function.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8197" r="-3316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54" t="-20819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EDCD3A7-CB51-E954-D482-30BF14623812}"/>
              </a:ext>
            </a:extLst>
          </p:cNvPr>
          <p:cNvSpPr txBox="1"/>
          <p:nvPr/>
        </p:nvSpPr>
        <p:spPr>
          <a:xfrm>
            <a:off x="457200" y="1295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SzPct val="150000"/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Marginal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Marginal revenue</a:t>
                </a:r>
                <a:r>
                  <a:rPr sz="2800" dirty="0"/>
                  <a:t> is the rate of change of the total revenue per unit change in sales when the level of sales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items.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Marginal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a manufacturer has determined that the price of certain custom-made tables he produces can be determined by the demand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=117−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the number of tables produced and sold.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revenue function.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Determine the marginal revenue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sz="2800"/>
                  <a:t> tables.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Marginal Revenue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117−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=117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=117⋅1−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=117−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=117−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=117−8=$109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Thus, the revenue is increasing at a rate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$109</m:t>
                    </m:r>
                  </m:oMath>
                </a14:m>
                <a:r>
                  <a:rPr sz="2800"/>
                  <a:t> per table as the sixteenth table is sold.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Marginal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Marginal profit</a:t>
                </a:r>
                <a:r>
                  <a:rPr sz="2800" dirty="0"/>
                  <a:t> is the rate of change of the profit per unit change in sales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items are produced and sold.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1108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Cambria Math</vt:lpstr>
      <vt:lpstr>Courier New</vt:lpstr>
      <vt:lpstr>Arial</vt:lpstr>
      <vt:lpstr>Office Theme</vt:lpstr>
      <vt:lpstr>Section 2.9</vt:lpstr>
      <vt:lpstr>Marginal Cost</vt:lpstr>
      <vt:lpstr>Example 1: Marginal Cost</vt:lpstr>
      <vt:lpstr>Example 1: Marginal Cost (cont.)</vt:lpstr>
      <vt:lpstr>Example 1: Marginal Cost (cont.)</vt:lpstr>
      <vt:lpstr>Marginal Revenue</vt:lpstr>
      <vt:lpstr>Example 2: Marginal Revenue</vt:lpstr>
      <vt:lpstr>Example 2: Marginal Revenue (cont.)</vt:lpstr>
      <vt:lpstr>Marginal Profit</vt:lpstr>
      <vt:lpstr>Example 3: Marginal Profit</vt:lpstr>
      <vt:lpstr>Example 3: Marginal Profit (cont.)</vt:lpstr>
      <vt:lpstr>Example 3: Marginal Profit (cont.)</vt:lpstr>
      <vt:lpstr>Example 3: Marginal Profit (cont.)</vt:lpstr>
      <vt:lpstr>Example 3: Marginal Profit (cont.)</vt:lpstr>
      <vt:lpstr>Marginal Average Cost</vt:lpstr>
      <vt:lpstr>Example 4: Marginal Average Cost</vt:lpstr>
      <vt:lpstr>Example 4: Marginal Average Cost (cont.)</vt:lpstr>
      <vt:lpstr>Example 4: Marginal Average Cost (cont.)</vt:lpstr>
      <vt:lpstr>Example 4: Marginal Average Cost (cont.)</vt:lpstr>
      <vt:lpstr>Example 5: Marginal Propensity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116</cp:revision>
  <dcterms:created xsi:type="dcterms:W3CDTF">2013-04-26T14:43:13Z</dcterms:created>
  <dcterms:modified xsi:type="dcterms:W3CDTF">2022-08-18T15:42:53Z</dcterms:modified>
</cp:coreProperties>
</file>