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handoutMasterIdLst>
    <p:handoutMasterId r:id="rId25"/>
  </p:handoutMasterIdLst>
  <p:sldIdLst>
    <p:sldId id="256" r:id="rId2"/>
    <p:sldId id="257" r:id="rId3"/>
    <p:sldId id="258" r:id="rId4"/>
    <p:sldId id="259" r:id="rId5"/>
    <p:sldId id="260" r:id="rId6"/>
    <p:sldId id="262" r:id="rId7"/>
    <p:sldId id="265" r:id="rId8"/>
    <p:sldId id="266" r:id="rId9"/>
    <p:sldId id="267" r:id="rId10"/>
    <p:sldId id="268" r:id="rId11"/>
    <p:sldId id="269" r:id="rId12"/>
    <p:sldId id="270" r:id="rId13"/>
    <p:sldId id="271" r:id="rId14"/>
    <p:sldId id="272" r:id="rId15"/>
    <p:sldId id="273" r:id="rId16"/>
    <p:sldId id="275" r:id="rId17"/>
    <p:sldId id="276" r:id="rId18"/>
    <p:sldId id="277" r:id="rId19"/>
    <p:sldId id="279" r:id="rId20"/>
    <p:sldId id="280" r:id="rId21"/>
    <p:sldId id="281" r:id="rId22"/>
    <p:sldId id="282" r:id="rId23"/>
  </p:sldIdLst>
  <p:sldSz cx="9144000" cy="6858000" type="screen4x3"/>
  <p:notesSz cx="6858000" cy="9144000"/>
  <p:embeddedFontLst>
    <p:embeddedFont>
      <p:font typeface="Calibri" panose="020F0502020204030204" pitchFamily="34" charset="0"/>
      <p:regular r:id="rId26"/>
      <p:bold r:id="rId27"/>
      <p:italic r:id="rId28"/>
      <p:boldItalic r:id="rId29"/>
    </p:embeddedFont>
    <p:embeddedFont>
      <p:font typeface="Cambria Math" panose="02040503050406030204" pitchFamily="18"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112" d="100"/>
          <a:sy n="112" d="100"/>
        </p:scale>
        <p:origin x="1746" y="96"/>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8/18/2022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8/18/2022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The Product and Quotient Rules</a:t>
            </a:r>
          </a:p>
        </p:txBody>
      </p:sp>
      <p:sp>
        <p:nvSpPr>
          <p:cNvPr id="3" name="Title 2"/>
          <p:cNvSpPr>
            <a:spLocks noGrp="1"/>
          </p:cNvSpPr>
          <p:nvPr>
            <p:ph type="title"/>
          </p:nvPr>
        </p:nvSpPr>
        <p:spPr/>
        <p:txBody>
          <a:bodyPr/>
          <a:lstStyle/>
          <a:p>
            <a:r>
              <a:t>Section 3.1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Using the Quotient Rule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a:t>Solution</a:t>
                </a:r>
              </a:p>
              <a:p>
                <a:pPr>
                  <a:defRPr sz="2800"/>
                </a:pPr>
                <a:r>
                  <a:rPr sz="2800"/>
                  <a:t>Here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oMath>
                </a14:m>
                <a:r>
                  <a:rPr sz="2800"/>
                  <a:t> and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=5</m:t>
                    </m:r>
                    <m:r>
                      <a:rPr>
                        <a:latin typeface="Cambria Math" panose="02040503050406030204" pitchFamily="18" charset="0"/>
                      </a:rPr>
                      <m:t>𝑥</m:t>
                    </m:r>
                    <m:r>
                      <a:rPr>
                        <a:latin typeface="Cambria Math" panose="02040503050406030204" pitchFamily="18" charset="0"/>
                      </a:rPr>
                      <m:t>+1</m:t>
                    </m:r>
                  </m:oMath>
                </a14:m>
                <a:r>
                  <a:rPr sz="2800"/>
                  <a:t>. So, </a:t>
                </a:r>
                <a14:m>
                  <m:oMath xmlns:m="http://schemas.openxmlformats.org/officeDocument/2006/math">
                    <m:func>
                      <m:funcPr>
                        <m:ctrlPr>
                          <a:rPr i="1">
                            <a:latin typeface="Cambria Math" panose="02040503050406030204" pitchFamily="18" charset="0"/>
                          </a:rPr>
                        </m:ctrlPr>
                      </m:funcPr>
                      <m:fName>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=2</m:t>
                    </m:r>
                    <m:r>
                      <a:rPr>
                        <a:latin typeface="Cambria Math" panose="02040503050406030204" pitchFamily="18" charset="0"/>
                      </a:rPr>
                      <m:t>𝑥</m:t>
                    </m:r>
                  </m:oMath>
                </a14:m>
                <a:r>
                  <a:rPr sz="2800"/>
                  <a:t> and </a:t>
                </a:r>
                <a14:m>
                  <m:oMath xmlns:m="http://schemas.openxmlformats.org/officeDocument/2006/math">
                    <m:func>
                      <m:funcPr>
                        <m:ctrlPr>
                          <a:rPr i="1">
                            <a:latin typeface="Cambria Math" panose="02040503050406030204" pitchFamily="18" charset="0"/>
                          </a:rPr>
                        </m:ctrlPr>
                      </m:funcPr>
                      <m:fName>
                        <m:sSup>
                          <m:sSupPr>
                            <m:ctrlPr>
                              <a:rPr i="1">
                                <a:latin typeface="Cambria Math" panose="02040503050406030204" pitchFamily="18" charset="0"/>
                              </a:rPr>
                            </m:ctrlPr>
                          </m:sSupPr>
                          <m:e>
                            <m:r>
                              <a:rPr>
                                <a:latin typeface="Cambria Math" panose="02040503050406030204" pitchFamily="18" charset="0"/>
                              </a:rPr>
                              <m:t>𝑔</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=5</m:t>
                    </m:r>
                  </m:oMath>
                </a14:m>
                <a:r>
                  <a:rPr sz="2800"/>
                  <a:t>. Substituting these into the Quotient Rule, we get:</a:t>
                </a:r>
              </a:p>
              <a:p>
                <a:pPr/>
                <a14:m>
                  <m:oMathPara xmlns:m="http://schemas.openxmlformats.org/officeDocument/2006/math">
                    <m:oMathParaPr>
                      <m:jc m:val="centerGroup"/>
                    </m:oMathParaPr>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𝑑𝑦</m:t>
                          </m:r>
                        </m:num>
                        <m:den>
                          <m:r>
                            <a:rPr>
                              <a:latin typeface="Cambria Math" panose="02040503050406030204" pitchFamily="18" charset="0"/>
                            </a:rPr>
                            <m:t>𝑑𝑥</m:t>
                          </m:r>
                        </m:den>
                      </m:f>
                      <m:r>
                        <a:rPr>
                          <a:latin typeface="Cambria Math" panose="02040503050406030204" pitchFamily="18" charset="0"/>
                        </a:rPr>
                        <m:t>=</m:t>
                      </m:r>
                      <m:f>
                        <m:fPr>
                          <m:ctrlPr>
                            <a:rPr i="1">
                              <a:latin typeface="Cambria Math" panose="02040503050406030204" pitchFamily="18" charset="0"/>
                            </a:rPr>
                          </m:ctrlPr>
                        </m:fPr>
                        <m:num>
                          <m:d>
                            <m:dPr>
                              <m:ctrlPr>
                                <a:rPr i="1">
                                  <a:latin typeface="Cambria Math" panose="02040503050406030204" pitchFamily="18" charset="0"/>
                                </a:rPr>
                              </m:ctrlPr>
                            </m:dPr>
                            <m:e>
                              <m:r>
                                <a:rPr>
                                  <a:latin typeface="Cambria Math" panose="02040503050406030204" pitchFamily="18" charset="0"/>
                                </a:rPr>
                                <m:t>5</m:t>
                              </m:r>
                              <m:r>
                                <a:rPr>
                                  <a:latin typeface="Cambria Math" panose="02040503050406030204" pitchFamily="18" charset="0"/>
                                </a:rPr>
                                <m:t>𝑥</m:t>
                              </m:r>
                              <m:r>
                                <a:rPr>
                                  <a:latin typeface="Cambria Math" panose="02040503050406030204" pitchFamily="18" charset="0"/>
                                </a:rPr>
                                <m:t>+1</m:t>
                              </m:r>
                            </m:e>
                          </m:d>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𝑥</m:t>
                              </m:r>
                            </m:e>
                          </m:d>
                          <m:r>
                            <a:rPr>
                              <a:latin typeface="Cambria Math" panose="02040503050406030204" pitchFamily="18" charset="0"/>
                            </a:rPr>
                            <m:t>−</m:t>
                          </m:r>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e>
                          </m:d>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5</m:t>
                              </m:r>
                            </m:e>
                          </m:d>
                        </m:num>
                        <m:den>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5</m:t>
                                  </m:r>
                                  <m:r>
                                    <a:rPr>
                                      <a:latin typeface="Cambria Math" panose="02040503050406030204" pitchFamily="18" charset="0"/>
                                    </a:rPr>
                                    <m:t>𝑥</m:t>
                                  </m:r>
                                  <m:r>
                                    <a:rPr>
                                      <a:latin typeface="Cambria Math" panose="02040503050406030204" pitchFamily="18" charset="0"/>
                                    </a:rPr>
                                    <m:t>+1</m:t>
                                  </m:r>
                                </m:e>
                              </m:d>
                            </m:e>
                            <m:sup>
                              <m:r>
                                <a:rPr>
                                  <a:latin typeface="Cambria Math" panose="02040503050406030204" pitchFamily="18" charset="0"/>
                                </a:rPr>
                                <m:t>2</m:t>
                              </m:r>
                            </m:sup>
                          </m:sSup>
                        </m:den>
                      </m:f>
                    </m:oMath>
                    <m:oMath xmlns:m="http://schemas.openxmlformats.org/officeDocument/2006/math">
                      <m:phant>
                        <m:phantPr>
                          <m:show m:val="off"/>
                          <m:ctrlPr>
                            <a:rPr i="1">
                              <a:latin typeface="Cambria Math" panose="02040503050406030204" pitchFamily="18" charset="0"/>
                            </a:rPr>
                          </m:ctrlPr>
                        </m:phantPr>
                        <m:e>
                          <m:f>
                            <m:fPr>
                              <m:ctrlPr>
                                <a:rPr i="1">
                                  <a:latin typeface="Cambria Math" panose="02040503050406030204" pitchFamily="18" charset="0"/>
                                </a:rPr>
                              </m:ctrlPr>
                            </m:fPr>
                            <m:num>
                              <m:r>
                                <a:rPr>
                                  <a:latin typeface="Cambria Math" panose="02040503050406030204" pitchFamily="18" charset="0"/>
                                </a:rPr>
                                <m:t>𝑑𝑦</m:t>
                              </m:r>
                            </m:num>
                            <m:den>
                              <m:r>
                                <a:rPr>
                                  <a:latin typeface="Cambria Math" panose="02040503050406030204" pitchFamily="18" charset="0"/>
                                </a:rPr>
                                <m:t>𝑑𝑥</m:t>
                              </m:r>
                            </m:den>
                          </m:f>
                        </m:e>
                      </m:phant>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10</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−5</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num>
                        <m:den>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5</m:t>
                                  </m:r>
                                  <m:r>
                                    <a:rPr>
                                      <a:latin typeface="Cambria Math" panose="02040503050406030204" pitchFamily="18" charset="0"/>
                                    </a:rPr>
                                    <m:t>𝑥</m:t>
                                  </m:r>
                                  <m:r>
                                    <a:rPr>
                                      <a:latin typeface="Cambria Math" panose="02040503050406030204" pitchFamily="18" charset="0"/>
                                    </a:rPr>
                                    <m:t>+1</m:t>
                                  </m:r>
                                </m:e>
                              </m:d>
                            </m:e>
                            <m:sup>
                              <m:r>
                                <a:rPr>
                                  <a:latin typeface="Cambria Math" panose="02040503050406030204" pitchFamily="18" charset="0"/>
                                </a:rPr>
                                <m:t>2</m:t>
                              </m:r>
                            </m:sup>
                          </m:sSup>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5</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+2</m:t>
                          </m:r>
                          <m:r>
                            <a:rPr>
                              <a:latin typeface="Cambria Math" panose="02040503050406030204" pitchFamily="18" charset="0"/>
                            </a:rPr>
                            <m:t>𝑥</m:t>
                          </m:r>
                        </m:num>
                        <m:den>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5</m:t>
                                  </m:r>
                                  <m:r>
                                    <a:rPr>
                                      <a:latin typeface="Cambria Math" panose="02040503050406030204" pitchFamily="18" charset="0"/>
                                    </a:rPr>
                                    <m:t>𝑥</m:t>
                                  </m:r>
                                  <m:r>
                                    <a:rPr>
                                      <a:latin typeface="Cambria Math" panose="02040503050406030204" pitchFamily="18" charset="0"/>
                                    </a:rPr>
                                    <m:t>+1</m:t>
                                  </m:r>
                                </m:e>
                              </m:d>
                            </m:e>
                            <m:sup>
                              <m:r>
                                <a:rPr>
                                  <a:latin typeface="Cambria Math" panose="02040503050406030204" pitchFamily="18" charset="0"/>
                                </a:rPr>
                                <m:t>2</m:t>
                              </m:r>
                            </m:sup>
                          </m:sSup>
                        </m:den>
                      </m:f>
                      <m:r>
                        <m:rPr>
                          <m:nor/>
                        </m:rPr>
                        <a:rPr/>
                        <m:t>.</m:t>
                      </m:r>
                    </m:oMath>
                  </m:oMathPara>
                </a14:m>
                <a:endParaRPr sz="2800"/>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CAUTION!</a:t>
            </a:r>
          </a:p>
        </p:txBody>
      </p:sp>
      <p:sp>
        <p:nvSpPr>
          <p:cNvPr id="3" name="Text Placeholder 2"/>
          <p:cNvSpPr>
            <a:spLocks noGrp="1"/>
          </p:cNvSpPr>
          <p:nvPr>
            <p:ph type="body" sz="quarter" idx="10"/>
          </p:nvPr>
        </p:nvSpPr>
        <p:spPr/>
        <p:txBody>
          <a:bodyPr>
            <a:normAutofit/>
          </a:bodyPr>
          <a:lstStyle/>
          <a:p>
            <a:r>
              <a:rPr sz="2800"/>
              <a:t>Because of the minus sign in the Quotient Rule, the order of terms in the numerator is critical.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Using the Quotient Rule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Let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𝑥</m:t>
                        </m:r>
                        <m:r>
                          <a:rPr>
                            <a:latin typeface="Cambria Math" panose="02040503050406030204" pitchFamily="18" charset="0"/>
                          </a:rPr>
                          <m:t>+1</m:t>
                        </m:r>
                      </m:num>
                      <m:den>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den>
                    </m:f>
                  </m:oMath>
                </a14:m>
                <a:r>
                  <a:rPr sz="2800"/>
                  <a:t>.</a:t>
                </a:r>
              </a:p>
              <a:p>
                <a:pPr marL="514350" indent="-514350">
                  <a:buFont typeface="+mj-lt"/>
                  <a:buAutoNum type="alphaLcPeriod"/>
                  <a:defRPr sz="2800"/>
                </a:pPr>
                <a:r>
                  <a:t>​</a:t>
                </a:r>
                <a:r>
                  <a:rPr sz="2800"/>
                  <a:t>Find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a:t> by applying the Quotient Rule.</a:t>
                </a:r>
              </a:p>
              <a:p>
                <a:pPr marL="514350" indent="-514350">
                  <a:buFont typeface="+mj-lt"/>
                  <a:buAutoNum type="alphaLcPeriod" startAt="2"/>
                  <a:defRPr sz="2800"/>
                </a:pPr>
                <a:r>
                  <a:t>​</a:t>
                </a:r>
                <a:r>
                  <a:rPr sz="2800"/>
                  <a:t>Find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a:t> by first simplifying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a:t> algebraically and then using negative exponents.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r="-2074"/>
                </a:stretch>
              </a:blipFill>
            </p:spPr>
            <p:txBody>
              <a:bodyPr/>
              <a:lstStyle/>
              <a:p>
                <a:r>
                  <a:rPr 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Using the Quotient Rule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r>
                  <a:rPr sz="2800" dirty="0"/>
                  <a:t>Here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represents the entire quotient. In this case, we can think of the statement of the Quotient Rule in terms of numerator and denominator rather than in terms of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and </a:t>
                </a:r>
                <a14:m>
                  <m:oMath xmlns:m="http://schemas.openxmlformats.org/officeDocument/2006/math">
                    <m:r>
                      <a:rPr>
                        <a:latin typeface="Cambria Math" panose="02040503050406030204" pitchFamily="18" charset="0"/>
                      </a:rPr>
                      <m:t>𝑔</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a:t>
                </a:r>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1704"/>
                </a:stretch>
              </a:blipFill>
            </p:spPr>
            <p:txBody>
              <a:bodyPr/>
              <a:lstStyle/>
              <a:p>
                <a:r>
                  <a:rPr 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Using the Quotient Rule (cont.)</a:t>
            </a:r>
          </a:p>
        </p:txBody>
      </p:sp>
      <p:pic>
        <p:nvPicPr>
          <p:cNvPr id="5" name="Content Placeholder 4">
            <a:extLst>
              <a:ext uri="{FF2B5EF4-FFF2-40B4-BE49-F238E27FC236}">
                <a16:creationId xmlns:a16="http://schemas.microsoft.com/office/drawing/2014/main" id="{04D7F99C-7224-AFBE-9DA8-D740595B0361}"/>
              </a:ext>
            </a:extLst>
          </p:cNvPr>
          <p:cNvPicPr>
            <a:picLocks noGrp="1" noChangeAspect="1"/>
          </p:cNvPicPr>
          <p:nvPr>
            <p:ph sz="quarter" idx="11"/>
          </p:nvPr>
        </p:nvPicPr>
        <p:blipFill>
          <a:blip r:embed="rId2"/>
          <a:stretch>
            <a:fillRect/>
          </a:stretch>
        </p:blipFill>
        <p:spPr>
          <a:xfrm>
            <a:off x="457200" y="1086729"/>
            <a:ext cx="8229600" cy="4841704"/>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Using the Quotient Rule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t>​</a:t>
                </a:r>
                <a:r>
                  <a:rPr sz="2800"/>
                  <a:t>Since the denominator is a single term, we can simplify algebraically as follows.</a:t>
                </a:r>
              </a:p>
              <a:p>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m:t>
                          </m:r>
                        </m:num>
                        <m:den>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den>
                      </m:f>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num>
                        <m:den>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𝑥</m:t>
                          </m:r>
                        </m:num>
                        <m:den>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e>
                      </m:phant>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𝑥</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den>
                      </m:f>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m:t>
                          </m:r>
                          <m:r>
                            <a:rPr>
                              <a:latin typeface="Cambria Math" panose="02040503050406030204" pitchFamily="18" charset="0"/>
                            </a:rPr>
                            <m:t>1</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m:t>
                          </m:r>
                          <m:r>
                            <a:rPr>
                              <a:latin typeface="Cambria Math" panose="02040503050406030204" pitchFamily="18" charset="0"/>
                            </a:rPr>
                            <m:t>2</m:t>
                          </m:r>
                        </m:sup>
                      </m:sSup>
                    </m:oMath>
                  </m:oMathPara>
                </a14:m>
                <a:endParaRPr sz="2800"/>
              </a:p>
              <a:p>
                <a:r>
                  <a:t>​</a:t>
                </a:r>
                <a:r>
                  <a:rPr sz="2800"/>
                  <a:t>Therefore,</a:t>
                </a:r>
              </a:p>
              <a:p>
                <a:r>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F95D861C-07BA-E020-0406-6259D899CA88}"/>
                  </a:ext>
                </a:extLst>
              </p:cNvPr>
              <p:cNvGraphicFramePr>
                <a:graphicFrameLocks/>
              </p:cNvGraphicFramePr>
              <p:nvPr>
                <p:extLst>
                  <p:ext uri="{D42A27DB-BD31-4B8C-83A1-F6EECF244321}">
                    <p14:modId xmlns:p14="http://schemas.microsoft.com/office/powerpoint/2010/main" val="991547308"/>
                  </p:ext>
                </p:extLst>
              </p:nvPr>
            </p:nvGraphicFramePr>
            <p:xfrm>
              <a:off x="609600" y="4267200"/>
              <a:ext cx="8229600" cy="741680"/>
            </p:xfrm>
            <a:graphic>
              <a:graphicData uri="http://schemas.openxmlformats.org/drawingml/2006/table">
                <a:tbl>
                  <a:tblPr firstRow="1" bandRow="1">
                    <a:tableStyleId>{2D5ABB26-0587-4C30-8999-92F81FD0307C}</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l">
                            <a:defRPr sz="1800"/>
                          </a:pPr>
                          <a:r>
                            <a:rPr dirty="0"/>
                            <a:t>​</a:t>
                          </a:r>
                          <a14:m>
                            <m:oMath xmlns:m="http://schemas.openxmlformats.org/officeDocument/2006/math">
                              <m:func>
                                <m:funcPr>
                                  <m:ctrlPr>
                                    <a:rPr sz="1800" i="1">
                                      <a:latin typeface="Cambria Math" panose="02040503050406030204" pitchFamily="18" charset="0"/>
                                    </a:rPr>
                                  </m:ctrlPr>
                                </m:funcPr>
                                <m:fName>
                                  <m:sSup>
                                    <m:sSupPr>
                                      <m:ctrlPr>
                                        <a:rPr sz="1800" i="1">
                                          <a:latin typeface="Cambria Math" panose="02040503050406030204" pitchFamily="18" charset="0"/>
                                        </a:rPr>
                                      </m:ctrlPr>
                                    </m:sSupPr>
                                    <m:e>
                                      <m:r>
                                        <a:rPr sz="1800">
                                          <a:latin typeface="Cambria Math"/>
                                        </a:rPr>
                                        <m:t>𝑓</m:t>
                                      </m:r>
                                    </m:e>
                                    <m:sup>
                                      <m:r>
                                        <a:rPr sz="1800">
                                          <a:latin typeface="Cambria Math"/>
                                        </a:rPr>
                                        <m:t>′</m:t>
                                      </m:r>
                                    </m:sup>
                                  </m:sSup>
                                </m:fName>
                                <m:e>
                                  <m:d>
                                    <m:dPr>
                                      <m:ctrlPr>
                                        <a:rPr sz="1800" i="1">
                                          <a:latin typeface="Cambria Math" panose="02040503050406030204" pitchFamily="18" charset="0"/>
                                        </a:rPr>
                                      </m:ctrlPr>
                                    </m:dPr>
                                    <m:e>
                                      <m:r>
                                        <a:rPr sz="1800">
                                          <a:latin typeface="Cambria Math"/>
                                        </a:rPr>
                                        <m:t>𝑥</m:t>
                                      </m:r>
                                    </m:e>
                                  </m:d>
                                </m:e>
                              </m:func>
                              <m:r>
                                <a:rPr sz="1800">
                                  <a:latin typeface="Cambria Math"/>
                                </a:rPr>
                                <m:t>=</m:t>
                              </m:r>
                              <m:r>
                                <a:rPr sz="1800">
                                  <a:latin typeface="Cambria Math"/>
                                </a:rPr>
                                <m:t>0</m:t>
                              </m:r>
                              <m:r>
                                <a:rPr sz="1800">
                                  <a:latin typeface="Cambria Math"/>
                                </a:rPr>
                                <m:t>−</m:t>
                              </m:r>
                              <m:d>
                                <m:dPr>
                                  <m:ctrlPr>
                                    <a:rPr sz="1800" i="1">
                                      <a:latin typeface="Cambria Math" panose="02040503050406030204" pitchFamily="18" charset="0"/>
                                    </a:rPr>
                                  </m:ctrlPr>
                                </m:dPr>
                                <m:e>
                                  <m:r>
                                    <a:rPr sz="1800">
                                      <a:latin typeface="Cambria Math"/>
                                    </a:rPr>
                                    <m:t>−</m:t>
                                  </m:r>
                                  <m:r>
                                    <a:rPr sz="1800">
                                      <a:latin typeface="Cambria Math"/>
                                    </a:rPr>
                                    <m:t>1</m:t>
                                  </m:r>
                                </m:e>
                              </m:d>
                              <m:sSup>
                                <m:sSupPr>
                                  <m:ctrlPr>
                                    <a:rPr sz="1800" i="1">
                                      <a:latin typeface="Cambria Math" panose="02040503050406030204" pitchFamily="18" charset="0"/>
                                    </a:rPr>
                                  </m:ctrlPr>
                                </m:sSupPr>
                                <m:e>
                                  <m:r>
                                    <a:rPr sz="1800">
                                      <a:latin typeface="Cambria Math"/>
                                    </a:rPr>
                                    <m:t>𝑥</m:t>
                                  </m:r>
                                </m:e>
                                <m:sup>
                                  <m:r>
                                    <a:rPr sz="1800">
                                      <a:latin typeface="Cambria Math"/>
                                    </a:rPr>
                                    <m:t>−</m:t>
                                  </m:r>
                                  <m:r>
                                    <a:rPr sz="1800">
                                      <a:latin typeface="Cambria Math"/>
                                    </a:rPr>
                                    <m:t>1</m:t>
                                  </m:r>
                                  <m:r>
                                    <a:rPr sz="1800">
                                      <a:latin typeface="Cambria Math"/>
                                    </a:rPr>
                                    <m:t>−</m:t>
                                  </m:r>
                                  <m:r>
                                    <a:rPr sz="1800">
                                      <a:latin typeface="Cambria Math"/>
                                    </a:rPr>
                                    <m:t>1</m:t>
                                  </m:r>
                                </m:sup>
                              </m:sSup>
                              <m:r>
                                <a:rPr sz="1800">
                                  <a:latin typeface="Cambria Math"/>
                                </a:rPr>
                                <m:t>+</m:t>
                              </m:r>
                              <m:d>
                                <m:dPr>
                                  <m:ctrlPr>
                                    <a:rPr sz="1800" i="1">
                                      <a:latin typeface="Cambria Math" panose="02040503050406030204" pitchFamily="18" charset="0"/>
                                    </a:rPr>
                                  </m:ctrlPr>
                                </m:dPr>
                                <m:e>
                                  <m:r>
                                    <a:rPr sz="1800">
                                      <a:latin typeface="Cambria Math"/>
                                    </a:rPr>
                                    <m:t>−</m:t>
                                  </m:r>
                                  <m:r>
                                    <a:rPr sz="1800">
                                      <a:latin typeface="Cambria Math"/>
                                    </a:rPr>
                                    <m:t>2</m:t>
                                  </m:r>
                                </m:e>
                              </m:d>
                              <m:sSup>
                                <m:sSupPr>
                                  <m:ctrlPr>
                                    <a:rPr sz="1800" i="1">
                                      <a:latin typeface="Cambria Math" panose="02040503050406030204" pitchFamily="18" charset="0"/>
                                    </a:rPr>
                                  </m:ctrlPr>
                                </m:sSupPr>
                                <m:e>
                                  <m:r>
                                    <a:rPr sz="1800">
                                      <a:latin typeface="Cambria Math"/>
                                    </a:rPr>
                                    <m:t>𝑥</m:t>
                                  </m:r>
                                </m:e>
                                <m:sup>
                                  <m:r>
                                    <a:rPr sz="1800">
                                      <a:latin typeface="Cambria Math"/>
                                    </a:rPr>
                                    <m:t>−</m:t>
                                  </m:r>
                                  <m:r>
                                    <a:rPr sz="1800">
                                      <a:latin typeface="Cambria Math"/>
                                    </a:rPr>
                                    <m:t>2</m:t>
                                  </m:r>
                                  <m:r>
                                    <a:rPr sz="1800">
                                      <a:latin typeface="Cambria Math"/>
                                    </a:rPr>
                                    <m:t>−</m:t>
                                  </m:r>
                                  <m:r>
                                    <a:rPr sz="1800">
                                      <a:latin typeface="Cambria Math"/>
                                    </a:rPr>
                                    <m:t>1</m:t>
                                  </m:r>
                                </m:sup>
                              </m:sSup>
                            </m:oMath>
                          </a14:m>
                          <a:endParaRPr dirty="0"/>
                        </a:p>
                      </a:txBody>
                      <a:tcPr/>
                    </a:tc>
                    <a:tc>
                      <a:txBody>
                        <a:bodyPr/>
                        <a:lstStyle/>
                        <a:p>
                          <a:pPr algn="l">
                            <a:defRPr b="1"/>
                          </a:pPr>
                          <a:r>
                            <a:rPr lang="en-US" b="0" dirty="0"/>
                            <a:t>Use the Power Rule on each of the terms.</a:t>
                          </a:r>
                          <a:endParaRPr dirty="0"/>
                        </a:p>
                      </a:txBody>
                      <a:tcPr/>
                    </a:tc>
                    <a:extLst>
                      <a:ext uri="{0D108BD9-81ED-4DB2-BD59-A6C34878D82A}">
                        <a16:rowId xmlns:a16="http://schemas.microsoft.com/office/drawing/2014/main" val="10000"/>
                      </a:ext>
                    </a:extLst>
                  </a:tr>
                  <a:tr h="370840">
                    <a:tc>
                      <a:txBody>
                        <a:bodyPr/>
                        <a:lstStyle/>
                        <a:p>
                          <a:pPr algn="l">
                            <a:defRPr sz="1800"/>
                          </a:pPr>
                          <a:r>
                            <a:t>​</a:t>
                          </a:r>
                          <a14:m>
                            <m:oMath xmlns:m="http://schemas.openxmlformats.org/officeDocument/2006/math">
                              <m:phant>
                                <m:phantPr>
                                  <m:show m:val="off"/>
                                  <m:ctrlPr>
                                    <a:rPr sz="1800" i="1">
                                      <a:latin typeface="Cambria Math" panose="02040503050406030204" pitchFamily="18" charset="0"/>
                                    </a:rPr>
                                  </m:ctrlPr>
                                </m:phantPr>
                                <m:e>
                                  <m:sSup>
                                    <m:sSupPr>
                                      <m:ctrlPr>
                                        <a:rPr sz="1800" i="1">
                                          <a:latin typeface="Cambria Math" panose="02040503050406030204" pitchFamily="18" charset="0"/>
                                        </a:rPr>
                                      </m:ctrlPr>
                                    </m:sSupPr>
                                    <m:e>
                                      <m:r>
                                        <a:rPr sz="1800">
                                          <a:latin typeface="Cambria Math"/>
                                        </a:rPr>
                                        <m:t>𝑓</m:t>
                                      </m:r>
                                    </m:e>
                                    <m:sup>
                                      <m:r>
                                        <a:rPr sz="1800">
                                          <a:latin typeface="Cambria Math"/>
                                        </a:rPr>
                                        <m:t>′</m:t>
                                      </m:r>
                                    </m:sup>
                                  </m:sSup>
                                  <m:r>
                                    <a:rPr sz="1800">
                                      <a:latin typeface="Cambria Math"/>
                                    </a:rPr>
                                    <m:t>⁡</m:t>
                                  </m:r>
                                  <m:d>
                                    <m:dPr>
                                      <m:ctrlPr>
                                        <a:rPr sz="1800" i="1">
                                          <a:latin typeface="Cambria Math" panose="02040503050406030204" pitchFamily="18" charset="0"/>
                                        </a:rPr>
                                      </m:ctrlPr>
                                    </m:dPr>
                                    <m:e>
                                      <m:r>
                                        <a:rPr sz="1800">
                                          <a:latin typeface="Cambria Math"/>
                                        </a:rPr>
                                        <m:t>𝑥</m:t>
                                      </m:r>
                                    </m:e>
                                  </m:d>
                                </m:e>
                              </m:phant>
                              <m:r>
                                <a:rPr sz="1800">
                                  <a:latin typeface="Cambria Math"/>
                                </a:rPr>
                                <m:t>=</m:t>
                              </m:r>
                              <m:sSup>
                                <m:sSupPr>
                                  <m:ctrlPr>
                                    <a:rPr sz="1800" i="1">
                                      <a:latin typeface="Cambria Math" panose="02040503050406030204" pitchFamily="18" charset="0"/>
                                    </a:rPr>
                                  </m:ctrlPr>
                                </m:sSupPr>
                                <m:e>
                                  <m:r>
                                    <a:rPr sz="1800">
                                      <a:latin typeface="Cambria Math"/>
                                    </a:rPr>
                                    <m:t>𝑥</m:t>
                                  </m:r>
                                </m:e>
                                <m:sup>
                                  <m:r>
                                    <a:rPr sz="1800">
                                      <a:latin typeface="Cambria Math"/>
                                    </a:rPr>
                                    <m:t>−</m:t>
                                  </m:r>
                                  <m:r>
                                    <a:rPr sz="1800">
                                      <a:latin typeface="Cambria Math"/>
                                    </a:rPr>
                                    <m:t>2</m:t>
                                  </m:r>
                                </m:sup>
                              </m:sSup>
                              <m:r>
                                <a:rPr sz="1800">
                                  <a:latin typeface="Cambria Math"/>
                                </a:rPr>
                                <m:t>−</m:t>
                              </m:r>
                              <m:r>
                                <a:rPr sz="1800">
                                  <a:latin typeface="Cambria Math"/>
                                </a:rPr>
                                <m:t>2</m:t>
                              </m:r>
                              <m:sSup>
                                <m:sSupPr>
                                  <m:ctrlPr>
                                    <a:rPr sz="1800" i="1">
                                      <a:latin typeface="Cambria Math" panose="02040503050406030204" pitchFamily="18" charset="0"/>
                                    </a:rPr>
                                  </m:ctrlPr>
                                </m:sSupPr>
                                <m:e>
                                  <m:r>
                                    <a:rPr sz="1800">
                                      <a:latin typeface="Cambria Math"/>
                                    </a:rPr>
                                    <m:t>𝑥</m:t>
                                  </m:r>
                                </m:e>
                                <m:sup>
                                  <m:r>
                                    <a:rPr sz="1800">
                                      <a:latin typeface="Cambria Math"/>
                                    </a:rPr>
                                    <m:t>−</m:t>
                                  </m:r>
                                  <m:r>
                                    <a:rPr sz="1800">
                                      <a:latin typeface="Cambria Math"/>
                                    </a:rPr>
                                    <m:t>3</m:t>
                                  </m:r>
                                </m:sup>
                              </m:sSup>
                            </m:oMath>
                          </a14:m>
                          <a:r>
                            <a:rPr sz="1800"/>
                            <a:t>.</a:t>
                          </a:r>
                        </a:p>
                      </a:txBody>
                      <a:tcPr/>
                    </a:tc>
                    <a:tc>
                      <a:txBody>
                        <a:bodyPr/>
                        <a:lstStyle/>
                        <a:p>
                          <a:pPr algn="l"/>
                          <a:endParaRPr dirty="0"/>
                        </a:p>
                      </a:txBody>
                      <a:tcPr/>
                    </a:tc>
                    <a:extLst>
                      <a:ext uri="{0D108BD9-81ED-4DB2-BD59-A6C34878D82A}">
                        <a16:rowId xmlns:a16="http://schemas.microsoft.com/office/drawing/2014/main" val="10001"/>
                      </a:ext>
                    </a:extLst>
                  </a:tr>
                </a:tbl>
              </a:graphicData>
            </a:graphic>
          </p:graphicFrame>
        </mc:Choice>
        <mc:Fallback xmlns="">
          <p:graphicFrame>
            <p:nvGraphicFramePr>
              <p:cNvPr id="4" name="Table Placeholder 2">
                <a:extLst>
                  <a:ext uri="{FF2B5EF4-FFF2-40B4-BE49-F238E27FC236}">
                    <a16:creationId xmlns:a16="http://schemas.microsoft.com/office/drawing/2014/main" id="{F95D861C-07BA-E020-0406-6259D899CA88}"/>
                  </a:ext>
                </a:extLst>
              </p:cNvPr>
              <p:cNvGraphicFramePr>
                <a:graphicFrameLocks/>
              </p:cNvGraphicFramePr>
              <p:nvPr>
                <p:extLst>
                  <p:ext uri="{D42A27DB-BD31-4B8C-83A1-F6EECF244321}">
                    <p14:modId xmlns:p14="http://schemas.microsoft.com/office/powerpoint/2010/main" val="991547308"/>
                  </p:ext>
                </p:extLst>
              </p:nvPr>
            </p:nvGraphicFramePr>
            <p:xfrm>
              <a:off x="609600" y="4267200"/>
              <a:ext cx="8229600" cy="741680"/>
            </p:xfrm>
            <a:graphic>
              <a:graphicData uri="http://schemas.openxmlformats.org/drawingml/2006/table">
                <a:tbl>
                  <a:tblPr firstRow="1" bandRow="1">
                    <a:tableStyleId>{2D5ABB26-0587-4C30-8999-92F81FD0307C}</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endParaRPr lang="en-US"/>
                        </a:p>
                      </a:txBody>
                      <a:tcPr>
                        <a:blipFill>
                          <a:blip r:embed="rId3"/>
                          <a:stretch>
                            <a:fillRect t="-8197" r="-100000" b="-124590"/>
                          </a:stretch>
                        </a:blipFill>
                      </a:tcPr>
                    </a:tc>
                    <a:tc>
                      <a:txBody>
                        <a:bodyPr/>
                        <a:lstStyle/>
                        <a:p>
                          <a:pPr algn="l">
                            <a:defRPr b="1"/>
                          </a:pPr>
                          <a:r>
                            <a:rPr lang="en-US" b="0" dirty="0"/>
                            <a:t>Use the Power Rule on each of the terms.</a:t>
                          </a:r>
                          <a:endParaRPr dirty="0"/>
                        </a:p>
                      </a:txBody>
                      <a:tcPr/>
                    </a:tc>
                    <a:extLst>
                      <a:ext uri="{0D108BD9-81ED-4DB2-BD59-A6C34878D82A}">
                        <a16:rowId xmlns:a16="http://schemas.microsoft.com/office/drawing/2014/main" val="10000"/>
                      </a:ext>
                    </a:extLst>
                  </a:tr>
                  <a:tr h="370840">
                    <a:tc>
                      <a:txBody>
                        <a:bodyPr/>
                        <a:lstStyle/>
                        <a:p>
                          <a:endParaRPr lang="en-US"/>
                        </a:p>
                      </a:txBody>
                      <a:tcPr>
                        <a:blipFill>
                          <a:blip r:embed="rId3"/>
                          <a:stretch>
                            <a:fillRect t="-108197" r="-100000" b="-24590"/>
                          </a:stretch>
                        </a:blipFill>
                      </a:tcPr>
                    </a:tc>
                    <a:tc>
                      <a:txBody>
                        <a:bodyPr/>
                        <a:lstStyle/>
                        <a:p>
                          <a:pPr algn="l"/>
                          <a:endParaRPr dirty="0"/>
                        </a:p>
                      </a:txBody>
                      <a:tcP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Using the Quotient Rule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Note that the answers in parts </a:t>
                </a:r>
                <a:r>
                  <a:rPr sz="2800" b="1"/>
                  <a:t>a.</a:t>
                </a:r>
                <a:r>
                  <a:rPr sz="2800"/>
                  <a:t> and </a:t>
                </a:r>
                <a:r>
                  <a:rPr sz="2800" b="1"/>
                  <a:t>b.</a:t>
                </a:r>
                <a:r>
                  <a:rPr sz="2800"/>
                  <a:t> are different forms of the same answer.</a:t>
                </a:r>
              </a:p>
              <a:p>
                <a:pPr algn="ctr">
                  <a:defRPr sz="2800"/>
                </a:pPr>
                <a14:m>
                  <m:oMathPara xmlns:m="http://schemas.openxmlformats.org/officeDocument/2006/math">
                    <m:oMathParaPr>
                      <m:jc m:val="centerGroup"/>
                    </m:oMathParaPr>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−2</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−3</m:t>
                          </m:r>
                        </m:sup>
                      </m:sSup>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m:t>
                          </m:r>
                        </m:num>
                        <m:den>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3</m:t>
                              </m:r>
                            </m:sup>
                          </m:sSup>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𝑥</m:t>
                          </m:r>
                          <m:r>
                            <a:rPr>
                              <a:latin typeface="Cambria Math" panose="02040503050406030204" pitchFamily="18" charset="0"/>
                            </a:rPr>
                            <m:t>−2</m:t>
                          </m:r>
                        </m:num>
                        <m:den>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3</m:t>
                              </m:r>
                            </m:sup>
                          </m:sSup>
                        </m:den>
                      </m:f>
                    </m:oMath>
                  </m:oMathPara>
                </a14:m>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5: Growth of Bacteria</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Several years of study have shown that </a:t>
                </a:r>
                <a14:m>
                  <m:oMath xmlns:m="http://schemas.openxmlformats.org/officeDocument/2006/math">
                    <m:r>
                      <a:rPr>
                        <a:latin typeface="Cambria Math" panose="02040503050406030204" pitchFamily="18" charset="0"/>
                      </a:rPr>
                      <m:t>𝑡</m:t>
                    </m:r>
                  </m:oMath>
                </a14:m>
                <a:r>
                  <a:rPr sz="2800"/>
                  <a:t> hours after a bacterium is introduced to a particular culture, the number of bacteria is given by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𝑁</m:t>
                        </m:r>
                      </m:fName>
                      <m:e>
                        <m:d>
                          <m:dPr>
                            <m:ctrlPr>
                              <a:rPr i="1">
                                <a:latin typeface="Cambria Math" panose="02040503050406030204" pitchFamily="18" charset="0"/>
                              </a:rPr>
                            </m:ctrlPr>
                          </m:dPr>
                          <m:e>
                            <m:r>
                              <a:rPr>
                                <a:latin typeface="Cambria Math" panose="02040503050406030204" pitchFamily="18" charset="0"/>
                              </a:rPr>
                              <m:t>𝑡</m:t>
                            </m:r>
                          </m:e>
                        </m:d>
                      </m:e>
                    </m:func>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𝑡</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𝑡</m:t>
                        </m:r>
                      </m:num>
                      <m:den>
                        <m:rad>
                          <m:radPr>
                            <m:degHide m:val="on"/>
                            <m:ctrlPr>
                              <a:rPr i="1">
                                <a:latin typeface="Cambria Math" panose="02040503050406030204" pitchFamily="18" charset="0"/>
                              </a:rPr>
                            </m:ctrlPr>
                          </m:radPr>
                          <m:deg/>
                          <m:e>
                            <m:r>
                              <a:rPr>
                                <a:latin typeface="Cambria Math" panose="02040503050406030204" pitchFamily="18" charset="0"/>
                              </a:rPr>
                              <m:t>𝑡</m:t>
                            </m:r>
                          </m:e>
                        </m:rad>
                        <m:r>
                          <a:rPr>
                            <a:latin typeface="Cambria Math" panose="02040503050406030204" pitchFamily="18" charset="0"/>
                          </a:rPr>
                          <m:t>+1</m:t>
                        </m:r>
                      </m:den>
                    </m:f>
                  </m:oMath>
                </a14:m>
                <a:r>
                  <a:rPr sz="2800"/>
                  <a:t>. Find the rate of growth of the bacteria after </a:t>
                </a:r>
                <a:r>
                  <a:rPr sz="2800">
                    <a:latin typeface="Cambria Math"/>
                  </a:rPr>
                  <a:t>4</a:t>
                </a:r>
                <a:r>
                  <a:rPr sz="2800"/>
                  <a:t> hours.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Growth of Bacteria (cont.)</a:t>
            </a:r>
          </a:p>
        </p:txBody>
      </p:sp>
      <p:sp>
        <p:nvSpPr>
          <p:cNvPr id="3" name="Text Placeholder 2"/>
          <p:cNvSpPr>
            <a:spLocks noGrp="1"/>
          </p:cNvSpPr>
          <p:nvPr>
            <p:ph type="body" sz="quarter" idx="10"/>
          </p:nvPr>
        </p:nvSpPr>
        <p:spPr/>
        <p:txBody>
          <a:bodyPr>
            <a:normAutofit/>
          </a:bodyPr>
          <a:lstStyle/>
          <a:p>
            <a:r>
              <a:rPr sz="2800" b="1"/>
              <a:t>Solution</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58DA537F-74C7-82F6-5183-1938A47DABCE}"/>
                  </a:ext>
                </a:extLst>
              </p:cNvPr>
              <p:cNvGraphicFramePr>
                <a:graphicFrameLocks/>
              </p:cNvGraphicFramePr>
              <p:nvPr>
                <p:extLst>
                  <p:ext uri="{D42A27DB-BD31-4B8C-83A1-F6EECF244321}">
                    <p14:modId xmlns:p14="http://schemas.microsoft.com/office/powerpoint/2010/main" val="461460027"/>
                  </p:ext>
                </p:extLst>
              </p:nvPr>
            </p:nvGraphicFramePr>
            <p:xfrm>
              <a:off x="457200" y="1397158"/>
              <a:ext cx="8229600" cy="4261234"/>
            </p:xfrm>
            <a:graphic>
              <a:graphicData uri="http://schemas.openxmlformats.org/drawingml/2006/table">
                <a:tbl>
                  <a:tblPr firstRow="1" bandRow="1">
                    <a:tableStyleId>{2D5ABB26-0587-4C30-8999-92F81FD0307C}</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l">
                            <a:defRPr sz="1800"/>
                          </a:pPr>
                          <a:r>
                            <a:t>​</a:t>
                          </a:r>
                          <a14:m>
                            <m:oMath xmlns:m="http://schemas.openxmlformats.org/officeDocument/2006/math">
                              <m:func>
                                <m:funcPr>
                                  <m:ctrlPr>
                                    <a:rPr sz="1800" i="1">
                                      <a:latin typeface="Cambria Math" panose="02040503050406030204" pitchFamily="18" charset="0"/>
                                    </a:rPr>
                                  </m:ctrlPr>
                                </m:funcPr>
                                <m:fName>
                                  <m:r>
                                    <a:rPr sz="1800">
                                      <a:latin typeface="Cambria Math"/>
                                    </a:rPr>
                                    <m:t>𝑁</m:t>
                                  </m:r>
                                </m:fName>
                                <m:e>
                                  <m:d>
                                    <m:dPr>
                                      <m:ctrlPr>
                                        <a:rPr sz="1800" i="1">
                                          <a:latin typeface="Cambria Math" panose="02040503050406030204" pitchFamily="18" charset="0"/>
                                        </a:rPr>
                                      </m:ctrlPr>
                                    </m:dPr>
                                    <m:e>
                                      <m:r>
                                        <a:rPr sz="1800">
                                          <a:latin typeface="Cambria Math"/>
                                        </a:rPr>
                                        <m:t>𝑡</m:t>
                                      </m:r>
                                    </m:e>
                                  </m:d>
                                </m:e>
                              </m:func>
                              <m:r>
                                <a:rPr sz="1800">
                                  <a:latin typeface="Cambria Math"/>
                                </a:rPr>
                                <m:t>=</m:t>
                              </m:r>
                              <m:f>
                                <m:fPr>
                                  <m:ctrlPr>
                                    <a:rPr sz="1800" i="1">
                                      <a:latin typeface="Cambria Math" panose="02040503050406030204" pitchFamily="18" charset="0"/>
                                    </a:rPr>
                                  </m:ctrlPr>
                                </m:fPr>
                                <m:num>
                                  <m:sSup>
                                    <m:sSupPr>
                                      <m:ctrlPr>
                                        <a:rPr sz="1800" i="1">
                                          <a:latin typeface="Cambria Math" panose="02040503050406030204" pitchFamily="18" charset="0"/>
                                        </a:rPr>
                                      </m:ctrlPr>
                                    </m:sSupPr>
                                    <m:e>
                                      <m:r>
                                        <a:rPr sz="1800">
                                          <a:latin typeface="Cambria Math"/>
                                        </a:rPr>
                                        <m:t>𝑡</m:t>
                                      </m:r>
                                    </m:e>
                                    <m:sup>
                                      <m:r>
                                        <a:rPr sz="1800">
                                          <a:latin typeface="Cambria Math"/>
                                        </a:rPr>
                                        <m:t>2</m:t>
                                      </m:r>
                                    </m:sup>
                                  </m:sSup>
                                  <m:r>
                                    <a:rPr sz="1800">
                                      <a:latin typeface="Cambria Math"/>
                                    </a:rPr>
                                    <m:t>+</m:t>
                                  </m:r>
                                  <m:r>
                                    <a:rPr sz="1800">
                                      <a:latin typeface="Cambria Math"/>
                                    </a:rPr>
                                    <m:t>𝑡</m:t>
                                  </m:r>
                                </m:num>
                                <m:den>
                                  <m:rad>
                                    <m:radPr>
                                      <m:degHide m:val="on"/>
                                      <m:ctrlPr>
                                        <a:rPr sz="1800" i="1">
                                          <a:latin typeface="Cambria Math" panose="02040503050406030204" pitchFamily="18" charset="0"/>
                                        </a:rPr>
                                      </m:ctrlPr>
                                    </m:radPr>
                                    <m:deg/>
                                    <m:e>
                                      <m:r>
                                        <a:rPr sz="1800">
                                          <a:latin typeface="Cambria Math"/>
                                        </a:rPr>
                                        <m:t>𝑡</m:t>
                                      </m:r>
                                    </m:e>
                                  </m:rad>
                                  <m:r>
                                    <a:rPr sz="1800">
                                      <a:latin typeface="Cambria Math"/>
                                    </a:rPr>
                                    <m:t>+1</m:t>
                                  </m:r>
                                </m:den>
                              </m:f>
                              <m:r>
                                <a:rPr sz="1800">
                                  <a:latin typeface="Cambria Math"/>
                                </a:rPr>
                                <m:t>=</m:t>
                              </m:r>
                              <m:f>
                                <m:fPr>
                                  <m:ctrlPr>
                                    <a:rPr sz="1800" i="1">
                                      <a:latin typeface="Cambria Math" panose="02040503050406030204" pitchFamily="18" charset="0"/>
                                    </a:rPr>
                                  </m:ctrlPr>
                                </m:fPr>
                                <m:num>
                                  <m:sSup>
                                    <m:sSupPr>
                                      <m:ctrlPr>
                                        <a:rPr sz="1800" i="1">
                                          <a:latin typeface="Cambria Math" panose="02040503050406030204" pitchFamily="18" charset="0"/>
                                        </a:rPr>
                                      </m:ctrlPr>
                                    </m:sSupPr>
                                    <m:e>
                                      <m:r>
                                        <a:rPr sz="1800">
                                          <a:latin typeface="Cambria Math"/>
                                        </a:rPr>
                                        <m:t>𝑡</m:t>
                                      </m:r>
                                    </m:e>
                                    <m:sup>
                                      <m:r>
                                        <a:rPr sz="1800">
                                          <a:latin typeface="Cambria Math"/>
                                        </a:rPr>
                                        <m:t>2</m:t>
                                      </m:r>
                                    </m:sup>
                                  </m:sSup>
                                  <m:r>
                                    <a:rPr sz="1800">
                                      <a:latin typeface="Cambria Math"/>
                                    </a:rPr>
                                    <m:t>+</m:t>
                                  </m:r>
                                  <m:r>
                                    <a:rPr sz="1800">
                                      <a:latin typeface="Cambria Math"/>
                                    </a:rPr>
                                    <m:t>𝑡</m:t>
                                  </m:r>
                                </m:num>
                                <m:den>
                                  <m:sSup>
                                    <m:sSupPr>
                                      <m:ctrlPr>
                                        <a:rPr sz="1800" i="1">
                                          <a:latin typeface="Cambria Math" panose="02040503050406030204" pitchFamily="18" charset="0"/>
                                        </a:rPr>
                                      </m:ctrlPr>
                                    </m:sSupPr>
                                    <m:e>
                                      <m:r>
                                        <a:rPr sz="1800">
                                          <a:latin typeface="Cambria Math"/>
                                        </a:rPr>
                                        <m:t>𝑡</m:t>
                                      </m:r>
                                    </m:e>
                                    <m:sup>
                                      <m:f>
                                        <m:fPr>
                                          <m:ctrlPr>
                                            <a:rPr sz="1800" i="1">
                                              <a:latin typeface="Cambria Math" panose="02040503050406030204" pitchFamily="18" charset="0"/>
                                            </a:rPr>
                                          </m:ctrlPr>
                                        </m:fPr>
                                        <m:num>
                                          <m:r>
                                            <a:rPr sz="1800">
                                              <a:latin typeface="Cambria Math"/>
                                            </a:rPr>
                                            <m:t>1</m:t>
                                          </m:r>
                                        </m:num>
                                        <m:den>
                                          <m:r>
                                            <a:rPr sz="1800">
                                              <a:latin typeface="Cambria Math"/>
                                            </a:rPr>
                                            <m:t>2</m:t>
                                          </m:r>
                                        </m:den>
                                      </m:f>
                                    </m:sup>
                                  </m:sSup>
                                  <m:r>
                                    <a:rPr sz="1800">
                                      <a:latin typeface="Cambria Math"/>
                                    </a:rPr>
                                    <m:t>+1</m:t>
                                  </m:r>
                                </m:den>
                              </m:f>
                            </m:oMath>
                          </a14:m>
                          <a:endParaRPr/>
                        </a:p>
                      </a:txBody>
                      <a:tcPr/>
                    </a:tc>
                    <a:tc>
                      <a:txBody>
                        <a:bodyPr/>
                        <a:lstStyle/>
                        <a:p>
                          <a:pPr algn="l">
                            <a:defRPr b="1"/>
                          </a:pPr>
                          <a:r>
                            <a:t> </a:t>
                          </a:r>
                        </a:p>
                      </a:txBody>
                      <a:tcPr/>
                    </a:tc>
                    <a:extLst>
                      <a:ext uri="{0D108BD9-81ED-4DB2-BD59-A6C34878D82A}">
                        <a16:rowId xmlns:a16="http://schemas.microsoft.com/office/drawing/2014/main" val="10000"/>
                      </a:ext>
                    </a:extLst>
                  </a:tr>
                  <a:tr h="370840">
                    <a:tc>
                      <a:txBody>
                        <a:bodyPr/>
                        <a:lstStyle/>
                        <a:p>
                          <a:pPr algn="l">
                            <a:defRPr sz="1800"/>
                          </a:pPr>
                          <a:r>
                            <a:rPr dirty="0"/>
                            <a:t>​</a:t>
                          </a:r>
                          <a14:m>
                            <m:oMath xmlns:m="http://schemas.openxmlformats.org/officeDocument/2006/math">
                              <m:func>
                                <m:funcPr>
                                  <m:ctrlPr>
                                    <a:rPr sz="1800" i="1">
                                      <a:latin typeface="Cambria Math" panose="02040503050406030204" pitchFamily="18" charset="0"/>
                                    </a:rPr>
                                  </m:ctrlPr>
                                </m:funcPr>
                                <m:fName>
                                  <m:sSup>
                                    <m:sSupPr>
                                      <m:ctrlPr>
                                        <a:rPr sz="1800" i="1">
                                          <a:latin typeface="Cambria Math" panose="02040503050406030204" pitchFamily="18" charset="0"/>
                                        </a:rPr>
                                      </m:ctrlPr>
                                    </m:sSupPr>
                                    <m:e>
                                      <m:r>
                                        <a:rPr sz="1800">
                                          <a:latin typeface="Cambria Math"/>
                                        </a:rPr>
                                        <m:t>𝑁</m:t>
                                      </m:r>
                                    </m:e>
                                    <m:sup>
                                      <m:r>
                                        <a:rPr sz="1800">
                                          <a:latin typeface="Cambria Math"/>
                                        </a:rPr>
                                        <m:t>′</m:t>
                                      </m:r>
                                    </m:sup>
                                  </m:sSup>
                                </m:fName>
                                <m:e>
                                  <m:d>
                                    <m:dPr>
                                      <m:ctrlPr>
                                        <a:rPr sz="1800" i="1">
                                          <a:latin typeface="Cambria Math" panose="02040503050406030204" pitchFamily="18" charset="0"/>
                                        </a:rPr>
                                      </m:ctrlPr>
                                    </m:dPr>
                                    <m:e>
                                      <m:r>
                                        <a:rPr sz="1800">
                                          <a:latin typeface="Cambria Math"/>
                                        </a:rPr>
                                        <m:t>𝑡</m:t>
                                      </m:r>
                                    </m:e>
                                  </m:d>
                                </m:e>
                              </m:func>
                              <m:r>
                                <a:rPr sz="1800">
                                  <a:latin typeface="Cambria Math"/>
                                </a:rPr>
                                <m:t>=</m:t>
                              </m:r>
                              <m:f>
                                <m:fPr>
                                  <m:ctrlPr>
                                    <a:rPr sz="1800" i="1">
                                      <a:latin typeface="Cambria Math" panose="02040503050406030204" pitchFamily="18" charset="0"/>
                                    </a:rPr>
                                  </m:ctrlPr>
                                </m:fPr>
                                <m:num>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𝑡</m:t>
                                          </m:r>
                                        </m:e>
                                        <m:sup>
                                          <m:f>
                                            <m:fPr>
                                              <m:ctrlPr>
                                                <a:rPr sz="1800" i="1">
                                                  <a:latin typeface="Cambria Math" panose="02040503050406030204" pitchFamily="18" charset="0"/>
                                                </a:rPr>
                                              </m:ctrlPr>
                                            </m:fPr>
                                            <m:num>
                                              <m:r>
                                                <a:rPr sz="1800">
                                                  <a:latin typeface="Cambria Math"/>
                                                </a:rPr>
                                                <m:t>1</m:t>
                                              </m:r>
                                            </m:num>
                                            <m:den>
                                              <m:r>
                                                <a:rPr sz="1800">
                                                  <a:latin typeface="Cambria Math"/>
                                                </a:rPr>
                                                <m:t>2</m:t>
                                              </m:r>
                                            </m:den>
                                          </m:f>
                                        </m:sup>
                                      </m:sSup>
                                      <m:r>
                                        <a:rPr sz="1800">
                                          <a:latin typeface="Cambria Math"/>
                                        </a:rPr>
                                        <m:t>+1</m:t>
                                      </m:r>
                                    </m:e>
                                  </m:d>
                                  <m:f>
                                    <m:fPr>
                                      <m:ctrlPr>
                                        <a:rPr sz="1800" i="1">
                                          <a:latin typeface="Cambria Math" panose="02040503050406030204" pitchFamily="18" charset="0"/>
                                        </a:rPr>
                                      </m:ctrlPr>
                                    </m:fPr>
                                    <m:num>
                                      <m:r>
                                        <a:rPr sz="1800">
                                          <a:latin typeface="Cambria Math"/>
                                        </a:rPr>
                                        <m:t>𝑑</m:t>
                                      </m:r>
                                    </m:num>
                                    <m:den>
                                      <m:r>
                                        <a:rPr sz="1800">
                                          <a:latin typeface="Cambria Math"/>
                                        </a:rPr>
                                        <m:t>𝑑𝑡</m:t>
                                      </m:r>
                                    </m:den>
                                  </m:f>
                                  <m:d>
                                    <m:dPr>
                                      <m:begChr m:val="["/>
                                      <m:endChr m:val="]"/>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𝑡</m:t>
                                          </m:r>
                                        </m:e>
                                        <m:sup>
                                          <m:r>
                                            <a:rPr sz="1800">
                                              <a:latin typeface="Cambria Math"/>
                                            </a:rPr>
                                            <m:t>2</m:t>
                                          </m:r>
                                        </m:sup>
                                      </m:sSup>
                                      <m:r>
                                        <a:rPr sz="1800">
                                          <a:latin typeface="Cambria Math"/>
                                        </a:rPr>
                                        <m:t>+</m:t>
                                      </m:r>
                                      <m:r>
                                        <a:rPr sz="1800">
                                          <a:latin typeface="Cambria Math"/>
                                        </a:rPr>
                                        <m:t>𝑡</m:t>
                                      </m:r>
                                    </m:e>
                                  </m:d>
                                  <m:r>
                                    <a:rPr sz="1800">
                                      <a:latin typeface="Cambria Math"/>
                                    </a:rPr>
                                    <m:t>−</m:t>
                                  </m:r>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𝑡</m:t>
                                          </m:r>
                                        </m:e>
                                        <m:sup>
                                          <m:r>
                                            <a:rPr sz="1800">
                                              <a:latin typeface="Cambria Math"/>
                                            </a:rPr>
                                            <m:t>2</m:t>
                                          </m:r>
                                        </m:sup>
                                      </m:sSup>
                                      <m:r>
                                        <a:rPr sz="1800">
                                          <a:latin typeface="Cambria Math"/>
                                        </a:rPr>
                                        <m:t>+</m:t>
                                      </m:r>
                                      <m:r>
                                        <a:rPr sz="1800">
                                          <a:latin typeface="Cambria Math"/>
                                        </a:rPr>
                                        <m:t>𝑡</m:t>
                                      </m:r>
                                    </m:e>
                                  </m:d>
                                  <m:f>
                                    <m:fPr>
                                      <m:ctrlPr>
                                        <a:rPr sz="1800" i="1">
                                          <a:latin typeface="Cambria Math" panose="02040503050406030204" pitchFamily="18" charset="0"/>
                                        </a:rPr>
                                      </m:ctrlPr>
                                    </m:fPr>
                                    <m:num>
                                      <m:r>
                                        <a:rPr sz="1800">
                                          <a:latin typeface="Cambria Math"/>
                                        </a:rPr>
                                        <m:t>𝑑</m:t>
                                      </m:r>
                                    </m:num>
                                    <m:den>
                                      <m:r>
                                        <a:rPr sz="1800">
                                          <a:latin typeface="Cambria Math"/>
                                        </a:rPr>
                                        <m:t>𝑑𝑡</m:t>
                                      </m:r>
                                    </m:den>
                                  </m:f>
                                  <m:d>
                                    <m:dPr>
                                      <m:begChr m:val="["/>
                                      <m:endChr m:val="]"/>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𝑡</m:t>
                                          </m:r>
                                        </m:e>
                                        <m:sup>
                                          <m:f>
                                            <m:fPr>
                                              <m:ctrlPr>
                                                <a:rPr sz="1800" i="1">
                                                  <a:latin typeface="Cambria Math" panose="02040503050406030204" pitchFamily="18" charset="0"/>
                                                </a:rPr>
                                              </m:ctrlPr>
                                            </m:fPr>
                                            <m:num>
                                              <m:r>
                                                <a:rPr sz="1800">
                                                  <a:latin typeface="Cambria Math"/>
                                                </a:rPr>
                                                <m:t>1</m:t>
                                              </m:r>
                                            </m:num>
                                            <m:den>
                                              <m:r>
                                                <a:rPr sz="1800">
                                                  <a:latin typeface="Cambria Math"/>
                                                </a:rPr>
                                                <m:t>2</m:t>
                                              </m:r>
                                            </m:den>
                                          </m:f>
                                        </m:sup>
                                      </m:sSup>
                                      <m:r>
                                        <a:rPr sz="1800">
                                          <a:latin typeface="Cambria Math"/>
                                        </a:rPr>
                                        <m:t>+1</m:t>
                                      </m:r>
                                    </m:e>
                                  </m:d>
                                </m:num>
                                <m:den>
                                  <m:sSup>
                                    <m:sSupPr>
                                      <m:ctrlPr>
                                        <a:rPr sz="1800" i="1">
                                          <a:latin typeface="Cambria Math" panose="02040503050406030204" pitchFamily="18" charset="0"/>
                                        </a:rPr>
                                      </m:ctrlPr>
                                    </m:sSupPr>
                                    <m:e>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𝑡</m:t>
                                              </m:r>
                                            </m:e>
                                            <m:sup>
                                              <m:f>
                                                <m:fPr>
                                                  <m:ctrlPr>
                                                    <a:rPr sz="1800" i="1">
                                                      <a:latin typeface="Cambria Math" panose="02040503050406030204" pitchFamily="18" charset="0"/>
                                                    </a:rPr>
                                                  </m:ctrlPr>
                                                </m:fPr>
                                                <m:num>
                                                  <m:r>
                                                    <a:rPr sz="1800">
                                                      <a:latin typeface="Cambria Math"/>
                                                    </a:rPr>
                                                    <m:t>1</m:t>
                                                  </m:r>
                                                </m:num>
                                                <m:den>
                                                  <m:r>
                                                    <a:rPr sz="1800">
                                                      <a:latin typeface="Cambria Math"/>
                                                    </a:rPr>
                                                    <m:t>2</m:t>
                                                  </m:r>
                                                </m:den>
                                              </m:f>
                                            </m:sup>
                                          </m:sSup>
                                          <m:r>
                                            <a:rPr sz="1800">
                                              <a:latin typeface="Cambria Math"/>
                                            </a:rPr>
                                            <m:t>+1</m:t>
                                          </m:r>
                                        </m:e>
                                      </m:d>
                                    </m:e>
                                    <m:sup>
                                      <m:r>
                                        <a:rPr sz="1800">
                                          <a:latin typeface="Cambria Math"/>
                                        </a:rPr>
                                        <m:t>2</m:t>
                                      </m:r>
                                    </m:sup>
                                  </m:sSup>
                                </m:den>
                              </m:f>
                            </m:oMath>
                          </a14:m>
                          <a:endParaRPr dirty="0"/>
                        </a:p>
                      </a:txBody>
                      <a:tcPr/>
                    </a:tc>
                    <a:tc>
                      <a:txBody>
                        <a:bodyPr/>
                        <a:lstStyle/>
                        <a:p>
                          <a:pPr algn="l">
                            <a:defRPr b="1"/>
                          </a:pPr>
                          <a:r>
                            <a:t> </a:t>
                          </a:r>
                        </a:p>
                      </a:txBody>
                      <a:tcPr/>
                    </a:tc>
                    <a:extLst>
                      <a:ext uri="{0D108BD9-81ED-4DB2-BD59-A6C34878D82A}">
                        <a16:rowId xmlns:a16="http://schemas.microsoft.com/office/drawing/2014/main" val="10001"/>
                      </a:ext>
                    </a:extLst>
                  </a:tr>
                  <a:tr h="370840">
                    <a:tc>
                      <a:txBody>
                        <a:bodyPr/>
                        <a:lstStyle/>
                        <a:p>
                          <a:pPr algn="l">
                            <a:defRPr sz="1800"/>
                          </a:pPr>
                          <a:r>
                            <a:t>​</a:t>
                          </a:r>
                          <a14:m>
                            <m:oMath xmlns:m="http://schemas.openxmlformats.org/officeDocument/2006/math">
                              <m:phant>
                                <m:phantPr>
                                  <m:show m:val="off"/>
                                  <m:ctrlPr>
                                    <a:rPr sz="1800" i="1">
                                      <a:latin typeface="Cambria Math" panose="02040503050406030204" pitchFamily="18" charset="0"/>
                                    </a:rPr>
                                  </m:ctrlPr>
                                </m:phantPr>
                                <m:e>
                                  <m:sSup>
                                    <m:sSupPr>
                                      <m:ctrlPr>
                                        <a:rPr sz="1800" i="1">
                                          <a:latin typeface="Cambria Math" panose="02040503050406030204" pitchFamily="18" charset="0"/>
                                        </a:rPr>
                                      </m:ctrlPr>
                                    </m:sSupPr>
                                    <m:e>
                                      <m:r>
                                        <a:rPr sz="1800">
                                          <a:latin typeface="Cambria Math"/>
                                        </a:rPr>
                                        <m:t>𝑁</m:t>
                                      </m:r>
                                    </m:e>
                                    <m:sup>
                                      <m:r>
                                        <a:rPr sz="1800">
                                          <a:latin typeface="Cambria Math"/>
                                        </a:rPr>
                                        <m:t>′</m:t>
                                      </m:r>
                                    </m:sup>
                                  </m:sSup>
                                  <m:r>
                                    <a:rPr sz="1800">
                                      <a:latin typeface="Cambria Math"/>
                                    </a:rPr>
                                    <m:t>⁡</m:t>
                                  </m:r>
                                  <m:d>
                                    <m:dPr>
                                      <m:ctrlPr>
                                        <a:rPr sz="1800" i="1">
                                          <a:latin typeface="Cambria Math" panose="02040503050406030204" pitchFamily="18" charset="0"/>
                                        </a:rPr>
                                      </m:ctrlPr>
                                    </m:dPr>
                                    <m:e>
                                      <m:r>
                                        <a:rPr sz="1800">
                                          <a:latin typeface="Cambria Math"/>
                                        </a:rPr>
                                        <m:t>𝑡</m:t>
                                      </m:r>
                                    </m:e>
                                  </m:d>
                                </m:e>
                              </m:phant>
                              <m:r>
                                <a:rPr sz="1800">
                                  <a:latin typeface="Cambria Math"/>
                                </a:rPr>
                                <m:t>=</m:t>
                              </m:r>
                              <m:f>
                                <m:fPr>
                                  <m:ctrlPr>
                                    <a:rPr sz="1800" i="1">
                                      <a:latin typeface="Cambria Math" panose="02040503050406030204" pitchFamily="18" charset="0"/>
                                    </a:rPr>
                                  </m:ctrlPr>
                                </m:fPr>
                                <m:num>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𝑡</m:t>
                                          </m:r>
                                        </m:e>
                                        <m:sup>
                                          <m:f>
                                            <m:fPr>
                                              <m:ctrlPr>
                                                <a:rPr sz="1800" i="1">
                                                  <a:latin typeface="Cambria Math" panose="02040503050406030204" pitchFamily="18" charset="0"/>
                                                </a:rPr>
                                              </m:ctrlPr>
                                            </m:fPr>
                                            <m:num>
                                              <m:r>
                                                <a:rPr sz="1800">
                                                  <a:latin typeface="Cambria Math"/>
                                                </a:rPr>
                                                <m:t>1</m:t>
                                              </m:r>
                                            </m:num>
                                            <m:den>
                                              <m:r>
                                                <a:rPr sz="1800">
                                                  <a:latin typeface="Cambria Math"/>
                                                </a:rPr>
                                                <m:t>2</m:t>
                                              </m:r>
                                            </m:den>
                                          </m:f>
                                        </m:sup>
                                      </m:sSup>
                                      <m:r>
                                        <a:rPr sz="1800">
                                          <a:latin typeface="Cambria Math"/>
                                        </a:rPr>
                                        <m:t>+1</m:t>
                                      </m:r>
                                    </m:e>
                                  </m:d>
                                  <m:d>
                                    <m:dPr>
                                      <m:ctrlPr>
                                        <a:rPr sz="1800" i="1">
                                          <a:latin typeface="Cambria Math" panose="02040503050406030204" pitchFamily="18" charset="0"/>
                                        </a:rPr>
                                      </m:ctrlPr>
                                    </m:dPr>
                                    <m:e>
                                      <m:r>
                                        <a:rPr sz="1800">
                                          <a:latin typeface="Cambria Math"/>
                                        </a:rPr>
                                        <m:t>2</m:t>
                                      </m:r>
                                      <m:r>
                                        <a:rPr sz="1800">
                                          <a:latin typeface="Cambria Math"/>
                                        </a:rPr>
                                        <m:t>𝑡</m:t>
                                      </m:r>
                                      <m:r>
                                        <a:rPr sz="1800">
                                          <a:latin typeface="Cambria Math"/>
                                        </a:rPr>
                                        <m:t>+1</m:t>
                                      </m:r>
                                    </m:e>
                                  </m:d>
                                  <m:r>
                                    <a:rPr sz="1800">
                                      <a:latin typeface="Cambria Math"/>
                                    </a:rPr>
                                    <m:t>−</m:t>
                                  </m:r>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𝑡</m:t>
                                          </m:r>
                                        </m:e>
                                        <m:sup>
                                          <m:r>
                                            <a:rPr sz="1800">
                                              <a:latin typeface="Cambria Math"/>
                                            </a:rPr>
                                            <m:t>2</m:t>
                                          </m:r>
                                        </m:sup>
                                      </m:sSup>
                                      <m:r>
                                        <a:rPr sz="1800">
                                          <a:latin typeface="Cambria Math"/>
                                        </a:rPr>
                                        <m:t>+</m:t>
                                      </m:r>
                                      <m:r>
                                        <a:rPr sz="1800">
                                          <a:latin typeface="Cambria Math"/>
                                        </a:rPr>
                                        <m:t>𝑡</m:t>
                                      </m:r>
                                    </m:e>
                                  </m:d>
                                  <m:d>
                                    <m:dPr>
                                      <m:ctrlPr>
                                        <a:rPr sz="1800" i="1">
                                          <a:latin typeface="Cambria Math" panose="02040503050406030204" pitchFamily="18" charset="0"/>
                                        </a:rPr>
                                      </m:ctrlPr>
                                    </m:dPr>
                                    <m:e>
                                      <m:f>
                                        <m:fPr>
                                          <m:ctrlPr>
                                            <a:rPr sz="1800" i="1">
                                              <a:latin typeface="Cambria Math" panose="02040503050406030204" pitchFamily="18" charset="0"/>
                                            </a:rPr>
                                          </m:ctrlPr>
                                        </m:fPr>
                                        <m:num>
                                          <m:r>
                                            <a:rPr sz="1800">
                                              <a:latin typeface="Cambria Math"/>
                                            </a:rPr>
                                            <m:t>1</m:t>
                                          </m:r>
                                        </m:num>
                                        <m:den>
                                          <m:r>
                                            <a:rPr sz="1800">
                                              <a:latin typeface="Cambria Math"/>
                                            </a:rPr>
                                            <m:t>2</m:t>
                                          </m:r>
                                        </m:den>
                                      </m:f>
                                      <m:sSup>
                                        <m:sSupPr>
                                          <m:ctrlPr>
                                            <a:rPr sz="1800" i="1">
                                              <a:latin typeface="Cambria Math" panose="02040503050406030204" pitchFamily="18" charset="0"/>
                                            </a:rPr>
                                          </m:ctrlPr>
                                        </m:sSupPr>
                                        <m:e>
                                          <m:r>
                                            <a:rPr sz="1800">
                                              <a:latin typeface="Cambria Math"/>
                                            </a:rPr>
                                            <m:t>𝑡</m:t>
                                          </m:r>
                                        </m:e>
                                        <m:sup>
                                          <m:r>
                                            <a:rPr sz="1800">
                                              <a:latin typeface="Cambria Math"/>
                                            </a:rPr>
                                            <m:t>−</m:t>
                                          </m:r>
                                          <m:f>
                                            <m:fPr>
                                              <m:ctrlPr>
                                                <a:rPr sz="1800" i="1">
                                                  <a:latin typeface="Cambria Math" panose="02040503050406030204" pitchFamily="18" charset="0"/>
                                                </a:rPr>
                                              </m:ctrlPr>
                                            </m:fPr>
                                            <m:num>
                                              <m:r>
                                                <a:rPr sz="1800">
                                                  <a:latin typeface="Cambria Math"/>
                                                </a:rPr>
                                                <m:t>1</m:t>
                                              </m:r>
                                            </m:num>
                                            <m:den>
                                              <m:r>
                                                <a:rPr sz="1800">
                                                  <a:latin typeface="Cambria Math"/>
                                                </a:rPr>
                                                <m:t>2</m:t>
                                              </m:r>
                                            </m:den>
                                          </m:f>
                                        </m:sup>
                                      </m:sSup>
                                    </m:e>
                                  </m:d>
                                </m:num>
                                <m:den>
                                  <m:sSup>
                                    <m:sSupPr>
                                      <m:ctrlPr>
                                        <a:rPr sz="1800" i="1">
                                          <a:latin typeface="Cambria Math" panose="02040503050406030204" pitchFamily="18" charset="0"/>
                                        </a:rPr>
                                      </m:ctrlPr>
                                    </m:sSupPr>
                                    <m:e>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𝑡</m:t>
                                              </m:r>
                                            </m:e>
                                            <m:sup>
                                              <m:f>
                                                <m:fPr>
                                                  <m:ctrlPr>
                                                    <a:rPr sz="1800" i="1">
                                                      <a:latin typeface="Cambria Math" panose="02040503050406030204" pitchFamily="18" charset="0"/>
                                                    </a:rPr>
                                                  </m:ctrlPr>
                                                </m:fPr>
                                                <m:num>
                                                  <m:r>
                                                    <a:rPr sz="1800">
                                                      <a:latin typeface="Cambria Math"/>
                                                    </a:rPr>
                                                    <m:t>1</m:t>
                                                  </m:r>
                                                </m:num>
                                                <m:den>
                                                  <m:r>
                                                    <a:rPr sz="1800">
                                                      <a:latin typeface="Cambria Math"/>
                                                    </a:rPr>
                                                    <m:t>2</m:t>
                                                  </m:r>
                                                </m:den>
                                              </m:f>
                                            </m:sup>
                                          </m:sSup>
                                          <m:r>
                                            <a:rPr sz="1800">
                                              <a:latin typeface="Cambria Math"/>
                                            </a:rPr>
                                            <m:t>+1</m:t>
                                          </m:r>
                                        </m:e>
                                      </m:d>
                                    </m:e>
                                    <m:sup>
                                      <m:r>
                                        <a:rPr sz="1800">
                                          <a:latin typeface="Cambria Math"/>
                                        </a:rPr>
                                        <m:t>2</m:t>
                                      </m:r>
                                    </m:sup>
                                  </m:sSup>
                                </m:den>
                              </m:f>
                            </m:oMath>
                          </a14:m>
                          <a:endParaRPr/>
                        </a:p>
                      </a:txBody>
                      <a:tcPr/>
                    </a:tc>
                    <a:tc>
                      <a:txBody>
                        <a:bodyPr/>
                        <a:lstStyle/>
                        <a:p>
                          <a:pPr algn="l"/>
                          <a:endParaRPr/>
                        </a:p>
                      </a:txBody>
                      <a:tcPr/>
                    </a:tc>
                    <a:extLst>
                      <a:ext uri="{0D108BD9-81ED-4DB2-BD59-A6C34878D82A}">
                        <a16:rowId xmlns:a16="http://schemas.microsoft.com/office/drawing/2014/main" val="10002"/>
                      </a:ext>
                    </a:extLst>
                  </a:tr>
                  <a:tr h="370840">
                    <a:tc>
                      <a:txBody>
                        <a:bodyPr/>
                        <a:lstStyle/>
                        <a:p>
                          <a:pPr algn="l">
                            <a:defRPr sz="1800"/>
                          </a:pPr>
                          <a:r>
                            <a:t>​</a:t>
                          </a:r>
                          <a14:m>
                            <m:oMath xmlns:m="http://schemas.openxmlformats.org/officeDocument/2006/math">
                              <m:func>
                                <m:funcPr>
                                  <m:ctrlPr>
                                    <a:rPr sz="1800" i="1">
                                      <a:latin typeface="Cambria Math" panose="02040503050406030204" pitchFamily="18" charset="0"/>
                                    </a:rPr>
                                  </m:ctrlPr>
                                </m:funcPr>
                                <m:fName>
                                  <m:sSup>
                                    <m:sSupPr>
                                      <m:ctrlPr>
                                        <a:rPr sz="1800" i="1">
                                          <a:latin typeface="Cambria Math" panose="02040503050406030204" pitchFamily="18" charset="0"/>
                                        </a:rPr>
                                      </m:ctrlPr>
                                    </m:sSupPr>
                                    <m:e>
                                      <m:r>
                                        <a:rPr sz="1800">
                                          <a:latin typeface="Cambria Math"/>
                                        </a:rPr>
                                        <m:t>𝑁</m:t>
                                      </m:r>
                                    </m:e>
                                    <m:sup>
                                      <m:r>
                                        <a:rPr sz="1800">
                                          <a:latin typeface="Cambria Math"/>
                                        </a:rPr>
                                        <m:t>′</m:t>
                                      </m:r>
                                    </m:sup>
                                  </m:sSup>
                                </m:fName>
                                <m:e>
                                  <m:d>
                                    <m:dPr>
                                      <m:ctrlPr>
                                        <a:rPr sz="1800" i="1">
                                          <a:latin typeface="Cambria Math" panose="02040503050406030204" pitchFamily="18" charset="0"/>
                                        </a:rPr>
                                      </m:ctrlPr>
                                    </m:dPr>
                                    <m:e>
                                      <m:r>
                                        <a:rPr sz="1800">
                                          <a:latin typeface="Cambria Math"/>
                                        </a:rPr>
                                        <m:t>4</m:t>
                                      </m:r>
                                    </m:e>
                                  </m:d>
                                </m:e>
                              </m:func>
                              <m:r>
                                <a:rPr sz="1800">
                                  <a:latin typeface="Cambria Math"/>
                                </a:rPr>
                                <m:t>=</m:t>
                              </m:r>
                              <m:f>
                                <m:fPr>
                                  <m:ctrlPr>
                                    <a:rPr sz="1800" i="1">
                                      <a:latin typeface="Cambria Math" panose="02040503050406030204" pitchFamily="18" charset="0"/>
                                    </a:rPr>
                                  </m:ctrlPr>
                                </m:fPr>
                                <m:num>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4</m:t>
                                          </m:r>
                                        </m:e>
                                        <m:sup>
                                          <m:f>
                                            <m:fPr>
                                              <m:ctrlPr>
                                                <a:rPr sz="1800" i="1">
                                                  <a:latin typeface="Cambria Math" panose="02040503050406030204" pitchFamily="18" charset="0"/>
                                                </a:rPr>
                                              </m:ctrlPr>
                                            </m:fPr>
                                            <m:num>
                                              <m:r>
                                                <a:rPr sz="1800">
                                                  <a:latin typeface="Cambria Math"/>
                                                </a:rPr>
                                                <m:t>1</m:t>
                                              </m:r>
                                            </m:num>
                                            <m:den>
                                              <m:r>
                                                <a:rPr sz="1800">
                                                  <a:latin typeface="Cambria Math"/>
                                                </a:rPr>
                                                <m:t>2</m:t>
                                              </m:r>
                                            </m:den>
                                          </m:f>
                                        </m:sup>
                                      </m:sSup>
                                      <m:r>
                                        <a:rPr sz="1800">
                                          <a:latin typeface="Cambria Math"/>
                                        </a:rPr>
                                        <m:t>+1</m:t>
                                      </m:r>
                                    </m:e>
                                  </m:d>
                                  <m:d>
                                    <m:dPr>
                                      <m:ctrlPr>
                                        <a:rPr sz="1800" i="1">
                                          <a:latin typeface="Cambria Math" panose="02040503050406030204" pitchFamily="18" charset="0"/>
                                        </a:rPr>
                                      </m:ctrlPr>
                                    </m:dPr>
                                    <m:e>
                                      <m:r>
                                        <a:rPr sz="1800">
                                          <a:latin typeface="Cambria Math"/>
                                        </a:rPr>
                                        <m:t>2⋅4+1</m:t>
                                      </m:r>
                                    </m:e>
                                  </m:d>
                                  <m:r>
                                    <a:rPr sz="1800">
                                      <a:latin typeface="Cambria Math"/>
                                    </a:rPr>
                                    <m:t>−</m:t>
                                  </m:r>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4</m:t>
                                          </m:r>
                                        </m:e>
                                        <m:sup>
                                          <m:r>
                                            <a:rPr sz="1800">
                                              <a:latin typeface="Cambria Math"/>
                                            </a:rPr>
                                            <m:t>2</m:t>
                                          </m:r>
                                        </m:sup>
                                      </m:sSup>
                                      <m:r>
                                        <a:rPr sz="1800">
                                          <a:latin typeface="Cambria Math"/>
                                        </a:rPr>
                                        <m:t>+4</m:t>
                                      </m:r>
                                    </m:e>
                                  </m:d>
                                  <m:d>
                                    <m:dPr>
                                      <m:ctrlPr>
                                        <a:rPr sz="1800" i="1">
                                          <a:latin typeface="Cambria Math" panose="02040503050406030204" pitchFamily="18" charset="0"/>
                                        </a:rPr>
                                      </m:ctrlPr>
                                    </m:dPr>
                                    <m:e>
                                      <m:f>
                                        <m:fPr>
                                          <m:ctrlPr>
                                            <a:rPr sz="1800" i="1">
                                              <a:latin typeface="Cambria Math" panose="02040503050406030204" pitchFamily="18" charset="0"/>
                                            </a:rPr>
                                          </m:ctrlPr>
                                        </m:fPr>
                                        <m:num>
                                          <m:r>
                                            <a:rPr sz="1800">
                                              <a:latin typeface="Cambria Math"/>
                                            </a:rPr>
                                            <m:t>1</m:t>
                                          </m:r>
                                        </m:num>
                                        <m:den>
                                          <m:r>
                                            <a:rPr sz="1800">
                                              <a:latin typeface="Cambria Math"/>
                                            </a:rPr>
                                            <m:t>2</m:t>
                                          </m:r>
                                        </m:den>
                                      </m:f>
                                      <m:r>
                                        <a:rPr sz="1800">
                                          <a:latin typeface="Cambria Math"/>
                                        </a:rPr>
                                        <m:t>⋅</m:t>
                                      </m:r>
                                      <m:sSup>
                                        <m:sSupPr>
                                          <m:ctrlPr>
                                            <a:rPr sz="1800" i="1">
                                              <a:latin typeface="Cambria Math" panose="02040503050406030204" pitchFamily="18" charset="0"/>
                                            </a:rPr>
                                          </m:ctrlPr>
                                        </m:sSupPr>
                                        <m:e>
                                          <m:r>
                                            <a:rPr sz="1800">
                                              <a:latin typeface="Cambria Math"/>
                                            </a:rPr>
                                            <m:t>4</m:t>
                                          </m:r>
                                        </m:e>
                                        <m:sup>
                                          <m:r>
                                            <a:rPr sz="1800">
                                              <a:latin typeface="Cambria Math"/>
                                            </a:rPr>
                                            <m:t>−</m:t>
                                          </m:r>
                                          <m:f>
                                            <m:fPr>
                                              <m:ctrlPr>
                                                <a:rPr sz="1800" i="1">
                                                  <a:latin typeface="Cambria Math" panose="02040503050406030204" pitchFamily="18" charset="0"/>
                                                </a:rPr>
                                              </m:ctrlPr>
                                            </m:fPr>
                                            <m:num>
                                              <m:r>
                                                <a:rPr sz="1800">
                                                  <a:latin typeface="Cambria Math"/>
                                                </a:rPr>
                                                <m:t>1</m:t>
                                              </m:r>
                                            </m:num>
                                            <m:den>
                                              <m:r>
                                                <a:rPr sz="1800">
                                                  <a:latin typeface="Cambria Math"/>
                                                </a:rPr>
                                                <m:t>2</m:t>
                                              </m:r>
                                            </m:den>
                                          </m:f>
                                        </m:sup>
                                      </m:sSup>
                                    </m:e>
                                  </m:d>
                                </m:num>
                                <m:den>
                                  <m:sSup>
                                    <m:sSupPr>
                                      <m:ctrlPr>
                                        <a:rPr sz="1800" i="1">
                                          <a:latin typeface="Cambria Math" panose="02040503050406030204" pitchFamily="18" charset="0"/>
                                        </a:rPr>
                                      </m:ctrlPr>
                                    </m:sSupPr>
                                    <m:e>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4</m:t>
                                              </m:r>
                                            </m:e>
                                            <m:sup>
                                              <m:f>
                                                <m:fPr>
                                                  <m:ctrlPr>
                                                    <a:rPr sz="1800" i="1">
                                                      <a:latin typeface="Cambria Math" panose="02040503050406030204" pitchFamily="18" charset="0"/>
                                                    </a:rPr>
                                                  </m:ctrlPr>
                                                </m:fPr>
                                                <m:num>
                                                  <m:r>
                                                    <a:rPr sz="1800">
                                                      <a:latin typeface="Cambria Math"/>
                                                    </a:rPr>
                                                    <m:t>1</m:t>
                                                  </m:r>
                                                </m:num>
                                                <m:den>
                                                  <m:r>
                                                    <a:rPr sz="1800">
                                                      <a:latin typeface="Cambria Math"/>
                                                    </a:rPr>
                                                    <m:t>2</m:t>
                                                  </m:r>
                                                </m:den>
                                              </m:f>
                                            </m:sup>
                                          </m:sSup>
                                          <m:r>
                                            <a:rPr sz="1800">
                                              <a:latin typeface="Cambria Math"/>
                                            </a:rPr>
                                            <m:t>+1</m:t>
                                          </m:r>
                                        </m:e>
                                      </m:d>
                                    </m:e>
                                    <m:sup>
                                      <m:r>
                                        <a:rPr sz="1800">
                                          <a:latin typeface="Cambria Math"/>
                                        </a:rPr>
                                        <m:t>2</m:t>
                                      </m:r>
                                    </m:sup>
                                  </m:sSup>
                                </m:den>
                              </m:f>
                            </m:oMath>
                          </a14:m>
                          <a:endParaRPr/>
                        </a:p>
                      </a:txBody>
                      <a:tcPr/>
                    </a:tc>
                    <a:tc>
                      <a:txBody>
                        <a:bodyPr/>
                        <a:lstStyle/>
                        <a:p>
                          <a:pPr algn="l">
                            <a:defRPr sz="1100" b="1"/>
                          </a:pPr>
                          <a:r>
                            <a:rPr sz="1800" b="0" dirty="0"/>
                            <a:t>Substitute </a:t>
                          </a:r>
                          <a14:m>
                            <m:oMath xmlns:m="http://schemas.openxmlformats.org/officeDocument/2006/math">
                              <m:r>
                                <m:rPr>
                                  <m:sty m:val="p"/>
                                </m:rPr>
                                <a:rPr sz="1800" b="0" i="1">
                                  <a:latin typeface="Cambria Math"/>
                                </a:rPr>
                                <m:t>t</m:t>
                              </m:r>
                              <m:r>
                                <a:rPr sz="1800" b="0">
                                  <a:latin typeface="Cambria Math"/>
                                </a:rPr>
                                <m:t>=4</m:t>
                              </m:r>
                            </m:oMath>
                          </a14:m>
                          <a:r>
                            <a:rPr sz="1800" b="0" dirty="0"/>
                            <a:t> into the formula for the derivative.</a:t>
                          </a:r>
                        </a:p>
                      </a:txBody>
                      <a:tcPr/>
                    </a:tc>
                    <a:extLst>
                      <a:ext uri="{0D108BD9-81ED-4DB2-BD59-A6C34878D82A}">
                        <a16:rowId xmlns:a16="http://schemas.microsoft.com/office/drawing/2014/main" val="10003"/>
                      </a:ext>
                    </a:extLst>
                  </a:tr>
                  <a:tr h="370840">
                    <a:tc>
                      <a:txBody>
                        <a:bodyPr/>
                        <a:lstStyle/>
                        <a:p>
                          <a:pPr algn="l">
                            <a:defRPr sz="1800"/>
                          </a:pPr>
                          <a:r>
                            <a:t>​</a:t>
                          </a:r>
                          <a14:m>
                            <m:oMath xmlns:m="http://schemas.openxmlformats.org/officeDocument/2006/math">
                              <m:phant>
                                <m:phantPr>
                                  <m:show m:val="off"/>
                                  <m:ctrlPr>
                                    <a:rPr sz="1800" i="1">
                                      <a:latin typeface="Cambria Math" panose="02040503050406030204" pitchFamily="18" charset="0"/>
                                    </a:rPr>
                                  </m:ctrlPr>
                                </m:phantPr>
                                <m:e>
                                  <m:sSup>
                                    <m:sSupPr>
                                      <m:ctrlPr>
                                        <a:rPr sz="1800" i="1">
                                          <a:latin typeface="Cambria Math" panose="02040503050406030204" pitchFamily="18" charset="0"/>
                                        </a:rPr>
                                      </m:ctrlPr>
                                    </m:sSupPr>
                                    <m:e>
                                      <m:r>
                                        <a:rPr sz="1800">
                                          <a:latin typeface="Cambria Math"/>
                                        </a:rPr>
                                        <m:t>𝑁</m:t>
                                      </m:r>
                                    </m:e>
                                    <m:sup>
                                      <m:r>
                                        <a:rPr sz="1800">
                                          <a:latin typeface="Cambria Math"/>
                                        </a:rPr>
                                        <m:t>′</m:t>
                                      </m:r>
                                    </m:sup>
                                  </m:sSup>
                                  <m:r>
                                    <a:rPr sz="1800">
                                      <a:latin typeface="Cambria Math"/>
                                    </a:rPr>
                                    <m:t>⁡</m:t>
                                  </m:r>
                                  <m:d>
                                    <m:dPr>
                                      <m:ctrlPr>
                                        <a:rPr sz="1800" i="1">
                                          <a:latin typeface="Cambria Math" panose="02040503050406030204" pitchFamily="18" charset="0"/>
                                        </a:rPr>
                                      </m:ctrlPr>
                                    </m:dPr>
                                    <m:e>
                                      <m:r>
                                        <a:rPr sz="1800">
                                          <a:latin typeface="Cambria Math"/>
                                        </a:rPr>
                                        <m:t>4</m:t>
                                      </m:r>
                                    </m:e>
                                  </m:d>
                                </m:e>
                              </m:phant>
                              <m:r>
                                <a:rPr sz="1800">
                                  <a:latin typeface="Cambria Math"/>
                                </a:rPr>
                                <m:t>=</m:t>
                              </m:r>
                              <m:f>
                                <m:fPr>
                                  <m:ctrlPr>
                                    <a:rPr sz="1800" i="1">
                                      <a:latin typeface="Cambria Math" panose="02040503050406030204" pitchFamily="18" charset="0"/>
                                    </a:rPr>
                                  </m:ctrlPr>
                                </m:fPr>
                                <m:num>
                                  <m:d>
                                    <m:dPr>
                                      <m:ctrlPr>
                                        <a:rPr sz="1800" i="1">
                                          <a:latin typeface="Cambria Math" panose="02040503050406030204" pitchFamily="18" charset="0"/>
                                        </a:rPr>
                                      </m:ctrlPr>
                                    </m:dPr>
                                    <m:e>
                                      <m:r>
                                        <a:rPr sz="1800">
                                          <a:latin typeface="Cambria Math"/>
                                        </a:rPr>
                                        <m:t>2+1</m:t>
                                      </m:r>
                                    </m:e>
                                  </m:d>
                                  <m:d>
                                    <m:dPr>
                                      <m:ctrlPr>
                                        <a:rPr sz="1800" i="1">
                                          <a:latin typeface="Cambria Math" panose="02040503050406030204" pitchFamily="18" charset="0"/>
                                        </a:rPr>
                                      </m:ctrlPr>
                                    </m:dPr>
                                    <m:e>
                                      <m:r>
                                        <a:rPr sz="1800">
                                          <a:latin typeface="Cambria Math"/>
                                        </a:rPr>
                                        <m:t>9</m:t>
                                      </m:r>
                                    </m:e>
                                  </m:d>
                                  <m:r>
                                    <a:rPr sz="1800">
                                      <a:latin typeface="Cambria Math"/>
                                    </a:rPr>
                                    <m:t>−</m:t>
                                  </m:r>
                                  <m:d>
                                    <m:dPr>
                                      <m:ctrlPr>
                                        <a:rPr sz="1800" i="1">
                                          <a:latin typeface="Cambria Math" panose="02040503050406030204" pitchFamily="18" charset="0"/>
                                        </a:rPr>
                                      </m:ctrlPr>
                                    </m:dPr>
                                    <m:e>
                                      <m:r>
                                        <a:rPr sz="1800">
                                          <a:latin typeface="Cambria Math"/>
                                        </a:rPr>
                                        <m:t>20</m:t>
                                      </m:r>
                                    </m:e>
                                  </m:d>
                                  <m:d>
                                    <m:dPr>
                                      <m:ctrlPr>
                                        <a:rPr sz="1800" i="1">
                                          <a:latin typeface="Cambria Math" panose="02040503050406030204" pitchFamily="18" charset="0"/>
                                        </a:rPr>
                                      </m:ctrlPr>
                                    </m:dPr>
                                    <m:e>
                                      <m:f>
                                        <m:fPr>
                                          <m:ctrlPr>
                                            <a:rPr sz="1800" i="1">
                                              <a:latin typeface="Cambria Math" panose="02040503050406030204" pitchFamily="18" charset="0"/>
                                            </a:rPr>
                                          </m:ctrlPr>
                                        </m:fPr>
                                        <m:num>
                                          <m:r>
                                            <a:rPr sz="1800">
                                              <a:latin typeface="Cambria Math"/>
                                            </a:rPr>
                                            <m:t>1</m:t>
                                          </m:r>
                                        </m:num>
                                        <m:den>
                                          <m:r>
                                            <a:rPr sz="1800">
                                              <a:latin typeface="Cambria Math"/>
                                            </a:rPr>
                                            <m:t>2</m:t>
                                          </m:r>
                                        </m:den>
                                      </m:f>
                                      <m:r>
                                        <a:rPr sz="1800">
                                          <a:latin typeface="Cambria Math"/>
                                        </a:rPr>
                                        <m:t>⋅</m:t>
                                      </m:r>
                                      <m:f>
                                        <m:fPr>
                                          <m:ctrlPr>
                                            <a:rPr sz="1800" i="1">
                                              <a:latin typeface="Cambria Math" panose="02040503050406030204" pitchFamily="18" charset="0"/>
                                            </a:rPr>
                                          </m:ctrlPr>
                                        </m:fPr>
                                        <m:num>
                                          <m:r>
                                            <a:rPr sz="1800">
                                              <a:latin typeface="Cambria Math"/>
                                            </a:rPr>
                                            <m:t>1</m:t>
                                          </m:r>
                                        </m:num>
                                        <m:den>
                                          <m:r>
                                            <a:rPr sz="1800">
                                              <a:latin typeface="Cambria Math"/>
                                            </a:rPr>
                                            <m:t>2</m:t>
                                          </m:r>
                                        </m:den>
                                      </m:f>
                                    </m:e>
                                  </m:d>
                                </m:num>
                                <m:den>
                                  <m:sSup>
                                    <m:sSupPr>
                                      <m:ctrlPr>
                                        <a:rPr sz="1800" i="1">
                                          <a:latin typeface="Cambria Math" panose="02040503050406030204" pitchFamily="18" charset="0"/>
                                        </a:rPr>
                                      </m:ctrlPr>
                                    </m:sSupPr>
                                    <m:e>
                                      <m:d>
                                        <m:dPr>
                                          <m:ctrlPr>
                                            <a:rPr sz="1800" i="1">
                                              <a:latin typeface="Cambria Math" panose="02040503050406030204" pitchFamily="18" charset="0"/>
                                            </a:rPr>
                                          </m:ctrlPr>
                                        </m:dPr>
                                        <m:e>
                                          <m:r>
                                            <a:rPr sz="1800">
                                              <a:latin typeface="Cambria Math"/>
                                            </a:rPr>
                                            <m:t>2+1</m:t>
                                          </m:r>
                                        </m:e>
                                      </m:d>
                                    </m:e>
                                    <m:sup>
                                      <m:r>
                                        <a:rPr sz="1800">
                                          <a:latin typeface="Cambria Math"/>
                                        </a:rPr>
                                        <m:t>2</m:t>
                                      </m:r>
                                    </m:sup>
                                  </m:sSup>
                                </m:den>
                              </m:f>
                              <m:r>
                                <a:rPr sz="1800">
                                  <a:latin typeface="Cambria Math"/>
                                </a:rPr>
                                <m:t>=</m:t>
                              </m:r>
                              <m:f>
                                <m:fPr>
                                  <m:ctrlPr>
                                    <a:rPr sz="1800" i="1">
                                      <a:latin typeface="Cambria Math" panose="02040503050406030204" pitchFamily="18" charset="0"/>
                                    </a:rPr>
                                  </m:ctrlPr>
                                </m:fPr>
                                <m:num>
                                  <m:d>
                                    <m:dPr>
                                      <m:ctrlPr>
                                        <a:rPr sz="1800" i="1">
                                          <a:latin typeface="Cambria Math" panose="02040503050406030204" pitchFamily="18" charset="0"/>
                                        </a:rPr>
                                      </m:ctrlPr>
                                    </m:dPr>
                                    <m:e>
                                      <m:r>
                                        <a:rPr sz="1800">
                                          <a:latin typeface="Cambria Math"/>
                                        </a:rPr>
                                        <m:t>3</m:t>
                                      </m:r>
                                    </m:e>
                                  </m:d>
                                  <m:d>
                                    <m:dPr>
                                      <m:ctrlPr>
                                        <a:rPr sz="1800" i="1">
                                          <a:latin typeface="Cambria Math" panose="02040503050406030204" pitchFamily="18" charset="0"/>
                                        </a:rPr>
                                      </m:ctrlPr>
                                    </m:dPr>
                                    <m:e>
                                      <m:r>
                                        <a:rPr sz="1800">
                                          <a:latin typeface="Cambria Math"/>
                                        </a:rPr>
                                        <m:t>9</m:t>
                                      </m:r>
                                    </m:e>
                                  </m:d>
                                  <m:r>
                                    <a:rPr sz="1800">
                                      <a:latin typeface="Cambria Math"/>
                                    </a:rPr>
                                    <m:t>−</m:t>
                                  </m:r>
                                  <m:d>
                                    <m:dPr>
                                      <m:ctrlPr>
                                        <a:rPr sz="1800" i="1">
                                          <a:latin typeface="Cambria Math" panose="02040503050406030204" pitchFamily="18" charset="0"/>
                                        </a:rPr>
                                      </m:ctrlPr>
                                    </m:dPr>
                                    <m:e>
                                      <m:r>
                                        <a:rPr sz="1800">
                                          <a:latin typeface="Cambria Math"/>
                                        </a:rPr>
                                        <m:t>20</m:t>
                                      </m:r>
                                    </m:e>
                                  </m:d>
                                  <m:d>
                                    <m:dPr>
                                      <m:ctrlPr>
                                        <a:rPr sz="1800" i="1">
                                          <a:latin typeface="Cambria Math" panose="02040503050406030204" pitchFamily="18" charset="0"/>
                                        </a:rPr>
                                      </m:ctrlPr>
                                    </m:dPr>
                                    <m:e>
                                      <m:f>
                                        <m:fPr>
                                          <m:ctrlPr>
                                            <a:rPr sz="1800" i="1">
                                              <a:latin typeface="Cambria Math" panose="02040503050406030204" pitchFamily="18" charset="0"/>
                                            </a:rPr>
                                          </m:ctrlPr>
                                        </m:fPr>
                                        <m:num>
                                          <m:r>
                                            <a:rPr sz="1800">
                                              <a:latin typeface="Cambria Math"/>
                                            </a:rPr>
                                            <m:t>1</m:t>
                                          </m:r>
                                        </m:num>
                                        <m:den>
                                          <m:r>
                                            <a:rPr sz="1800">
                                              <a:latin typeface="Cambria Math"/>
                                            </a:rPr>
                                            <m:t>4</m:t>
                                          </m:r>
                                        </m:den>
                                      </m:f>
                                    </m:e>
                                  </m:d>
                                </m:num>
                                <m:den>
                                  <m:sSup>
                                    <m:sSupPr>
                                      <m:ctrlPr>
                                        <a:rPr sz="1800" i="1">
                                          <a:latin typeface="Cambria Math" panose="02040503050406030204" pitchFamily="18" charset="0"/>
                                        </a:rPr>
                                      </m:ctrlPr>
                                    </m:sSupPr>
                                    <m:e>
                                      <m:d>
                                        <m:dPr>
                                          <m:ctrlPr>
                                            <a:rPr sz="1800" i="1">
                                              <a:latin typeface="Cambria Math" panose="02040503050406030204" pitchFamily="18" charset="0"/>
                                            </a:rPr>
                                          </m:ctrlPr>
                                        </m:dPr>
                                        <m:e>
                                          <m:r>
                                            <a:rPr sz="1800">
                                              <a:latin typeface="Cambria Math"/>
                                            </a:rPr>
                                            <m:t>3</m:t>
                                          </m:r>
                                        </m:e>
                                      </m:d>
                                    </m:e>
                                    <m:sup>
                                      <m:r>
                                        <a:rPr sz="1800">
                                          <a:latin typeface="Cambria Math"/>
                                        </a:rPr>
                                        <m:t>2</m:t>
                                      </m:r>
                                    </m:sup>
                                  </m:sSup>
                                </m:den>
                              </m:f>
                            </m:oMath>
                          </a14:m>
                          <a:endParaRPr/>
                        </a:p>
                      </a:txBody>
                      <a:tcPr/>
                    </a:tc>
                    <a:tc>
                      <a:txBody>
                        <a:bodyPr/>
                        <a:lstStyle/>
                        <a:p>
                          <a:pPr algn="l"/>
                          <a:endParaRPr/>
                        </a:p>
                      </a:txBody>
                      <a:tcPr/>
                    </a:tc>
                    <a:extLst>
                      <a:ext uri="{0D108BD9-81ED-4DB2-BD59-A6C34878D82A}">
                        <a16:rowId xmlns:a16="http://schemas.microsoft.com/office/drawing/2014/main" val="10004"/>
                      </a:ext>
                    </a:extLst>
                  </a:tr>
                  <a:tr h="370840">
                    <a:tc>
                      <a:txBody>
                        <a:bodyPr/>
                        <a:lstStyle/>
                        <a:p>
                          <a:pPr algn="l">
                            <a:defRPr sz="1800"/>
                          </a:pPr>
                          <a:r>
                            <a:t>​</a:t>
                          </a:r>
                          <a14:m>
                            <m:oMath xmlns:m="http://schemas.openxmlformats.org/officeDocument/2006/math">
                              <m:phant>
                                <m:phantPr>
                                  <m:show m:val="off"/>
                                  <m:ctrlPr>
                                    <a:rPr sz="1800" i="1">
                                      <a:latin typeface="Cambria Math" panose="02040503050406030204" pitchFamily="18" charset="0"/>
                                    </a:rPr>
                                  </m:ctrlPr>
                                </m:phantPr>
                                <m:e>
                                  <m:sSup>
                                    <m:sSupPr>
                                      <m:ctrlPr>
                                        <a:rPr sz="1800" i="1">
                                          <a:latin typeface="Cambria Math" panose="02040503050406030204" pitchFamily="18" charset="0"/>
                                        </a:rPr>
                                      </m:ctrlPr>
                                    </m:sSupPr>
                                    <m:e>
                                      <m:r>
                                        <a:rPr sz="1800">
                                          <a:latin typeface="Cambria Math"/>
                                        </a:rPr>
                                        <m:t>𝑁</m:t>
                                      </m:r>
                                    </m:e>
                                    <m:sup>
                                      <m:r>
                                        <a:rPr sz="1800">
                                          <a:latin typeface="Cambria Math"/>
                                        </a:rPr>
                                        <m:t>′</m:t>
                                      </m:r>
                                    </m:sup>
                                  </m:sSup>
                                  <m:r>
                                    <a:rPr sz="1800">
                                      <a:latin typeface="Cambria Math"/>
                                    </a:rPr>
                                    <m:t>⁡</m:t>
                                  </m:r>
                                  <m:d>
                                    <m:dPr>
                                      <m:ctrlPr>
                                        <a:rPr sz="1800" i="1">
                                          <a:latin typeface="Cambria Math" panose="02040503050406030204" pitchFamily="18" charset="0"/>
                                        </a:rPr>
                                      </m:ctrlPr>
                                    </m:dPr>
                                    <m:e>
                                      <m:r>
                                        <a:rPr sz="1800">
                                          <a:latin typeface="Cambria Math"/>
                                        </a:rPr>
                                        <m:t>4</m:t>
                                      </m:r>
                                    </m:e>
                                  </m:d>
                                </m:e>
                              </m:phant>
                              <m:r>
                                <a:rPr sz="1800">
                                  <a:latin typeface="Cambria Math"/>
                                </a:rPr>
                                <m:t>=</m:t>
                              </m:r>
                              <m:f>
                                <m:fPr>
                                  <m:ctrlPr>
                                    <a:rPr sz="1800" i="1">
                                      <a:latin typeface="Cambria Math" panose="02040503050406030204" pitchFamily="18" charset="0"/>
                                    </a:rPr>
                                  </m:ctrlPr>
                                </m:fPr>
                                <m:num>
                                  <m:r>
                                    <a:rPr sz="1800">
                                      <a:latin typeface="Cambria Math"/>
                                    </a:rPr>
                                    <m:t>27−5</m:t>
                                  </m:r>
                                </m:num>
                                <m:den>
                                  <m:r>
                                    <a:rPr sz="1800">
                                      <a:latin typeface="Cambria Math"/>
                                    </a:rPr>
                                    <m:t>9</m:t>
                                  </m:r>
                                </m:den>
                              </m:f>
                              <m:r>
                                <a:rPr sz="1800">
                                  <a:latin typeface="Cambria Math"/>
                                </a:rPr>
                                <m:t>=</m:t>
                              </m:r>
                              <m:f>
                                <m:fPr>
                                  <m:ctrlPr>
                                    <a:rPr sz="1800" i="1">
                                      <a:latin typeface="Cambria Math" panose="02040503050406030204" pitchFamily="18" charset="0"/>
                                    </a:rPr>
                                  </m:ctrlPr>
                                </m:fPr>
                                <m:num>
                                  <m:r>
                                    <a:rPr sz="1800">
                                      <a:latin typeface="Cambria Math"/>
                                    </a:rPr>
                                    <m:t>22</m:t>
                                  </m:r>
                                </m:num>
                                <m:den>
                                  <m:r>
                                    <a:rPr sz="1800">
                                      <a:latin typeface="Cambria Math"/>
                                    </a:rPr>
                                    <m:t>9</m:t>
                                  </m:r>
                                </m:den>
                              </m:f>
                            </m:oMath>
                          </a14:m>
                          <a:endParaRPr/>
                        </a:p>
                      </a:txBody>
                      <a:tcPr/>
                    </a:tc>
                    <a:tc>
                      <a:txBody>
                        <a:bodyPr/>
                        <a:lstStyle/>
                        <a:p>
                          <a:pPr algn="l"/>
                          <a:endParaRPr dirty="0"/>
                        </a:p>
                      </a:txBody>
                      <a:tcPr/>
                    </a:tc>
                    <a:extLst>
                      <a:ext uri="{0D108BD9-81ED-4DB2-BD59-A6C34878D82A}">
                        <a16:rowId xmlns:a16="http://schemas.microsoft.com/office/drawing/2014/main" val="10005"/>
                      </a:ext>
                    </a:extLst>
                  </a:tr>
                </a:tbl>
              </a:graphicData>
            </a:graphic>
          </p:graphicFrame>
        </mc:Choice>
        <mc:Fallback xmlns="">
          <p:graphicFrame>
            <p:nvGraphicFramePr>
              <p:cNvPr id="4" name="Table Placeholder 2">
                <a:extLst>
                  <a:ext uri="{FF2B5EF4-FFF2-40B4-BE49-F238E27FC236}">
                    <a16:creationId xmlns:a16="http://schemas.microsoft.com/office/drawing/2014/main" id="{58DA537F-74C7-82F6-5183-1938A47DABCE}"/>
                  </a:ext>
                </a:extLst>
              </p:cNvPr>
              <p:cNvGraphicFramePr>
                <a:graphicFrameLocks/>
              </p:cNvGraphicFramePr>
              <p:nvPr>
                <p:extLst>
                  <p:ext uri="{D42A27DB-BD31-4B8C-83A1-F6EECF244321}">
                    <p14:modId xmlns:p14="http://schemas.microsoft.com/office/powerpoint/2010/main" val="461460027"/>
                  </p:ext>
                </p:extLst>
              </p:nvPr>
            </p:nvGraphicFramePr>
            <p:xfrm>
              <a:off x="457200" y="1397158"/>
              <a:ext cx="8229600" cy="4261234"/>
            </p:xfrm>
            <a:graphic>
              <a:graphicData uri="http://schemas.openxmlformats.org/drawingml/2006/table">
                <a:tbl>
                  <a:tblPr firstRow="1" bandRow="1">
                    <a:tableStyleId>{2D5ABB26-0587-4C30-8999-92F81FD0307C}</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612204">
                    <a:tc>
                      <a:txBody>
                        <a:bodyPr/>
                        <a:lstStyle/>
                        <a:p>
                          <a:endParaRPr lang="en-US"/>
                        </a:p>
                      </a:txBody>
                      <a:tcPr>
                        <a:blipFill>
                          <a:blip r:embed="rId2"/>
                          <a:stretch>
                            <a:fillRect r="-100000" b="-599010"/>
                          </a:stretch>
                        </a:blipFill>
                      </a:tcPr>
                    </a:tc>
                    <a:tc>
                      <a:txBody>
                        <a:bodyPr/>
                        <a:lstStyle/>
                        <a:p>
                          <a:pPr algn="l">
                            <a:defRPr b="1"/>
                          </a:pPr>
                          <a:r>
                            <a:t> </a:t>
                          </a:r>
                        </a:p>
                      </a:txBody>
                      <a:tcPr/>
                    </a:tc>
                    <a:extLst>
                      <a:ext uri="{0D108BD9-81ED-4DB2-BD59-A6C34878D82A}">
                        <a16:rowId xmlns:a16="http://schemas.microsoft.com/office/drawing/2014/main" val="10000"/>
                      </a:ext>
                    </a:extLst>
                  </a:tr>
                  <a:tr h="844868">
                    <a:tc>
                      <a:txBody>
                        <a:bodyPr/>
                        <a:lstStyle/>
                        <a:p>
                          <a:endParaRPr lang="en-US"/>
                        </a:p>
                      </a:txBody>
                      <a:tcPr>
                        <a:blipFill>
                          <a:blip r:embed="rId2"/>
                          <a:stretch>
                            <a:fillRect t="-73188" r="-100000" b="-338406"/>
                          </a:stretch>
                        </a:blipFill>
                      </a:tcPr>
                    </a:tc>
                    <a:tc>
                      <a:txBody>
                        <a:bodyPr/>
                        <a:lstStyle/>
                        <a:p>
                          <a:pPr algn="l">
                            <a:defRPr b="1"/>
                          </a:pPr>
                          <a:r>
                            <a:t> </a:t>
                          </a:r>
                        </a:p>
                      </a:txBody>
                      <a:tcPr/>
                    </a:tc>
                    <a:extLst>
                      <a:ext uri="{0D108BD9-81ED-4DB2-BD59-A6C34878D82A}">
                        <a16:rowId xmlns:a16="http://schemas.microsoft.com/office/drawing/2014/main" val="10001"/>
                      </a:ext>
                    </a:extLst>
                  </a:tr>
                  <a:tr h="843471">
                    <a:tc>
                      <a:txBody>
                        <a:bodyPr/>
                        <a:lstStyle/>
                        <a:p>
                          <a:endParaRPr lang="en-US"/>
                        </a:p>
                      </a:txBody>
                      <a:tcPr>
                        <a:blipFill>
                          <a:blip r:embed="rId2"/>
                          <a:stretch>
                            <a:fillRect t="-171942" r="-100000" b="-235971"/>
                          </a:stretch>
                        </a:blipFill>
                      </a:tcPr>
                    </a:tc>
                    <a:tc>
                      <a:txBody>
                        <a:bodyPr/>
                        <a:lstStyle/>
                        <a:p>
                          <a:pPr algn="l"/>
                          <a:endParaRPr/>
                        </a:p>
                      </a:txBody>
                      <a:tcPr/>
                    </a:tc>
                    <a:extLst>
                      <a:ext uri="{0D108BD9-81ED-4DB2-BD59-A6C34878D82A}">
                        <a16:rowId xmlns:a16="http://schemas.microsoft.com/office/drawing/2014/main" val="10002"/>
                      </a:ext>
                    </a:extLst>
                  </a:tr>
                  <a:tr h="843471">
                    <a:tc>
                      <a:txBody>
                        <a:bodyPr/>
                        <a:lstStyle/>
                        <a:p>
                          <a:endParaRPr lang="en-US"/>
                        </a:p>
                      </a:txBody>
                      <a:tcPr>
                        <a:blipFill>
                          <a:blip r:embed="rId2"/>
                          <a:stretch>
                            <a:fillRect t="-273913" r="-100000" b="-137681"/>
                          </a:stretch>
                        </a:blipFill>
                      </a:tcPr>
                    </a:tc>
                    <a:tc>
                      <a:txBody>
                        <a:bodyPr/>
                        <a:lstStyle/>
                        <a:p>
                          <a:endParaRPr lang="en-US"/>
                        </a:p>
                      </a:txBody>
                      <a:tcPr>
                        <a:blipFill>
                          <a:blip r:embed="rId2"/>
                          <a:stretch>
                            <a:fillRect l="-100000" t="-273913" b="-137681"/>
                          </a:stretch>
                        </a:blipFill>
                      </a:tcPr>
                    </a:tc>
                    <a:extLst>
                      <a:ext uri="{0D108BD9-81ED-4DB2-BD59-A6C34878D82A}">
                        <a16:rowId xmlns:a16="http://schemas.microsoft.com/office/drawing/2014/main" val="10003"/>
                      </a:ext>
                    </a:extLst>
                  </a:tr>
                  <a:tr h="632524">
                    <a:tc>
                      <a:txBody>
                        <a:bodyPr/>
                        <a:lstStyle/>
                        <a:p>
                          <a:endParaRPr lang="en-US"/>
                        </a:p>
                      </a:txBody>
                      <a:tcPr>
                        <a:blipFill>
                          <a:blip r:embed="rId2"/>
                          <a:stretch>
                            <a:fillRect t="-496154" r="-100000" b="-82692"/>
                          </a:stretch>
                        </a:blipFill>
                      </a:tcPr>
                    </a:tc>
                    <a:tc>
                      <a:txBody>
                        <a:bodyPr/>
                        <a:lstStyle/>
                        <a:p>
                          <a:pPr algn="l"/>
                          <a:endParaRPr/>
                        </a:p>
                      </a:txBody>
                      <a:tcPr/>
                    </a:tc>
                    <a:extLst>
                      <a:ext uri="{0D108BD9-81ED-4DB2-BD59-A6C34878D82A}">
                        <a16:rowId xmlns:a16="http://schemas.microsoft.com/office/drawing/2014/main" val="10004"/>
                      </a:ext>
                    </a:extLst>
                  </a:tr>
                  <a:tr h="484696">
                    <a:tc>
                      <a:txBody>
                        <a:bodyPr/>
                        <a:lstStyle/>
                        <a:p>
                          <a:endParaRPr lang="en-US"/>
                        </a:p>
                      </a:txBody>
                      <a:tcPr>
                        <a:blipFill>
                          <a:blip r:embed="rId2"/>
                          <a:stretch>
                            <a:fillRect t="-775000" r="-100000" b="-7500"/>
                          </a:stretch>
                        </a:blipFill>
                      </a:tcPr>
                    </a:tc>
                    <a:tc>
                      <a:txBody>
                        <a:bodyPr/>
                        <a:lstStyle/>
                        <a:p>
                          <a:pPr algn="l"/>
                          <a:endParaRPr dirty="0"/>
                        </a:p>
                      </a:txBody>
                      <a:tcPr/>
                    </a:tc>
                    <a:extLst>
                      <a:ext uri="{0D108BD9-81ED-4DB2-BD59-A6C34878D82A}">
                        <a16:rowId xmlns:a16="http://schemas.microsoft.com/office/drawing/2014/main" val="10005"/>
                      </a:ext>
                    </a:extLst>
                  </a:tr>
                </a:tbl>
              </a:graphicData>
            </a:graphic>
          </p:graphicFrame>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Growth of Bacteria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The rate of growth when </a:t>
                </a:r>
                <a14:m>
                  <m:oMath xmlns:m="http://schemas.openxmlformats.org/officeDocument/2006/math">
                    <m:r>
                      <a:rPr>
                        <a:latin typeface="Cambria Math" panose="02040503050406030204" pitchFamily="18" charset="0"/>
                      </a:rPr>
                      <m:t>𝑡</m:t>
                    </m:r>
                    <m:r>
                      <a:rPr>
                        <a:latin typeface="Cambria Math" panose="02040503050406030204" pitchFamily="18" charset="0"/>
                      </a:rPr>
                      <m:t>=4</m:t>
                    </m:r>
                  </m:oMath>
                </a14:m>
                <a:r>
                  <a:rPr sz="2800"/>
                  <a:t> is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22</m:t>
                        </m:r>
                      </m:num>
                      <m:den>
                        <m:r>
                          <a:rPr>
                            <a:latin typeface="Cambria Math" panose="02040503050406030204" pitchFamily="18" charset="0"/>
                          </a:rPr>
                          <m:t>9</m:t>
                        </m:r>
                      </m:den>
                    </m:f>
                  </m:oMath>
                </a14:m>
                <a:r>
                  <a:rPr sz="2800"/>
                  <a:t> bacteria per hour.</a:t>
                </a:r>
              </a:p>
              <a:p>
                <a:pPr>
                  <a:defRPr sz="2800"/>
                </a:pPr>
                <a:r>
                  <a:rPr sz="2800"/>
                  <a:t>Note that we did not bother to simplify the derivative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𝑁</m:t>
                        </m:r>
                      </m:e>
                      <m:sup>
                        <m:r>
                          <a:rPr>
                            <a:latin typeface="Cambria Math" panose="02040503050406030204" pitchFamily="18" charset="0"/>
                          </a:rPr>
                          <m:t>′</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𝑡</m:t>
                        </m:r>
                      </m:e>
                    </m:d>
                  </m:oMath>
                </a14:m>
                <a:r>
                  <a:rPr sz="2800"/>
                  <a:t> because we were interested in its value at only one time, </a:t>
                </a:r>
                <a14:m>
                  <m:oMath xmlns:m="http://schemas.openxmlformats.org/officeDocument/2006/math">
                    <m:r>
                      <a:rPr>
                        <a:latin typeface="Cambria Math" panose="02040503050406030204" pitchFamily="18" charset="0"/>
                      </a:rPr>
                      <m:t>𝑡</m:t>
                    </m:r>
                    <m:r>
                      <a:rPr>
                        <a:latin typeface="Cambria Math" panose="02040503050406030204" pitchFamily="18" charset="0"/>
                      </a:rPr>
                      <m:t>=4</m:t>
                    </m:r>
                  </m:oMath>
                </a14:m>
                <a:r>
                  <a:rPr sz="2800"/>
                  <a:t>, rather than a simplified formula. Also, no cancellation is apparent and the rule of thumb suggests this form is as good as any other.</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r="-667"/>
                </a:stretch>
              </a:blipFill>
            </p:spPr>
            <p:txBody>
              <a:bodyPr/>
              <a:lstStyle/>
              <a:p>
                <a:r>
                  <a:rPr lang="en-US">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Product Rule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If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and </a:t>
                </a:r>
                <a14:m>
                  <m:oMath xmlns:m="http://schemas.openxmlformats.org/officeDocument/2006/math">
                    <m:r>
                      <a:rPr>
                        <a:latin typeface="Cambria Math" panose="02040503050406030204" pitchFamily="18" charset="0"/>
                      </a:rPr>
                      <m:t>𝑔</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are differentiable functions and </a:t>
                </a:r>
                <a14:m>
                  <m:oMath xmlns:m="http://schemas.openxmlformats.org/officeDocument/2006/math">
                    <m:r>
                      <a:rPr>
                        <a:latin typeface="Cambria Math" panose="02040503050406030204" pitchFamily="18" charset="0"/>
                      </a:rPr>
                      <m:t>𝑦</m:t>
                    </m:r>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oMath>
                </a14:m>
                <a:r>
                  <a:rPr sz="2800" dirty="0"/>
                  <a:t>, then</a:t>
                </a:r>
              </a:p>
              <a:p>
                <a:pPr algn="ctr">
                  <a:defRPr sz="2800"/>
                </a:pP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𝑑𝑦</m:t>
                        </m:r>
                      </m:num>
                      <m:den>
                        <m:r>
                          <a:rPr>
                            <a:latin typeface="Cambria Math" panose="02040503050406030204" pitchFamily="18" charset="0"/>
                          </a:rPr>
                          <m:t>𝑑𝑥</m:t>
                        </m:r>
                      </m:den>
                    </m:f>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unc>
                      <m:funcPr>
                        <m:ctrlPr>
                          <a:rPr i="1">
                            <a:latin typeface="Cambria Math" panose="02040503050406030204" pitchFamily="18" charset="0"/>
                          </a:rPr>
                        </m:ctrlPr>
                      </m:funcPr>
                      <m:fName>
                        <m:sSup>
                          <m:sSupPr>
                            <m:ctrlPr>
                              <a:rPr i="1">
                                <a:latin typeface="Cambria Math" panose="02040503050406030204" pitchFamily="18" charset="0"/>
                              </a:rPr>
                            </m:ctrlPr>
                          </m:sSupPr>
                          <m:e>
                            <m:r>
                              <a:rPr>
                                <a:latin typeface="Cambria Math" panose="02040503050406030204" pitchFamily="18" charset="0"/>
                              </a:rPr>
                              <m:t>𝑔</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unc>
                      <m:funcPr>
                        <m:ctrlPr>
                          <a:rPr i="1">
                            <a:latin typeface="Cambria Math" panose="02040503050406030204" pitchFamily="18" charset="0"/>
                          </a:rPr>
                        </m:ctrlPr>
                      </m:funcPr>
                      <m:fName>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𝑥</m:t>
                            </m:r>
                          </m:e>
                        </m:d>
                      </m:e>
                    </m:func>
                  </m:oMath>
                </a14:m>
                <a:r>
                  <a:rPr sz="2800" dirty="0"/>
                  <a:t>.</a:t>
                </a:r>
              </a:p>
              <a:p>
                <a:r>
                  <a:rPr sz="2800" dirty="0"/>
                  <a:t>In words, the derivative of the product of two functions is equal to the first function times the derivative of the second plus the second function times the derivative of the first.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1624"/>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6: Elementary Operations on Functions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You are given that </a:t>
                </a:r>
                <a14:m>
                  <m:oMath xmlns:m="http://schemas.openxmlformats.org/officeDocument/2006/math">
                    <m:r>
                      <a:rPr>
                        <a:latin typeface="Cambria Math" panose="02040503050406030204" pitchFamily="18" charset="0"/>
                      </a:rPr>
                      <m:t>𝑓</m:t>
                    </m:r>
                  </m:oMath>
                </a14:m>
                <a:r>
                  <a:rPr sz="2800"/>
                  <a:t> and </a:t>
                </a:r>
                <a14:m>
                  <m:oMath xmlns:m="http://schemas.openxmlformats.org/officeDocument/2006/math">
                    <m:r>
                      <a:rPr>
                        <a:latin typeface="Cambria Math" panose="02040503050406030204" pitchFamily="18" charset="0"/>
                      </a:rPr>
                      <m:t>𝑔</m:t>
                    </m:r>
                  </m:oMath>
                </a14:m>
                <a:r>
                  <a:rPr sz="2800"/>
                  <a:t> are differentiable functions and that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5</m:t>
                            </m:r>
                          </m:e>
                        </m:d>
                      </m:e>
                    </m:func>
                    <m:r>
                      <a:rPr>
                        <a:latin typeface="Cambria Math" panose="02040503050406030204" pitchFamily="18" charset="0"/>
                      </a:rPr>
                      <m:t>=10</m:t>
                    </m:r>
                  </m:oMath>
                </a14:m>
                <a:r>
                  <a:rPr sz="2800"/>
                  <a: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5</m:t>
                            </m:r>
                          </m:e>
                        </m:d>
                      </m:e>
                    </m:func>
                    <m:r>
                      <a:rPr>
                        <a:latin typeface="Cambria Math" panose="02040503050406030204" pitchFamily="18" charset="0"/>
                      </a:rPr>
                      <m:t>=−3</m:t>
                    </m:r>
                  </m:oMath>
                </a14:m>
                <a:r>
                  <a:rPr sz="2800"/>
                  <a:t>, </a:t>
                </a:r>
                <a14:m>
                  <m:oMath xmlns:m="http://schemas.openxmlformats.org/officeDocument/2006/math">
                    <m:func>
                      <m:funcPr>
                        <m:ctrlPr>
                          <a:rPr i="1">
                            <a:latin typeface="Cambria Math" panose="02040503050406030204" pitchFamily="18" charset="0"/>
                          </a:rPr>
                        </m:ctrlPr>
                      </m:funcPr>
                      <m:fName>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5</m:t>
                            </m:r>
                          </m:e>
                        </m:d>
                      </m:e>
                    </m:func>
                    <m:r>
                      <a:rPr>
                        <a:latin typeface="Cambria Math" panose="02040503050406030204" pitchFamily="18" charset="0"/>
                      </a:rPr>
                      <m:t>=1</m:t>
                    </m:r>
                  </m:oMath>
                </a14:m>
                <a:r>
                  <a:rPr sz="2800"/>
                  <a:t>, </a:t>
                </a:r>
                <a14:m>
                  <m:oMath xmlns:m="http://schemas.openxmlformats.org/officeDocument/2006/math">
                    <m:func>
                      <m:funcPr>
                        <m:ctrlPr>
                          <a:rPr i="1">
                            <a:latin typeface="Cambria Math" panose="02040503050406030204" pitchFamily="18" charset="0"/>
                          </a:rPr>
                        </m:ctrlPr>
                      </m:funcPr>
                      <m:fName>
                        <m:sSup>
                          <m:sSupPr>
                            <m:ctrlPr>
                              <a:rPr i="1">
                                <a:latin typeface="Cambria Math" panose="02040503050406030204" pitchFamily="18" charset="0"/>
                              </a:rPr>
                            </m:ctrlPr>
                          </m:sSupPr>
                          <m:e>
                            <m:r>
                              <a:rPr>
                                <a:latin typeface="Cambria Math" panose="02040503050406030204" pitchFamily="18" charset="0"/>
                              </a:rPr>
                              <m:t>𝑔</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5</m:t>
                            </m:r>
                          </m:e>
                        </m:d>
                      </m:e>
                    </m:func>
                    <m:r>
                      <a:rPr>
                        <a:latin typeface="Cambria Math" panose="02040503050406030204" pitchFamily="18" charset="0"/>
                      </a:rPr>
                      <m:t>=8</m:t>
                    </m:r>
                  </m:oMath>
                </a14:m>
                <a:r>
                  <a:rPr sz="2800"/>
                  <a:t>. Determine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h</m:t>
                        </m:r>
                      </m:e>
                      <m:sup>
                        <m:r>
                          <a:rPr>
                            <a:latin typeface="Cambria Math" panose="02040503050406030204" pitchFamily="18" charset="0"/>
                          </a:rPr>
                          <m:t>′</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5</m:t>
                        </m:r>
                      </m:e>
                    </m:d>
                  </m:oMath>
                </a14:m>
                <a:r>
                  <a:rPr sz="2800"/>
                  <a:t> given that:</a:t>
                </a:r>
              </a:p>
              <a:p>
                <a:pPr marL="514350" indent="-514350">
                  <a:buFont typeface="+mj-lt"/>
                  <a:buAutoNum type="alphaLcPeriod"/>
                  <a:defRPr sz="2800"/>
                </a:pPr>
                <a:r>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h</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num>
                      <m:den>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den>
                    </m:f>
                  </m:oMath>
                </a14:m>
                <a:endParaRPr/>
              </a:p>
              <a:p>
                <a:pPr marL="514350" indent="-514350">
                  <a:buFont typeface="+mj-lt"/>
                  <a:buAutoNum type="alphaLcPeriod" startAt="2"/>
                  <a:defRPr sz="2800"/>
                </a:pPr>
                <a:r>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h</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d>
                      <m:dPr>
                        <m:ctrlPr>
                          <a:rPr i="1">
                            <a:latin typeface="Cambria Math" panose="02040503050406030204" pitchFamily="18" charset="0"/>
                          </a:rPr>
                        </m:ctrlPr>
                      </m:dPr>
                      <m:e>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+3</m:t>
                        </m:r>
                        <m:r>
                          <a:rPr>
                            <a:latin typeface="Cambria Math" panose="02040503050406030204" pitchFamily="18" charset="0"/>
                          </a:rPr>
                          <m:t>𝑥</m:t>
                        </m:r>
                        <m:r>
                          <a:rPr>
                            <a:latin typeface="Cambria Math" panose="02040503050406030204" pitchFamily="18" charset="0"/>
                          </a:rPr>
                          <m:t>−1</m:t>
                        </m:r>
                      </m:e>
                    </m:d>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oMath>
                </a14:m>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Elementary Operations on Functions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14:m>
                  <m:oMath xmlns:m="http://schemas.openxmlformats.org/officeDocument/2006/math">
                    <m:func>
                      <m:funcPr>
                        <m:ctrlPr>
                          <a:rPr i="1">
                            <a:latin typeface="Cambria Math" panose="02040503050406030204" pitchFamily="18" charset="0"/>
                          </a:rPr>
                        </m:ctrlPr>
                      </m:funcPr>
                      <m:fName>
                        <m:sSup>
                          <m:sSupPr>
                            <m:ctrlPr>
                              <a:rPr i="1">
                                <a:latin typeface="Cambria Math" panose="02040503050406030204" pitchFamily="18" charset="0"/>
                              </a:rPr>
                            </m:ctrlPr>
                          </m:sSupPr>
                          <m:e>
                            <m:r>
                              <a:rPr>
                                <a:latin typeface="Cambria Math" panose="02040503050406030204" pitchFamily="18" charset="0"/>
                              </a:rPr>
                              <m:t>h</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func>
                          <m:funcPr>
                            <m:ctrlPr>
                              <a:rPr i="1">
                                <a:latin typeface="Cambria Math" panose="02040503050406030204" pitchFamily="18" charset="0"/>
                              </a:rPr>
                            </m:ctrlPr>
                          </m:funcPr>
                          <m:fName>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func>
                          <m:funcPr>
                            <m:ctrlPr>
                              <a:rPr i="1">
                                <a:latin typeface="Cambria Math" panose="02040503050406030204" pitchFamily="18" charset="0"/>
                              </a:rPr>
                            </m:ctrlPr>
                          </m:funcPr>
                          <m:fName>
                            <m:sSup>
                              <m:sSupPr>
                                <m:ctrlPr>
                                  <a:rPr i="1">
                                    <a:latin typeface="Cambria Math" panose="02040503050406030204" pitchFamily="18" charset="0"/>
                                  </a:rPr>
                                </m:ctrlPr>
                              </m:sSupPr>
                              <m:e>
                                <m:r>
                                  <a:rPr>
                                    <a:latin typeface="Cambria Math" panose="02040503050406030204" pitchFamily="18" charset="0"/>
                                  </a:rPr>
                                  <m:t>𝑔</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𝑥</m:t>
                                </m:r>
                              </m:e>
                            </m:d>
                          </m:e>
                        </m:func>
                      </m:num>
                      <m:den>
                        <m:sSup>
                          <m:sSupPr>
                            <m:ctrlPr>
                              <a:rPr i="1">
                                <a:latin typeface="Cambria Math" panose="02040503050406030204" pitchFamily="18" charset="0"/>
                              </a:rPr>
                            </m:ctrlPr>
                          </m:sSupPr>
                          <m:e>
                            <m:d>
                              <m:dPr>
                                <m:ctrlPr>
                                  <a:rPr i="1">
                                    <a:latin typeface="Cambria Math" panose="02040503050406030204" pitchFamily="18" charset="0"/>
                                  </a:rPr>
                                </m:ctrlPr>
                              </m:dPr>
                              <m:e>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e>
                            </m:d>
                          </m:e>
                          <m:sup>
                            <m:r>
                              <a:rPr>
                                <a:latin typeface="Cambria Math" panose="02040503050406030204" pitchFamily="18" charset="0"/>
                              </a:rPr>
                              <m:t>2</m:t>
                            </m:r>
                          </m:sup>
                        </m:sSup>
                      </m:den>
                    </m:f>
                  </m:oMath>
                </a14:m>
                <a:endParaRPr dirty="0"/>
              </a:p>
              <a:p>
                <a:pPr>
                  <a:defRPr sz="2800"/>
                </a:pPr>
                <a:r>
                  <a:rPr dirty="0"/>
                  <a:t>​</a:t>
                </a:r>
                <a14:m>
                  <m:oMath xmlns:m="http://schemas.openxmlformats.org/officeDocument/2006/math">
                    <m:func>
                      <m:funcPr>
                        <m:ctrlPr>
                          <a:rPr i="1">
                            <a:latin typeface="Cambria Math" panose="02040503050406030204" pitchFamily="18" charset="0"/>
                          </a:rPr>
                        </m:ctrlPr>
                      </m:funcPr>
                      <m:fName>
                        <m:sSup>
                          <m:sSupPr>
                            <m:ctrlPr>
                              <a:rPr i="1">
                                <a:latin typeface="Cambria Math" panose="02040503050406030204" pitchFamily="18" charset="0"/>
                              </a:rPr>
                            </m:ctrlPr>
                          </m:sSupPr>
                          <m:e>
                            <m:r>
                              <a:rPr>
                                <a:latin typeface="Cambria Math" panose="02040503050406030204" pitchFamily="18" charset="0"/>
                              </a:rPr>
                              <m:t>h</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5</m:t>
                            </m:r>
                          </m:e>
                        </m:d>
                      </m:e>
                    </m:func>
                    <m:r>
                      <a:rPr>
                        <a:latin typeface="Cambria Math" panose="02040503050406030204" pitchFamily="18" charset="0"/>
                      </a:rPr>
                      <m:t>=</m:t>
                    </m:r>
                    <m:f>
                      <m:fPr>
                        <m:ctrlPr>
                          <a:rPr i="1">
                            <a:latin typeface="Cambria Math" panose="02040503050406030204" pitchFamily="18" charset="0"/>
                          </a:rPr>
                        </m:ctrlPr>
                      </m:fPr>
                      <m:num>
                        <m:d>
                          <m:dPr>
                            <m:ctrlPr>
                              <a:rPr i="1">
                                <a:latin typeface="Cambria Math" panose="02040503050406030204" pitchFamily="18" charset="0"/>
                              </a:rPr>
                            </m:ctrlPr>
                          </m:dPr>
                          <m:e>
                            <m:r>
                              <a:rPr>
                                <a:latin typeface="Cambria Math" panose="02040503050406030204" pitchFamily="18" charset="0"/>
                              </a:rPr>
                              <m:t>−3</m:t>
                            </m:r>
                          </m:e>
                        </m:d>
                        <m:d>
                          <m:dPr>
                            <m:ctrlPr>
                              <a:rPr i="1">
                                <a:latin typeface="Cambria Math" panose="02040503050406030204" pitchFamily="18" charset="0"/>
                              </a:rPr>
                            </m:ctrlPr>
                          </m:dPr>
                          <m:e>
                            <m:r>
                              <a:rPr>
                                <a:latin typeface="Cambria Math" panose="02040503050406030204" pitchFamily="18" charset="0"/>
                              </a:rPr>
                              <m:t>1</m:t>
                            </m:r>
                          </m:e>
                        </m:d>
                        <m:r>
                          <a:rPr>
                            <a:latin typeface="Cambria Math" panose="02040503050406030204" pitchFamily="18" charset="0"/>
                          </a:rPr>
                          <m:t>−10</m:t>
                        </m:r>
                        <m:d>
                          <m:dPr>
                            <m:ctrlPr>
                              <a:rPr i="1">
                                <a:latin typeface="Cambria Math" panose="02040503050406030204" pitchFamily="18" charset="0"/>
                              </a:rPr>
                            </m:ctrlPr>
                          </m:dPr>
                          <m:e>
                            <m:r>
                              <a:rPr>
                                <a:latin typeface="Cambria Math" panose="02040503050406030204" pitchFamily="18" charset="0"/>
                              </a:rPr>
                              <m:t>8</m:t>
                            </m:r>
                          </m:e>
                        </m:d>
                      </m:num>
                      <m:den>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−3</m:t>
                                </m:r>
                              </m:e>
                            </m:d>
                          </m:e>
                          <m:sup>
                            <m:r>
                              <a:rPr>
                                <a:latin typeface="Cambria Math" panose="02040503050406030204" pitchFamily="18" charset="0"/>
                              </a:rPr>
                              <m:t>2</m:t>
                            </m:r>
                          </m:sup>
                        </m:sSup>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−3−80</m:t>
                        </m:r>
                      </m:num>
                      <m:den>
                        <m:r>
                          <a:rPr>
                            <a:latin typeface="Cambria Math" panose="02040503050406030204" pitchFamily="18" charset="0"/>
                          </a:rPr>
                          <m:t>9</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−83</m:t>
                        </m:r>
                      </m:num>
                      <m:den>
                        <m:r>
                          <a:rPr>
                            <a:latin typeface="Cambria Math" panose="02040503050406030204" pitchFamily="18" charset="0"/>
                          </a:rPr>
                          <m:t>9</m:t>
                        </m:r>
                      </m:den>
                    </m:f>
                  </m:oMath>
                </a14:m>
                <a:endParaRPr dirty="0"/>
              </a:p>
              <a:p>
                <a:pPr marL="514350" indent="-514350">
                  <a:buFont typeface="+mj-lt"/>
                  <a:buAutoNum type="alphaLcPeriod" startAt="2"/>
                  <a:defRPr sz="2800"/>
                </a:pPr>
                <a:r>
                  <a:rPr dirty="0"/>
                  <a:t>​</a:t>
                </a:r>
                <a14:m>
                  <m:oMath xmlns:m="http://schemas.openxmlformats.org/officeDocument/2006/math">
                    <m:func>
                      <m:funcPr>
                        <m:ctrlPr>
                          <a:rPr i="1">
                            <a:latin typeface="Cambria Math" panose="02040503050406030204" pitchFamily="18" charset="0"/>
                          </a:rPr>
                        </m:ctrlPr>
                      </m:funcPr>
                      <m:fName>
                        <m:sSup>
                          <m:sSupPr>
                            <m:ctrlPr>
                              <a:rPr i="1">
                                <a:latin typeface="Cambria Math" panose="02040503050406030204" pitchFamily="18" charset="0"/>
                              </a:rPr>
                            </m:ctrlPr>
                          </m:sSupPr>
                          <m:e>
                            <m:r>
                              <a:rPr>
                                <a:latin typeface="Cambria Math" panose="02040503050406030204" pitchFamily="18" charset="0"/>
                              </a:rPr>
                              <m:t>h</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d>
                      <m:dPr>
                        <m:ctrlPr>
                          <a:rPr i="1">
                            <a:latin typeface="Cambria Math" panose="02040503050406030204" pitchFamily="18" charset="0"/>
                          </a:rPr>
                        </m:ctrlPr>
                      </m:dPr>
                      <m:e>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+3</m:t>
                        </m:r>
                        <m:r>
                          <a:rPr>
                            <a:latin typeface="Cambria Math" panose="02040503050406030204" pitchFamily="18" charset="0"/>
                          </a:rPr>
                          <m:t>𝑥</m:t>
                        </m:r>
                        <m:r>
                          <a:rPr>
                            <a:latin typeface="Cambria Math" panose="02040503050406030204" pitchFamily="18" charset="0"/>
                          </a:rPr>
                          <m:t>−1</m:t>
                        </m:r>
                      </m:e>
                    </m:d>
                    <m:func>
                      <m:funcPr>
                        <m:ctrlPr>
                          <a:rPr i="1">
                            <a:latin typeface="Cambria Math" panose="02040503050406030204" pitchFamily="18" charset="0"/>
                          </a:rPr>
                        </m:ctrlPr>
                      </m:funcPr>
                      <m:fName>
                        <m:sSup>
                          <m:sSupPr>
                            <m:ctrlPr>
                              <a:rPr i="1">
                                <a:latin typeface="Cambria Math" panose="02040503050406030204" pitchFamily="18" charset="0"/>
                              </a:rPr>
                            </m:ctrlPr>
                          </m:sSupPr>
                          <m:e>
                            <m:r>
                              <a:rPr>
                                <a:latin typeface="Cambria Math" panose="02040503050406030204" pitchFamily="18" charset="0"/>
                              </a:rPr>
                              <m:t>𝑔</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d>
                      <m:dPr>
                        <m:ctrlPr>
                          <a:rPr i="1">
                            <a:latin typeface="Cambria Math" panose="02040503050406030204" pitchFamily="18" charset="0"/>
                          </a:rPr>
                        </m:ctrlPr>
                      </m:dPr>
                      <m:e>
                        <m:func>
                          <m:funcPr>
                            <m:ctrlPr>
                              <a:rPr i="1">
                                <a:latin typeface="Cambria Math" panose="02040503050406030204" pitchFamily="18" charset="0"/>
                              </a:rPr>
                            </m:ctrlPr>
                          </m:funcPr>
                          <m:fName>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+3</m:t>
                        </m:r>
                      </m:e>
                    </m:d>
                  </m:oMath>
                </a14:m>
                <a:endParaRPr dirty="0"/>
              </a:p>
              <a:p>
                <a:pPr>
                  <a:defRPr sz="2800"/>
                </a:pPr>
                <a:r>
                  <a:rPr dirty="0"/>
                  <a:t>​</a:t>
                </a:r>
                <a:r>
                  <a:rPr lang="en-US" dirty="0"/>
                  <a:t>      </a:t>
                </a:r>
                <a14:m>
                  <m:oMath xmlns:m="http://schemas.openxmlformats.org/officeDocument/2006/math">
                    <m:func>
                      <m:funcPr>
                        <m:ctrlPr>
                          <a:rPr i="1">
                            <a:latin typeface="Cambria Math" panose="02040503050406030204" pitchFamily="18" charset="0"/>
                          </a:rPr>
                        </m:ctrlPr>
                      </m:funcPr>
                      <m:fName>
                        <m:sSup>
                          <m:sSupPr>
                            <m:ctrlPr>
                              <a:rPr i="1">
                                <a:latin typeface="Cambria Math" panose="02040503050406030204" pitchFamily="18" charset="0"/>
                              </a:rPr>
                            </m:ctrlPr>
                          </m:sSupPr>
                          <m:e>
                            <m:r>
                              <a:rPr>
                                <a:latin typeface="Cambria Math" panose="02040503050406030204" pitchFamily="18" charset="0"/>
                              </a:rPr>
                              <m:t>h</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5</m:t>
                            </m:r>
                          </m:e>
                        </m:d>
                      </m:e>
                    </m:func>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10+15−1</m:t>
                        </m:r>
                      </m:e>
                    </m:d>
                    <m:d>
                      <m:dPr>
                        <m:ctrlPr>
                          <a:rPr i="1">
                            <a:latin typeface="Cambria Math" panose="02040503050406030204" pitchFamily="18" charset="0"/>
                          </a:rPr>
                        </m:ctrlPr>
                      </m:dPr>
                      <m:e>
                        <m:r>
                          <a:rPr>
                            <a:latin typeface="Cambria Math" panose="02040503050406030204" pitchFamily="18" charset="0"/>
                          </a:rPr>
                          <m:t>8</m:t>
                        </m:r>
                      </m:e>
                    </m:d>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−3</m:t>
                        </m:r>
                      </m:e>
                    </m:d>
                    <m:d>
                      <m:dPr>
                        <m:ctrlPr>
                          <a:rPr i="1">
                            <a:latin typeface="Cambria Math" panose="02040503050406030204" pitchFamily="18" charset="0"/>
                          </a:rPr>
                        </m:ctrlPr>
                      </m:dPr>
                      <m:e>
                        <m:r>
                          <a:rPr>
                            <a:latin typeface="Cambria Math" panose="02040503050406030204" pitchFamily="18" charset="0"/>
                          </a:rPr>
                          <m:t>1+3</m:t>
                        </m:r>
                      </m:e>
                    </m:d>
                  </m:oMath>
                </a14:m>
                <a:endParaRPr dirty="0"/>
              </a:p>
              <a:p>
                <a:pPr>
                  <a:defRPr sz="2800"/>
                </a:pPr>
                <a:r>
                  <a:rPr dirty="0"/>
                  <a:t>​</a:t>
                </a:r>
                <a:r>
                  <a:rPr lang="en-US" dirty="0"/>
                  <a:t>      </a:t>
                </a:r>
                <a14:m>
                  <m:oMath xmlns:m="http://schemas.openxmlformats.org/officeDocument/2006/math">
                    <m:phant>
                      <m:phantPr>
                        <m:show m:val="off"/>
                        <m:ctrlPr>
                          <a:rPr i="1">
                            <a:latin typeface="Cambria Math" panose="02040503050406030204" pitchFamily="18" charset="0"/>
                          </a:rPr>
                        </m:ctrlPr>
                      </m:phantPr>
                      <m:e>
                        <m:sSup>
                          <m:sSupPr>
                            <m:ctrlPr>
                              <a:rPr i="1">
                                <a:latin typeface="Cambria Math" panose="02040503050406030204" pitchFamily="18" charset="0"/>
                              </a:rPr>
                            </m:ctrlPr>
                          </m:sSupPr>
                          <m:e>
                            <m:r>
                              <a:rPr>
                                <a:latin typeface="Cambria Math" panose="02040503050406030204" pitchFamily="18" charset="0"/>
                              </a:rPr>
                              <m:t>h</m:t>
                            </m:r>
                          </m:e>
                          <m:sup>
                            <m:r>
                              <a:rPr>
                                <a:latin typeface="Cambria Math" panose="02040503050406030204" pitchFamily="18" charset="0"/>
                              </a:rPr>
                              <m:t>′</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5</m:t>
                            </m:r>
                          </m:e>
                        </m:d>
                      </m:e>
                    </m:phant>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24</m:t>
                        </m:r>
                      </m:e>
                    </m:d>
                    <m:d>
                      <m:dPr>
                        <m:ctrlPr>
                          <a:rPr i="1">
                            <a:latin typeface="Cambria Math" panose="02040503050406030204" pitchFamily="18" charset="0"/>
                          </a:rPr>
                        </m:ctrlPr>
                      </m:dPr>
                      <m:e>
                        <m:r>
                          <a:rPr>
                            <a:latin typeface="Cambria Math" panose="02040503050406030204" pitchFamily="18" charset="0"/>
                          </a:rPr>
                          <m:t>8</m:t>
                        </m:r>
                      </m:e>
                    </m:d>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−3</m:t>
                        </m:r>
                      </m:e>
                    </m:d>
                    <m:d>
                      <m:dPr>
                        <m:ctrlPr>
                          <a:rPr i="1">
                            <a:latin typeface="Cambria Math" panose="02040503050406030204" pitchFamily="18" charset="0"/>
                          </a:rPr>
                        </m:ctrlPr>
                      </m:dPr>
                      <m:e>
                        <m:r>
                          <a:rPr>
                            <a:latin typeface="Cambria Math" panose="02040503050406030204" pitchFamily="18" charset="0"/>
                          </a:rPr>
                          <m:t>4</m:t>
                        </m:r>
                      </m:e>
                    </m:d>
                    <m:r>
                      <a:rPr>
                        <a:latin typeface="Cambria Math" panose="02040503050406030204" pitchFamily="18" charset="0"/>
                      </a:rPr>
                      <m:t>=192−12=180</m:t>
                    </m:r>
                  </m:oMath>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CAUTION!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0000" lnSpcReduction="20000"/>
              </a:bodyPr>
              <a:lstStyle/>
              <a:p>
                <a:r>
                  <a:rPr sz="2800" dirty="0"/>
                  <a:t>The algebraic form of the derivative of a function depends on which rule of differentiation is applied, and there may be several correct forms.</a:t>
                </a:r>
              </a:p>
              <a:p>
                <a:pPr>
                  <a:defRPr sz="2800"/>
                </a:pPr>
                <a:r>
                  <a:rPr sz="2800" dirty="0"/>
                  <a:t>For example, if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3</m:t>
                            </m:r>
                          </m:sup>
                        </m:sSup>
                        <m:r>
                          <a:rPr>
                            <a:latin typeface="Cambria Math" panose="02040503050406030204" pitchFamily="18" charset="0"/>
                          </a:rPr>
                          <m:t>+3</m:t>
                        </m:r>
                        <m:r>
                          <a:rPr>
                            <a:latin typeface="Cambria Math" panose="02040503050406030204" pitchFamily="18" charset="0"/>
                          </a:rPr>
                          <m:t>𝑥</m:t>
                        </m:r>
                        <m:r>
                          <a:rPr>
                            <a:latin typeface="Cambria Math" panose="02040503050406030204" pitchFamily="18" charset="0"/>
                          </a:rPr>
                          <m:t>+1</m:t>
                        </m:r>
                      </m:num>
                      <m:den>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+5</m:t>
                        </m:r>
                      </m:den>
                    </m:f>
                  </m:oMath>
                </a14:m>
                <a:r>
                  <a:rPr sz="2800" dirty="0"/>
                  <a:t>, then we will find (in a later section) that the </a:t>
                </a:r>
                <a:endParaRPr lang="en-US" sz="2800" dirty="0"/>
              </a:p>
              <a:p>
                <a:pPr>
                  <a:defRPr sz="2800"/>
                </a:pPr>
                <a:r>
                  <a:rPr sz="2800" dirty="0"/>
                  <a:t>following two forms for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are correct.</a:t>
                </a:r>
              </a:p>
              <a:p>
                <a:pPr marL="514350" indent="-514350">
                  <a:buFont typeface="+mj-lt"/>
                  <a:buAutoNum type="arabicPeriod"/>
                  <a:defRPr sz="2800"/>
                </a:pPr>
                <a:r>
                  <a:rPr dirty="0"/>
                  <a:t>​</a:t>
                </a:r>
                <a14:m>
                  <m:oMath xmlns:m="http://schemas.openxmlformats.org/officeDocument/2006/math">
                    <m:func>
                      <m:funcPr>
                        <m:ctrlPr>
                          <a:rPr i="1">
                            <a:latin typeface="Cambria Math" panose="02040503050406030204" pitchFamily="18" charset="0"/>
                          </a:rPr>
                        </m:ctrlPr>
                      </m:funcPr>
                      <m:fName>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d>
                          <m:dPr>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+5</m:t>
                            </m:r>
                          </m:e>
                        </m:d>
                        <m:d>
                          <m:dPr>
                            <m:ctrlPr>
                              <a:rPr i="1">
                                <a:latin typeface="Cambria Math" panose="02040503050406030204" pitchFamily="18" charset="0"/>
                              </a:rPr>
                            </m:ctrlPr>
                          </m:dPr>
                          <m:e>
                            <m:r>
                              <a:rPr>
                                <a:latin typeface="Cambria Math" panose="02040503050406030204" pitchFamily="18" charset="0"/>
                              </a:rPr>
                              <m:t>3</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+3</m:t>
                            </m:r>
                          </m:e>
                        </m:d>
                        <m:r>
                          <a:rPr>
                            <a:latin typeface="Cambria Math" panose="02040503050406030204" pitchFamily="18" charset="0"/>
                          </a:rPr>
                          <m:t>−</m:t>
                        </m:r>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3</m:t>
                                </m:r>
                              </m:sup>
                            </m:sSup>
                            <m:r>
                              <a:rPr>
                                <a:latin typeface="Cambria Math" panose="02040503050406030204" pitchFamily="18" charset="0"/>
                              </a:rPr>
                              <m:t>+3</m:t>
                            </m:r>
                            <m:r>
                              <a:rPr>
                                <a:latin typeface="Cambria Math" panose="02040503050406030204" pitchFamily="18" charset="0"/>
                              </a:rPr>
                              <m:t>𝑥</m:t>
                            </m:r>
                            <m:r>
                              <a:rPr>
                                <a:latin typeface="Cambria Math" panose="02040503050406030204" pitchFamily="18" charset="0"/>
                              </a:rPr>
                              <m:t>+1</m:t>
                            </m:r>
                          </m:e>
                        </m:d>
                        <m:d>
                          <m:dPr>
                            <m:ctrlPr>
                              <a:rPr i="1">
                                <a:latin typeface="Cambria Math" panose="02040503050406030204" pitchFamily="18" charset="0"/>
                              </a:rPr>
                            </m:ctrlPr>
                          </m:dPr>
                          <m:e>
                            <m:r>
                              <a:rPr>
                                <a:latin typeface="Cambria Math" panose="02040503050406030204" pitchFamily="18" charset="0"/>
                              </a:rPr>
                              <m:t>2</m:t>
                            </m:r>
                          </m:e>
                        </m:d>
                      </m:num>
                      <m:den>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+5</m:t>
                                </m:r>
                              </m:e>
                            </m:d>
                          </m:e>
                          <m:sup>
                            <m:r>
                              <a:rPr>
                                <a:latin typeface="Cambria Math" panose="02040503050406030204" pitchFamily="18" charset="0"/>
                              </a:rPr>
                              <m:t>2</m:t>
                            </m:r>
                          </m:sup>
                        </m:sSup>
                      </m:den>
                    </m:f>
                  </m:oMath>
                </a14:m>
                <a:endParaRPr dirty="0"/>
              </a:p>
              <a:p>
                <a:pPr marL="514350" indent="-514350">
                  <a:buFont typeface="+mj-lt"/>
                  <a:buAutoNum type="arabicPeriod" startAt="2"/>
                  <a:defRPr sz="2800"/>
                </a:pPr>
                <a:r>
                  <a:rPr dirty="0"/>
                  <a:t>​</a:t>
                </a:r>
                <a14:m>
                  <m:oMath xmlns:m="http://schemas.openxmlformats.org/officeDocument/2006/math">
                    <m:func>
                      <m:funcPr>
                        <m:ctrlPr>
                          <a:rPr i="1">
                            <a:latin typeface="Cambria Math" panose="02040503050406030204" pitchFamily="18" charset="0"/>
                          </a:rPr>
                        </m:ctrlPr>
                      </m:funcPr>
                      <m:fName>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3</m:t>
                            </m:r>
                          </m:sup>
                        </m:sSup>
                        <m:r>
                          <a:rPr>
                            <a:latin typeface="Cambria Math" panose="02040503050406030204" pitchFamily="18" charset="0"/>
                          </a:rPr>
                          <m:t>+3</m:t>
                        </m:r>
                        <m:r>
                          <a:rPr>
                            <a:latin typeface="Cambria Math" panose="02040503050406030204" pitchFamily="18" charset="0"/>
                          </a:rPr>
                          <m:t>𝑥</m:t>
                        </m:r>
                        <m:r>
                          <a:rPr>
                            <a:latin typeface="Cambria Math" panose="02040503050406030204" pitchFamily="18" charset="0"/>
                          </a:rPr>
                          <m:t>+1</m:t>
                        </m:r>
                      </m:e>
                    </m:d>
                    <m:d>
                      <m:dPr>
                        <m:ctrlPr>
                          <a:rPr i="1">
                            <a:latin typeface="Cambria Math" panose="02040503050406030204" pitchFamily="18" charset="0"/>
                          </a:rPr>
                        </m:ctrlPr>
                      </m:dPr>
                      <m:e>
                        <m:r>
                          <a:rPr>
                            <a:latin typeface="Cambria Math" panose="02040503050406030204" pitchFamily="18" charset="0"/>
                          </a:rPr>
                          <m:t>−1</m:t>
                        </m:r>
                      </m:e>
                    </m:d>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+5</m:t>
                            </m:r>
                          </m:e>
                        </m:d>
                      </m:e>
                      <m:sup>
                        <m:r>
                          <a:rPr>
                            <a:latin typeface="Cambria Math" panose="02040503050406030204" pitchFamily="18" charset="0"/>
                          </a:rPr>
                          <m:t>−2</m:t>
                        </m:r>
                      </m:sup>
                    </m:sSup>
                    <m:d>
                      <m:dPr>
                        <m:ctrlPr>
                          <a:rPr i="1">
                            <a:latin typeface="Cambria Math" panose="02040503050406030204" pitchFamily="18" charset="0"/>
                          </a:rPr>
                        </m:ctrlPr>
                      </m:dPr>
                      <m:e>
                        <m:r>
                          <a:rPr>
                            <a:latin typeface="Cambria Math" panose="02040503050406030204" pitchFamily="18" charset="0"/>
                          </a:rPr>
                          <m:t>2</m:t>
                        </m:r>
                      </m:e>
                    </m:d>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+5</m:t>
                            </m:r>
                          </m:e>
                        </m:d>
                      </m:e>
                      <m:sup>
                        <m:r>
                          <a:rPr>
                            <a:latin typeface="Cambria Math" panose="02040503050406030204" pitchFamily="18" charset="0"/>
                          </a:rPr>
                          <m:t>−1</m:t>
                        </m:r>
                      </m:sup>
                    </m:sSup>
                    <m:d>
                      <m:dPr>
                        <m:ctrlPr>
                          <a:rPr i="1">
                            <a:latin typeface="Cambria Math" panose="02040503050406030204" pitchFamily="18" charset="0"/>
                          </a:rPr>
                        </m:ctrlPr>
                      </m:dPr>
                      <m:e>
                        <m:r>
                          <a:rPr>
                            <a:latin typeface="Cambria Math" panose="02040503050406030204" pitchFamily="18" charset="0"/>
                          </a:rPr>
                          <m:t>3</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+3</m:t>
                        </m:r>
                      </m:e>
                    </m:d>
                  </m:oMath>
                </a14:m>
                <a:endParaRPr dirty="0"/>
              </a:p>
              <a:p>
                <a:endParaRPr lang="en-US" sz="2800"/>
              </a:p>
              <a:p>
                <a:r>
                  <a:rPr sz="2800"/>
                  <a:t>Both </a:t>
                </a:r>
                <a:r>
                  <a:rPr sz="2800" dirty="0"/>
                  <a:t>of these forms can be simplified to the form</a:t>
                </a:r>
              </a:p>
              <a:p>
                <a:pPr marL="514350" indent="-514350">
                  <a:buFont typeface="+mj-lt"/>
                  <a:buAutoNum type="arabicPeriod" startAt="3"/>
                  <a:defRPr sz="2800"/>
                </a:pPr>
                <a:r>
                  <a:rPr dirty="0"/>
                  <a:t>​</a:t>
                </a:r>
                <a14:m>
                  <m:oMath xmlns:m="http://schemas.openxmlformats.org/officeDocument/2006/math">
                    <m:func>
                      <m:funcPr>
                        <m:ctrlPr>
                          <a:rPr i="1">
                            <a:latin typeface="Cambria Math" panose="02040503050406030204" pitchFamily="18" charset="0"/>
                          </a:rPr>
                        </m:ctrlPr>
                      </m:funcPr>
                      <m:fName>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4</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3</m:t>
                            </m:r>
                          </m:sup>
                        </m:sSup>
                        <m:r>
                          <a:rPr>
                            <a:latin typeface="Cambria Math" panose="02040503050406030204" pitchFamily="18" charset="0"/>
                          </a:rPr>
                          <m:t>+15</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+13</m:t>
                        </m:r>
                      </m:num>
                      <m:den>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+5</m:t>
                                </m:r>
                              </m:e>
                            </m:d>
                          </m:e>
                          <m:sup>
                            <m:r>
                              <a:rPr>
                                <a:latin typeface="Cambria Math" panose="02040503050406030204" pitchFamily="18" charset="0"/>
                              </a:rPr>
                              <m:t>2</m:t>
                            </m:r>
                          </m:sup>
                        </m:sSup>
                      </m:den>
                    </m:f>
                  </m:oMath>
                </a14:m>
                <a:r>
                  <a:rPr sz="2800" dirty="0"/>
                  <a:t>.</a:t>
                </a:r>
              </a:p>
              <a:p>
                <a:endParaRPr lang="en-US" sz="2800" dirty="0"/>
              </a:p>
              <a:p>
                <a:r>
                  <a:rPr sz="2800" dirty="0"/>
                  <a:t>If the rules of differentiation have been followed, then an answer may be correct even though it does not "look like" the answer given. Be sure to check with your instructor to see how much algebraic simplification is expected and whether or not one form is preferred over another.</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664" t="-1621" r="-443"/>
                </a:stretch>
              </a:blipFill>
            </p:spPr>
            <p:txBody>
              <a:bodyPr/>
              <a:lstStyle/>
              <a:p>
                <a:r>
                  <a:rPr lang="en-US">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Other Forms of the Product Rule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defRPr sz="2800"/>
                </a:pPr>
                <a:r>
                  <a:rPr sz="2800" dirty="0"/>
                  <a:t>If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and </a:t>
                </a:r>
                <a14:m>
                  <m:oMath xmlns:m="http://schemas.openxmlformats.org/officeDocument/2006/math">
                    <m:r>
                      <a:rPr>
                        <a:latin typeface="Cambria Math" panose="02040503050406030204" pitchFamily="18" charset="0"/>
                      </a:rPr>
                      <m:t>𝑔</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are differentiable functions and </a:t>
                </a:r>
                <a14:m>
                  <m:oMath xmlns:m="http://schemas.openxmlformats.org/officeDocument/2006/math">
                    <m:r>
                      <a:rPr>
                        <a:latin typeface="Cambria Math" panose="02040503050406030204" pitchFamily="18" charset="0"/>
                      </a:rPr>
                      <m:t>𝑦</m:t>
                    </m:r>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oMath>
                </a14:m>
                <a:r>
                  <a:rPr sz="2800" dirty="0"/>
                  <a:t>, then</a:t>
                </a:r>
              </a:p>
              <a:p>
                <a:pPr marL="514350" indent="-514350">
                  <a:buFont typeface="+mj-lt"/>
                  <a:buAutoNum type="arabicPeriod"/>
                  <a:defRPr sz="2800"/>
                </a:pPr>
                <a:r>
                  <a:rPr dirty="0"/>
                  <a:t>​</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𝑑𝑦</m:t>
                        </m:r>
                      </m:num>
                      <m:den>
                        <m:r>
                          <a:rPr>
                            <a:latin typeface="Cambria Math" panose="02040503050406030204" pitchFamily="18" charset="0"/>
                          </a:rPr>
                          <m:t>𝑑𝑥</m:t>
                        </m:r>
                      </m:den>
                    </m:f>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𝑑</m:t>
                        </m:r>
                      </m:num>
                      <m:den>
                        <m:r>
                          <a:rPr>
                            <a:latin typeface="Cambria Math" panose="02040503050406030204" pitchFamily="18" charset="0"/>
                          </a:rPr>
                          <m:t>𝑑𝑥</m:t>
                        </m:r>
                      </m:den>
                    </m:f>
                    <m:d>
                      <m:dPr>
                        <m:begChr m:val="["/>
                        <m:endChr m:val="]"/>
                        <m:ctrlPr>
                          <a:rPr i="1">
                            <a:latin typeface="Cambria Math" panose="02040503050406030204" pitchFamily="18" charset="0"/>
                          </a:rPr>
                        </m:ctrlPr>
                      </m:dPr>
                      <m:e>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e>
                    </m:d>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𝑑</m:t>
                        </m:r>
                      </m:num>
                      <m:den>
                        <m:r>
                          <a:rPr>
                            <a:latin typeface="Cambria Math" panose="02040503050406030204" pitchFamily="18" charset="0"/>
                          </a:rPr>
                          <m:t>𝑑𝑥</m:t>
                        </m:r>
                      </m:den>
                    </m:f>
                    <m:d>
                      <m:dPr>
                        <m:begChr m:val="["/>
                        <m:endChr m:val="]"/>
                        <m:ctrlPr>
                          <a:rPr i="1">
                            <a:latin typeface="Cambria Math" panose="02040503050406030204" pitchFamily="18" charset="0"/>
                          </a:rPr>
                        </m:ctrlPr>
                      </m:dPr>
                      <m:e>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e>
                    </m:d>
                  </m:oMath>
                </a14:m>
                <a:r>
                  <a:rPr sz="2800" dirty="0"/>
                  <a:t>,</a:t>
                </a:r>
              </a:p>
              <a:p>
                <a:pPr marL="514350" indent="-514350">
                  <a:buFont typeface="+mj-lt"/>
                  <a:buAutoNum type="arabicPeriod" startAt="2"/>
                  <a:defRPr sz="2800"/>
                </a:pPr>
                <a:r>
                  <a:rPr dirty="0"/>
                  <a:t>​</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𝑑</m:t>
                        </m:r>
                      </m:num>
                      <m:den>
                        <m:r>
                          <a:rPr>
                            <a:latin typeface="Cambria Math" panose="02040503050406030204" pitchFamily="18" charset="0"/>
                          </a:rPr>
                          <m:t>𝑑𝑥</m:t>
                        </m:r>
                      </m:den>
                    </m:f>
                    <m:d>
                      <m:dPr>
                        <m:begChr m:val="["/>
                        <m:endChr m:val="]"/>
                        <m:ctrlPr>
                          <a:rPr i="1">
                            <a:latin typeface="Cambria Math" panose="02040503050406030204" pitchFamily="18" charset="0"/>
                          </a:rPr>
                        </m:ctrlPr>
                      </m:dPr>
                      <m:e>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e>
                    </m:d>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𝑑</m:t>
                        </m:r>
                      </m:num>
                      <m:den>
                        <m:r>
                          <a:rPr>
                            <a:latin typeface="Cambria Math" panose="02040503050406030204" pitchFamily="18" charset="0"/>
                          </a:rPr>
                          <m:t>𝑑𝑥</m:t>
                        </m:r>
                      </m:den>
                    </m:f>
                    <m:d>
                      <m:dPr>
                        <m:begChr m:val="["/>
                        <m:endChr m:val="]"/>
                        <m:ctrlPr>
                          <a:rPr i="1">
                            <a:latin typeface="Cambria Math" panose="02040503050406030204" pitchFamily="18" charset="0"/>
                          </a:rPr>
                        </m:ctrlPr>
                      </m:dPr>
                      <m:e>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e>
                    </m:d>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𝑑</m:t>
                        </m:r>
                      </m:num>
                      <m:den>
                        <m:r>
                          <a:rPr>
                            <a:latin typeface="Cambria Math" panose="02040503050406030204" pitchFamily="18" charset="0"/>
                          </a:rPr>
                          <m:t>𝑑𝑥</m:t>
                        </m:r>
                      </m:den>
                    </m:f>
                    <m:d>
                      <m:dPr>
                        <m:begChr m:val="["/>
                        <m:endChr m:val="]"/>
                        <m:ctrlPr>
                          <a:rPr i="1">
                            <a:latin typeface="Cambria Math" panose="02040503050406030204" pitchFamily="18" charset="0"/>
                          </a:rPr>
                        </m:ctrlPr>
                      </m:dPr>
                      <m:e>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e>
                    </m:d>
                  </m:oMath>
                </a14:m>
                <a:r>
                  <a:rPr sz="2800" dirty="0"/>
                  <a:t>,</a:t>
                </a:r>
              </a:p>
              <a:p>
                <a:pPr marL="514350" indent="-514350">
                  <a:buFont typeface="+mj-lt"/>
                  <a:buAutoNum type="arabicPeriod" startAt="3"/>
                  <a:defRPr sz="2800"/>
                </a:pPr>
                <a:r>
                  <a:rPr dirty="0"/>
                  <a:t>​</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𝑦</m:t>
                        </m:r>
                      </m:e>
                      <m:sup>
                        <m:r>
                          <a:rPr>
                            <a:latin typeface="Cambria Math" panose="02040503050406030204" pitchFamily="18" charset="0"/>
                          </a:rPr>
                          <m:t>′</m:t>
                        </m:r>
                      </m:sup>
                    </m:sSup>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unc>
                      <m:funcPr>
                        <m:ctrlPr>
                          <a:rPr i="1">
                            <a:latin typeface="Cambria Math" panose="02040503050406030204" pitchFamily="18" charset="0"/>
                          </a:rPr>
                        </m:ctrlPr>
                      </m:funcPr>
                      <m:fName>
                        <m:sSup>
                          <m:sSupPr>
                            <m:ctrlPr>
                              <a:rPr i="1">
                                <a:latin typeface="Cambria Math" panose="02040503050406030204" pitchFamily="18" charset="0"/>
                              </a:rPr>
                            </m:ctrlPr>
                          </m:sSupPr>
                          <m:e>
                            <m:r>
                              <a:rPr>
                                <a:latin typeface="Cambria Math" panose="02040503050406030204" pitchFamily="18" charset="0"/>
                              </a:rPr>
                              <m:t>𝑔</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unc>
                      <m:funcPr>
                        <m:ctrlPr>
                          <a:rPr i="1">
                            <a:latin typeface="Cambria Math" panose="02040503050406030204" pitchFamily="18" charset="0"/>
                          </a:rPr>
                        </m:ctrlPr>
                      </m:funcPr>
                      <m:fName>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𝑥</m:t>
                            </m:r>
                          </m:e>
                        </m:d>
                      </m:e>
                    </m:func>
                  </m:oMath>
                </a14:m>
                <a:r>
                  <a:rPr sz="2800" dirty="0"/>
                  <a:t>,</a:t>
                </a:r>
              </a:p>
              <a:p>
                <a:pPr marL="514350" indent="-514350">
                  <a:buFont typeface="+mj-lt"/>
                  <a:buAutoNum type="arabicPeriod" startAt="4"/>
                  <a:defRPr sz="2800"/>
                </a:pPr>
                <a:r>
                  <a:rPr dirty="0"/>
                  <a:t>​</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𝐷</m:t>
                        </m:r>
                      </m:e>
                      <m:sub>
                        <m:r>
                          <a:rPr>
                            <a:latin typeface="Cambria Math" panose="02040503050406030204" pitchFamily="18" charset="0"/>
                          </a:rPr>
                          <m:t>𝑥</m:t>
                        </m:r>
                      </m:sub>
                    </m:sSub>
                    <m:d>
                      <m:dPr>
                        <m:begChr m:val="["/>
                        <m:endChr m:val="]"/>
                        <m:ctrlPr>
                          <a:rPr i="1">
                            <a:latin typeface="Cambria Math" panose="02040503050406030204" pitchFamily="18" charset="0"/>
                          </a:rPr>
                        </m:ctrlPr>
                      </m:dPr>
                      <m:e>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e>
                    </m:d>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𝐷</m:t>
                        </m:r>
                      </m:e>
                      <m:sub>
                        <m:r>
                          <a:rPr>
                            <a:latin typeface="Cambria Math" panose="02040503050406030204" pitchFamily="18" charset="0"/>
                          </a:rPr>
                          <m:t>𝑥</m:t>
                        </m:r>
                      </m:sub>
                    </m:sSub>
                    <m:d>
                      <m:dPr>
                        <m:begChr m:val="["/>
                        <m:endChr m:val="]"/>
                        <m:ctrlPr>
                          <a:rPr i="1">
                            <a:latin typeface="Cambria Math" panose="02040503050406030204" pitchFamily="18" charset="0"/>
                          </a:rPr>
                        </m:ctrlPr>
                      </m:dPr>
                      <m:e>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e>
                    </m:d>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𝐷</m:t>
                        </m:r>
                      </m:e>
                      <m:sub>
                        <m:r>
                          <a:rPr>
                            <a:latin typeface="Cambria Math" panose="02040503050406030204" pitchFamily="18" charset="0"/>
                          </a:rPr>
                          <m:t>𝑥</m:t>
                        </m:r>
                      </m:sub>
                    </m:sSub>
                    <m:d>
                      <m:dPr>
                        <m:begChr m:val="["/>
                        <m:endChr m:val="]"/>
                        <m:ctrlPr>
                          <a:rPr i="1">
                            <a:latin typeface="Cambria Math" panose="02040503050406030204" pitchFamily="18" charset="0"/>
                          </a:rPr>
                        </m:ctrlPr>
                      </m:dPr>
                      <m:e>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e>
                    </m:d>
                  </m:oMath>
                </a14:m>
                <a:r>
                  <a:rPr sz="2800" dirty="0"/>
                  <a:t>, and</a:t>
                </a:r>
              </a:p>
              <a:p>
                <a:pPr marL="514350" indent="-514350">
                  <a:buFont typeface="+mj-lt"/>
                  <a:buAutoNum type="arabicPeriod" startAt="5"/>
                  <a:defRPr sz="2800"/>
                </a:pPr>
                <a:r>
                  <a:rPr dirty="0"/>
                  <a:t>​</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𝑦</m:t>
                        </m:r>
                      </m:e>
                      <m:sup>
                        <m:r>
                          <a:rPr>
                            <a:latin typeface="Cambria Math" panose="02040503050406030204" pitchFamily="18" charset="0"/>
                          </a:rPr>
                          <m:t>′</m:t>
                        </m:r>
                      </m:sup>
                    </m:sSup>
                    <m:r>
                      <a:rPr>
                        <a:latin typeface="Cambria Math" panose="02040503050406030204" pitchFamily="18" charset="0"/>
                      </a:rPr>
                      <m:t>=</m:t>
                    </m:r>
                    <m:r>
                      <a:rPr>
                        <a:latin typeface="Cambria Math" panose="02040503050406030204" pitchFamily="18" charset="0"/>
                      </a:rPr>
                      <m:t>𝑓</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𝑔</m:t>
                        </m:r>
                      </m:e>
                      <m:sup>
                        <m:r>
                          <a:rPr>
                            <a:latin typeface="Cambria Math" panose="02040503050406030204" pitchFamily="18" charset="0"/>
                          </a:rPr>
                          <m:t>′</m:t>
                        </m:r>
                      </m:sup>
                    </m:sSup>
                    <m:r>
                      <a:rPr>
                        <a:latin typeface="Cambria Math" panose="02040503050406030204" pitchFamily="18" charset="0"/>
                      </a:rPr>
                      <m:t>+</m:t>
                    </m:r>
                    <m:r>
                      <a:rPr>
                        <a:latin typeface="Cambria Math" panose="02040503050406030204" pitchFamily="18" charset="0"/>
                      </a:rPr>
                      <m:t>𝑔</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02" t="-1850"/>
                </a:stretch>
              </a:blipFill>
            </p:spPr>
            <p:txBody>
              <a:bodyPr/>
              <a:lstStyle/>
              <a:p>
                <a:r>
                  <a:rPr lang="en-US">
                    <a:noFill/>
                  </a:rPr>
                  <a:t> </a:t>
                </a:r>
              </a:p>
            </p:txBody>
          </p:sp>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Using the Product Rule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Use the Product Rule to find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𝑑𝑦</m:t>
                        </m:r>
                      </m:num>
                      <m:den>
                        <m:r>
                          <a:rPr>
                            <a:latin typeface="Cambria Math" panose="02040503050406030204" pitchFamily="18" charset="0"/>
                          </a:rPr>
                          <m:t>𝑑𝑥</m:t>
                        </m:r>
                      </m:den>
                    </m:f>
                  </m:oMath>
                </a14:m>
                <a:r>
                  <a:rPr sz="2800"/>
                  <a:t> given </a:t>
                </a:r>
                <a14:m>
                  <m:oMath xmlns:m="http://schemas.openxmlformats.org/officeDocument/2006/math">
                    <m:r>
                      <a:rPr>
                        <a:latin typeface="Cambria Math" panose="02040503050406030204" pitchFamily="18" charset="0"/>
                      </a:rPr>
                      <m:t>𝑦</m:t>
                    </m:r>
                    <m:r>
                      <a:rPr>
                        <a:latin typeface="Cambria Math" panose="02040503050406030204" pitchFamily="18" charset="0"/>
                      </a:rPr>
                      <m:t>=</m:t>
                    </m:r>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+3</m:t>
                        </m:r>
                        <m:r>
                          <a:rPr>
                            <a:latin typeface="Cambria Math" panose="02040503050406030204" pitchFamily="18" charset="0"/>
                          </a:rPr>
                          <m:t>𝑥</m:t>
                        </m:r>
                        <m:r>
                          <a:rPr>
                            <a:latin typeface="Cambria Math" panose="02040503050406030204" pitchFamily="18" charset="0"/>
                          </a:rPr>
                          <m:t>−1</m:t>
                        </m:r>
                      </m:e>
                    </m:d>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3</m:t>
                            </m:r>
                          </m:sup>
                        </m:sSup>
                        <m:r>
                          <a:rPr>
                            <a:latin typeface="Cambria Math" panose="02040503050406030204" pitchFamily="18" charset="0"/>
                          </a:rPr>
                          <m:t>−8</m:t>
                        </m:r>
                        <m:r>
                          <a:rPr>
                            <a:latin typeface="Cambria Math" panose="02040503050406030204" pitchFamily="18" charset="0"/>
                          </a:rPr>
                          <m:t>𝑥</m:t>
                        </m:r>
                      </m:e>
                    </m:d>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Using the Product Rule (cont.)</a:t>
            </a:r>
          </a:p>
        </p:txBody>
      </p:sp>
      <p:sp>
        <p:nvSpPr>
          <p:cNvPr id="3" name="Text Placeholder 2"/>
          <p:cNvSpPr>
            <a:spLocks noGrp="1"/>
          </p:cNvSpPr>
          <p:nvPr>
            <p:ph type="body" sz="quarter" idx="10"/>
          </p:nvPr>
        </p:nvSpPr>
        <p:spPr/>
        <p:txBody>
          <a:bodyPr>
            <a:normAutofit/>
          </a:bodyPr>
          <a:lstStyle/>
          <a:p>
            <a:r>
              <a:rPr sz="2800" b="1"/>
              <a:t>Solution</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77277BDD-653B-1AB4-BBCF-28D032A33898}"/>
                  </a:ext>
                </a:extLst>
              </p:cNvPr>
              <p:cNvGraphicFramePr>
                <a:graphicFrameLocks/>
              </p:cNvGraphicFramePr>
              <p:nvPr>
                <p:extLst>
                  <p:ext uri="{D42A27DB-BD31-4B8C-83A1-F6EECF244321}">
                    <p14:modId xmlns:p14="http://schemas.microsoft.com/office/powerpoint/2010/main" val="970580307"/>
                  </p:ext>
                </p:extLst>
              </p:nvPr>
            </p:nvGraphicFramePr>
            <p:xfrm>
              <a:off x="457200" y="1600200"/>
              <a:ext cx="8229600" cy="2374011"/>
            </p:xfrm>
            <a:graphic>
              <a:graphicData uri="http://schemas.openxmlformats.org/drawingml/2006/table">
                <a:tbl>
                  <a:tblPr firstRow="1" bandRow="1">
                    <a:tableStyleId>{2D5ABB26-0587-4C30-8999-92F81FD0307C}</a:tableStyleId>
                  </a:tblPr>
                  <a:tblGrid>
                    <a:gridCol w="68580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370840">
                    <a:tc>
                      <a:txBody>
                        <a:bodyPr/>
                        <a:lstStyle/>
                        <a:p>
                          <a:pPr algn="l">
                            <a:defRPr sz="1800"/>
                          </a:pPr>
                          <a:r>
                            <a:rPr dirty="0"/>
                            <a:t>​</a:t>
                          </a:r>
                          <a14:m>
                            <m:oMath xmlns:m="http://schemas.openxmlformats.org/officeDocument/2006/math">
                              <m:f>
                                <m:fPr>
                                  <m:ctrlPr>
                                    <a:rPr sz="1800" i="1">
                                      <a:latin typeface="Cambria Math" panose="02040503050406030204" pitchFamily="18" charset="0"/>
                                    </a:rPr>
                                  </m:ctrlPr>
                                </m:fPr>
                                <m:num>
                                  <m:r>
                                    <a:rPr sz="1800">
                                      <a:latin typeface="Cambria Math"/>
                                    </a:rPr>
                                    <m:t>𝑑𝑦</m:t>
                                  </m:r>
                                </m:num>
                                <m:den>
                                  <m:r>
                                    <a:rPr sz="1800">
                                      <a:latin typeface="Cambria Math"/>
                                    </a:rPr>
                                    <m:t>𝑑𝑥</m:t>
                                  </m:r>
                                </m:den>
                              </m:f>
                              <m:r>
                                <a:rPr sz="1800">
                                  <a:latin typeface="Cambria Math"/>
                                </a:rPr>
                                <m:t>=</m:t>
                              </m:r>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𝑥</m:t>
                                      </m:r>
                                    </m:e>
                                    <m:sup>
                                      <m:r>
                                        <a:rPr sz="1800">
                                          <a:latin typeface="Cambria Math"/>
                                        </a:rPr>
                                        <m:t>2</m:t>
                                      </m:r>
                                    </m:sup>
                                  </m:sSup>
                                  <m:r>
                                    <a:rPr sz="1800">
                                      <a:latin typeface="Cambria Math"/>
                                    </a:rPr>
                                    <m:t>+3</m:t>
                                  </m:r>
                                  <m:r>
                                    <a:rPr sz="1800">
                                      <a:latin typeface="Cambria Math"/>
                                    </a:rPr>
                                    <m:t>𝑥</m:t>
                                  </m:r>
                                  <m:r>
                                    <a:rPr sz="1800">
                                      <a:latin typeface="Cambria Math"/>
                                    </a:rPr>
                                    <m:t>−1</m:t>
                                  </m:r>
                                </m:e>
                              </m:d>
                              <m:r>
                                <a:rPr sz="1800">
                                  <a:latin typeface="Cambria Math"/>
                                </a:rPr>
                                <m:t>⋅</m:t>
                              </m:r>
                              <m:f>
                                <m:fPr>
                                  <m:ctrlPr>
                                    <a:rPr sz="1800" i="1">
                                      <a:latin typeface="Cambria Math" panose="02040503050406030204" pitchFamily="18" charset="0"/>
                                    </a:rPr>
                                  </m:ctrlPr>
                                </m:fPr>
                                <m:num>
                                  <m:r>
                                    <a:rPr sz="1800">
                                      <a:latin typeface="Cambria Math"/>
                                    </a:rPr>
                                    <m:t>𝑑</m:t>
                                  </m:r>
                                </m:num>
                                <m:den>
                                  <m:r>
                                    <a:rPr sz="1800">
                                      <a:latin typeface="Cambria Math"/>
                                    </a:rPr>
                                    <m:t>𝑑𝑥</m:t>
                                  </m:r>
                                </m:den>
                              </m:f>
                              <m:d>
                                <m:dPr>
                                  <m:begChr m:val="["/>
                                  <m:endChr m:val="]"/>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𝑥</m:t>
                                      </m:r>
                                    </m:e>
                                    <m:sup>
                                      <m:r>
                                        <a:rPr sz="1800">
                                          <a:latin typeface="Cambria Math"/>
                                        </a:rPr>
                                        <m:t>3</m:t>
                                      </m:r>
                                    </m:sup>
                                  </m:sSup>
                                  <m:r>
                                    <a:rPr sz="1800">
                                      <a:latin typeface="Cambria Math"/>
                                    </a:rPr>
                                    <m:t>−8</m:t>
                                  </m:r>
                                  <m:r>
                                    <a:rPr sz="1800">
                                      <a:latin typeface="Cambria Math"/>
                                    </a:rPr>
                                    <m:t>𝑥</m:t>
                                  </m:r>
                                </m:e>
                              </m:d>
                              <m:r>
                                <a:rPr sz="1800">
                                  <a:latin typeface="Cambria Math"/>
                                </a:rPr>
                                <m:t>+</m:t>
                              </m:r>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𝑥</m:t>
                                      </m:r>
                                    </m:e>
                                    <m:sup>
                                      <m:r>
                                        <a:rPr sz="1800">
                                          <a:latin typeface="Cambria Math"/>
                                        </a:rPr>
                                        <m:t>3</m:t>
                                      </m:r>
                                    </m:sup>
                                  </m:sSup>
                                  <m:r>
                                    <a:rPr sz="1800">
                                      <a:latin typeface="Cambria Math"/>
                                    </a:rPr>
                                    <m:t>−8</m:t>
                                  </m:r>
                                  <m:r>
                                    <a:rPr sz="1800">
                                      <a:latin typeface="Cambria Math"/>
                                    </a:rPr>
                                    <m:t>𝑥</m:t>
                                  </m:r>
                                </m:e>
                              </m:d>
                              <m:r>
                                <a:rPr sz="1800">
                                  <a:latin typeface="Cambria Math"/>
                                </a:rPr>
                                <m:t>⋅</m:t>
                              </m:r>
                              <m:f>
                                <m:fPr>
                                  <m:ctrlPr>
                                    <a:rPr sz="1800" i="1">
                                      <a:latin typeface="Cambria Math" panose="02040503050406030204" pitchFamily="18" charset="0"/>
                                    </a:rPr>
                                  </m:ctrlPr>
                                </m:fPr>
                                <m:num>
                                  <m:r>
                                    <a:rPr sz="1800">
                                      <a:latin typeface="Cambria Math"/>
                                    </a:rPr>
                                    <m:t>𝑑</m:t>
                                  </m:r>
                                </m:num>
                                <m:den>
                                  <m:r>
                                    <a:rPr sz="1800">
                                      <a:latin typeface="Cambria Math"/>
                                    </a:rPr>
                                    <m:t>𝑑𝑥</m:t>
                                  </m:r>
                                </m:den>
                              </m:f>
                              <m:d>
                                <m:dPr>
                                  <m:begChr m:val="["/>
                                  <m:endChr m:val="]"/>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𝑥</m:t>
                                      </m:r>
                                    </m:e>
                                    <m:sup>
                                      <m:r>
                                        <a:rPr sz="1800">
                                          <a:latin typeface="Cambria Math"/>
                                        </a:rPr>
                                        <m:t>2</m:t>
                                      </m:r>
                                    </m:sup>
                                  </m:sSup>
                                  <m:r>
                                    <a:rPr sz="1800">
                                      <a:latin typeface="Cambria Math"/>
                                    </a:rPr>
                                    <m:t>+3</m:t>
                                  </m:r>
                                  <m:r>
                                    <a:rPr sz="1800">
                                      <a:latin typeface="Cambria Math"/>
                                    </a:rPr>
                                    <m:t>𝑥</m:t>
                                  </m:r>
                                  <m:r>
                                    <a:rPr sz="1800">
                                      <a:latin typeface="Cambria Math"/>
                                    </a:rPr>
                                    <m:t>−1</m:t>
                                  </m:r>
                                </m:e>
                              </m:d>
                            </m:oMath>
                          </a14:m>
                          <a:endParaRPr dirty="0"/>
                        </a:p>
                      </a:txBody>
                      <a:tcPr/>
                    </a:tc>
                    <a:tc>
                      <a:txBody>
                        <a:bodyPr/>
                        <a:lstStyle/>
                        <a:p>
                          <a:pPr algn="l">
                            <a:defRPr b="1"/>
                          </a:pPr>
                          <a:r>
                            <a:rPr lang="en-US" b="0" dirty="0"/>
                            <a:t>Apply the Product Rule.</a:t>
                          </a:r>
                          <a:r>
                            <a:rPr b="0" dirty="0"/>
                            <a:t> </a:t>
                          </a:r>
                        </a:p>
                      </a:txBody>
                      <a:tcPr/>
                    </a:tc>
                    <a:extLst>
                      <a:ext uri="{0D108BD9-81ED-4DB2-BD59-A6C34878D82A}">
                        <a16:rowId xmlns:a16="http://schemas.microsoft.com/office/drawing/2014/main" val="10000"/>
                      </a:ext>
                    </a:extLst>
                  </a:tr>
                  <a:tr h="370840">
                    <a:tc>
                      <a:txBody>
                        <a:bodyPr/>
                        <a:lstStyle/>
                        <a:p>
                          <a:pPr algn="l">
                            <a:defRPr sz="1800"/>
                          </a:pPr>
                          <a:r>
                            <a:rPr dirty="0"/>
                            <a:t>​</a:t>
                          </a:r>
                          <a14:m>
                            <m:oMath xmlns:m="http://schemas.openxmlformats.org/officeDocument/2006/math">
                              <m:phant>
                                <m:phantPr>
                                  <m:show m:val="off"/>
                                  <m:ctrlPr>
                                    <a:rPr sz="1800" i="1">
                                      <a:latin typeface="Cambria Math" panose="02040503050406030204" pitchFamily="18" charset="0"/>
                                    </a:rPr>
                                  </m:ctrlPr>
                                </m:phantPr>
                                <m:e>
                                  <m:f>
                                    <m:fPr>
                                      <m:ctrlPr>
                                        <a:rPr sz="1800" i="1">
                                          <a:latin typeface="Cambria Math" panose="02040503050406030204" pitchFamily="18" charset="0"/>
                                        </a:rPr>
                                      </m:ctrlPr>
                                    </m:fPr>
                                    <m:num>
                                      <m:r>
                                        <a:rPr sz="1800">
                                          <a:latin typeface="Cambria Math"/>
                                        </a:rPr>
                                        <m:t>𝑑𝑦</m:t>
                                      </m:r>
                                    </m:num>
                                    <m:den>
                                      <m:r>
                                        <a:rPr sz="1800">
                                          <a:latin typeface="Cambria Math"/>
                                        </a:rPr>
                                        <m:t>𝑑𝑥</m:t>
                                      </m:r>
                                    </m:den>
                                  </m:f>
                                </m:e>
                              </m:phant>
                              <m:r>
                                <a:rPr sz="1800">
                                  <a:latin typeface="Cambria Math"/>
                                </a:rPr>
                                <m:t>=</m:t>
                              </m:r>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𝑥</m:t>
                                      </m:r>
                                    </m:e>
                                    <m:sup>
                                      <m:r>
                                        <a:rPr sz="1800">
                                          <a:latin typeface="Cambria Math"/>
                                        </a:rPr>
                                        <m:t>2</m:t>
                                      </m:r>
                                    </m:sup>
                                  </m:sSup>
                                  <m:r>
                                    <a:rPr sz="1800">
                                      <a:latin typeface="Cambria Math"/>
                                    </a:rPr>
                                    <m:t>+3</m:t>
                                  </m:r>
                                  <m:r>
                                    <a:rPr sz="1800">
                                      <a:latin typeface="Cambria Math"/>
                                    </a:rPr>
                                    <m:t>𝑥</m:t>
                                  </m:r>
                                  <m:r>
                                    <a:rPr sz="1800">
                                      <a:latin typeface="Cambria Math"/>
                                    </a:rPr>
                                    <m:t>−1</m:t>
                                  </m:r>
                                </m:e>
                              </m:d>
                              <m:d>
                                <m:dPr>
                                  <m:ctrlPr>
                                    <a:rPr sz="1800" i="1">
                                      <a:latin typeface="Cambria Math" panose="02040503050406030204" pitchFamily="18" charset="0"/>
                                    </a:rPr>
                                  </m:ctrlPr>
                                </m:dPr>
                                <m:e>
                                  <m:r>
                                    <a:rPr sz="1800">
                                      <a:latin typeface="Cambria Math"/>
                                    </a:rPr>
                                    <m:t>3</m:t>
                                  </m:r>
                                  <m:sSup>
                                    <m:sSupPr>
                                      <m:ctrlPr>
                                        <a:rPr sz="1800" i="1">
                                          <a:latin typeface="Cambria Math" panose="02040503050406030204" pitchFamily="18" charset="0"/>
                                        </a:rPr>
                                      </m:ctrlPr>
                                    </m:sSupPr>
                                    <m:e>
                                      <m:r>
                                        <a:rPr sz="1800">
                                          <a:latin typeface="Cambria Math"/>
                                        </a:rPr>
                                        <m:t>𝑥</m:t>
                                      </m:r>
                                    </m:e>
                                    <m:sup>
                                      <m:r>
                                        <a:rPr sz="1800">
                                          <a:latin typeface="Cambria Math"/>
                                        </a:rPr>
                                        <m:t>2</m:t>
                                      </m:r>
                                    </m:sup>
                                  </m:sSup>
                                  <m:r>
                                    <a:rPr sz="1800">
                                      <a:latin typeface="Cambria Math"/>
                                    </a:rPr>
                                    <m:t>−8</m:t>
                                  </m:r>
                                </m:e>
                              </m:d>
                              <m:r>
                                <a:rPr sz="1800">
                                  <a:latin typeface="Cambria Math"/>
                                </a:rPr>
                                <m:t>+</m:t>
                              </m:r>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𝑥</m:t>
                                      </m:r>
                                    </m:e>
                                    <m:sup>
                                      <m:r>
                                        <a:rPr sz="1800">
                                          <a:latin typeface="Cambria Math"/>
                                        </a:rPr>
                                        <m:t>3</m:t>
                                      </m:r>
                                    </m:sup>
                                  </m:sSup>
                                  <m:r>
                                    <a:rPr sz="1800">
                                      <a:latin typeface="Cambria Math"/>
                                    </a:rPr>
                                    <m:t>−8</m:t>
                                  </m:r>
                                  <m:r>
                                    <a:rPr sz="1800">
                                      <a:latin typeface="Cambria Math"/>
                                    </a:rPr>
                                    <m:t>𝑥</m:t>
                                  </m:r>
                                </m:e>
                              </m:d>
                              <m:d>
                                <m:dPr>
                                  <m:ctrlPr>
                                    <a:rPr sz="1800" i="1">
                                      <a:latin typeface="Cambria Math" panose="02040503050406030204" pitchFamily="18" charset="0"/>
                                    </a:rPr>
                                  </m:ctrlPr>
                                </m:dPr>
                                <m:e>
                                  <m:r>
                                    <a:rPr sz="1800">
                                      <a:latin typeface="Cambria Math"/>
                                    </a:rPr>
                                    <m:t>2</m:t>
                                  </m:r>
                                  <m:r>
                                    <a:rPr sz="1800">
                                      <a:latin typeface="Cambria Math"/>
                                    </a:rPr>
                                    <m:t>𝑥</m:t>
                                  </m:r>
                                  <m:r>
                                    <a:rPr sz="1800">
                                      <a:latin typeface="Cambria Math"/>
                                    </a:rPr>
                                    <m:t>+3</m:t>
                                  </m:r>
                                </m:e>
                              </m:d>
                            </m:oMath>
                          </a14:m>
                          <a:endParaRPr dirty="0"/>
                        </a:p>
                      </a:txBody>
                      <a:tcPr/>
                    </a:tc>
                    <a:tc>
                      <a:txBody>
                        <a:bodyPr/>
                        <a:lstStyle/>
                        <a:p>
                          <a:pPr algn="l"/>
                          <a:endParaRPr dirty="0"/>
                        </a:p>
                      </a:txBody>
                      <a:tcPr/>
                    </a:tc>
                    <a:extLst>
                      <a:ext uri="{0D108BD9-81ED-4DB2-BD59-A6C34878D82A}">
                        <a16:rowId xmlns:a16="http://schemas.microsoft.com/office/drawing/2014/main" val="10001"/>
                      </a:ext>
                    </a:extLst>
                  </a:tr>
                  <a:tr h="370840">
                    <a:tc>
                      <a:txBody>
                        <a:bodyPr/>
                        <a:lstStyle/>
                        <a:p>
                          <a:pPr algn="l">
                            <a:defRPr sz="1800"/>
                          </a:pPr>
                          <a:r>
                            <a:t>​</a:t>
                          </a:r>
                          <a14:m>
                            <m:oMath xmlns:m="http://schemas.openxmlformats.org/officeDocument/2006/math">
                              <m:phant>
                                <m:phantPr>
                                  <m:show m:val="off"/>
                                  <m:ctrlPr>
                                    <a:rPr sz="1800" i="1">
                                      <a:latin typeface="Cambria Math" panose="02040503050406030204" pitchFamily="18" charset="0"/>
                                    </a:rPr>
                                  </m:ctrlPr>
                                </m:phantPr>
                                <m:e>
                                  <m:f>
                                    <m:fPr>
                                      <m:ctrlPr>
                                        <a:rPr sz="1800" i="1">
                                          <a:latin typeface="Cambria Math" panose="02040503050406030204" pitchFamily="18" charset="0"/>
                                        </a:rPr>
                                      </m:ctrlPr>
                                    </m:fPr>
                                    <m:num>
                                      <m:r>
                                        <a:rPr sz="1800">
                                          <a:latin typeface="Cambria Math"/>
                                        </a:rPr>
                                        <m:t>𝑑𝑦</m:t>
                                      </m:r>
                                    </m:num>
                                    <m:den>
                                      <m:r>
                                        <a:rPr sz="1800">
                                          <a:latin typeface="Cambria Math"/>
                                        </a:rPr>
                                        <m:t>𝑑𝑥</m:t>
                                      </m:r>
                                    </m:den>
                                  </m:f>
                                </m:e>
                              </m:phant>
                              <m:r>
                                <a:rPr sz="1800">
                                  <a:latin typeface="Cambria Math"/>
                                </a:rPr>
                                <m:t>=3</m:t>
                              </m:r>
                              <m:sSup>
                                <m:sSupPr>
                                  <m:ctrlPr>
                                    <a:rPr sz="1800" i="1">
                                      <a:latin typeface="Cambria Math" panose="02040503050406030204" pitchFamily="18" charset="0"/>
                                    </a:rPr>
                                  </m:ctrlPr>
                                </m:sSupPr>
                                <m:e>
                                  <m:r>
                                    <a:rPr sz="1800">
                                      <a:latin typeface="Cambria Math"/>
                                    </a:rPr>
                                    <m:t>𝑥</m:t>
                                  </m:r>
                                </m:e>
                                <m:sup>
                                  <m:r>
                                    <a:rPr sz="1800">
                                      <a:latin typeface="Cambria Math"/>
                                    </a:rPr>
                                    <m:t>4</m:t>
                                  </m:r>
                                </m:sup>
                              </m:sSup>
                              <m:r>
                                <a:rPr sz="1800">
                                  <a:latin typeface="Cambria Math"/>
                                </a:rPr>
                                <m:t>−8</m:t>
                              </m:r>
                              <m:sSup>
                                <m:sSupPr>
                                  <m:ctrlPr>
                                    <a:rPr sz="1800" i="1">
                                      <a:latin typeface="Cambria Math" panose="02040503050406030204" pitchFamily="18" charset="0"/>
                                    </a:rPr>
                                  </m:ctrlPr>
                                </m:sSupPr>
                                <m:e>
                                  <m:r>
                                    <a:rPr sz="1800">
                                      <a:latin typeface="Cambria Math"/>
                                    </a:rPr>
                                    <m:t>𝑥</m:t>
                                  </m:r>
                                </m:e>
                                <m:sup>
                                  <m:r>
                                    <a:rPr sz="1800">
                                      <a:latin typeface="Cambria Math"/>
                                    </a:rPr>
                                    <m:t>2</m:t>
                                  </m:r>
                                </m:sup>
                              </m:sSup>
                              <m:r>
                                <a:rPr sz="1800">
                                  <a:latin typeface="Cambria Math"/>
                                </a:rPr>
                                <m:t>+9</m:t>
                              </m:r>
                              <m:sSup>
                                <m:sSupPr>
                                  <m:ctrlPr>
                                    <a:rPr sz="1800" i="1">
                                      <a:latin typeface="Cambria Math" panose="02040503050406030204" pitchFamily="18" charset="0"/>
                                    </a:rPr>
                                  </m:ctrlPr>
                                </m:sSupPr>
                                <m:e>
                                  <m:r>
                                    <a:rPr sz="1800">
                                      <a:latin typeface="Cambria Math"/>
                                    </a:rPr>
                                    <m:t>𝑥</m:t>
                                  </m:r>
                                </m:e>
                                <m:sup>
                                  <m:r>
                                    <a:rPr sz="1800">
                                      <a:latin typeface="Cambria Math"/>
                                    </a:rPr>
                                    <m:t>3</m:t>
                                  </m:r>
                                </m:sup>
                              </m:sSup>
                              <m:r>
                                <a:rPr sz="1800">
                                  <a:latin typeface="Cambria Math"/>
                                </a:rPr>
                                <m:t>−24</m:t>
                              </m:r>
                              <m:r>
                                <a:rPr sz="1800">
                                  <a:latin typeface="Cambria Math"/>
                                </a:rPr>
                                <m:t>𝑥</m:t>
                              </m:r>
                              <m:r>
                                <a:rPr sz="1800">
                                  <a:latin typeface="Cambria Math"/>
                                </a:rPr>
                                <m:t>−3</m:t>
                              </m:r>
                              <m:sSup>
                                <m:sSupPr>
                                  <m:ctrlPr>
                                    <a:rPr sz="1800" i="1">
                                      <a:latin typeface="Cambria Math" panose="02040503050406030204" pitchFamily="18" charset="0"/>
                                    </a:rPr>
                                  </m:ctrlPr>
                                </m:sSupPr>
                                <m:e>
                                  <m:r>
                                    <a:rPr sz="1800">
                                      <a:latin typeface="Cambria Math"/>
                                    </a:rPr>
                                    <m:t>𝑥</m:t>
                                  </m:r>
                                </m:e>
                                <m:sup>
                                  <m:r>
                                    <a:rPr sz="1800">
                                      <a:latin typeface="Cambria Math"/>
                                    </a:rPr>
                                    <m:t>2</m:t>
                                  </m:r>
                                </m:sup>
                              </m:sSup>
                              <m:r>
                                <a:rPr sz="1800">
                                  <a:latin typeface="Cambria Math"/>
                                </a:rPr>
                                <m:t>+8+2</m:t>
                              </m:r>
                              <m:sSup>
                                <m:sSupPr>
                                  <m:ctrlPr>
                                    <a:rPr sz="1800" i="1">
                                      <a:latin typeface="Cambria Math" panose="02040503050406030204" pitchFamily="18" charset="0"/>
                                    </a:rPr>
                                  </m:ctrlPr>
                                </m:sSupPr>
                                <m:e>
                                  <m:r>
                                    <a:rPr sz="1800">
                                      <a:latin typeface="Cambria Math"/>
                                    </a:rPr>
                                    <m:t>𝑥</m:t>
                                  </m:r>
                                </m:e>
                                <m:sup>
                                  <m:r>
                                    <a:rPr sz="1800">
                                      <a:latin typeface="Cambria Math"/>
                                    </a:rPr>
                                    <m:t>4</m:t>
                                  </m:r>
                                </m:sup>
                              </m:sSup>
                              <m:r>
                                <a:rPr sz="1800">
                                  <a:latin typeface="Cambria Math"/>
                                </a:rPr>
                                <m:t>+3</m:t>
                              </m:r>
                              <m:sSup>
                                <m:sSupPr>
                                  <m:ctrlPr>
                                    <a:rPr sz="1800" i="1">
                                      <a:latin typeface="Cambria Math" panose="02040503050406030204" pitchFamily="18" charset="0"/>
                                    </a:rPr>
                                  </m:ctrlPr>
                                </m:sSupPr>
                                <m:e>
                                  <m:r>
                                    <a:rPr sz="1800">
                                      <a:latin typeface="Cambria Math"/>
                                    </a:rPr>
                                    <m:t>𝑥</m:t>
                                  </m:r>
                                </m:e>
                                <m:sup>
                                  <m:r>
                                    <a:rPr sz="1800">
                                      <a:latin typeface="Cambria Math"/>
                                    </a:rPr>
                                    <m:t>3</m:t>
                                  </m:r>
                                </m:sup>
                              </m:sSup>
                              <m:r>
                                <a:rPr sz="1800">
                                  <a:latin typeface="Cambria Math"/>
                                </a:rPr>
                                <m:t>−16</m:t>
                              </m:r>
                              <m:sSup>
                                <m:sSupPr>
                                  <m:ctrlPr>
                                    <a:rPr sz="1800" i="1">
                                      <a:latin typeface="Cambria Math" panose="02040503050406030204" pitchFamily="18" charset="0"/>
                                    </a:rPr>
                                  </m:ctrlPr>
                                </m:sSupPr>
                                <m:e>
                                  <m:r>
                                    <a:rPr sz="1800">
                                      <a:latin typeface="Cambria Math"/>
                                    </a:rPr>
                                    <m:t>𝑥</m:t>
                                  </m:r>
                                </m:e>
                                <m:sup>
                                  <m:r>
                                    <a:rPr sz="1800">
                                      <a:latin typeface="Cambria Math"/>
                                    </a:rPr>
                                    <m:t>2</m:t>
                                  </m:r>
                                </m:sup>
                              </m:sSup>
                              <m:r>
                                <a:rPr sz="1800">
                                  <a:latin typeface="Cambria Math"/>
                                </a:rPr>
                                <m:t>−24</m:t>
                              </m:r>
                              <m:r>
                                <a:rPr sz="1800">
                                  <a:latin typeface="Cambria Math"/>
                                </a:rPr>
                                <m:t>𝑥</m:t>
                              </m:r>
                            </m:oMath>
                          </a14:m>
                          <a:endParaRPr/>
                        </a:p>
                      </a:txBody>
                      <a:tcPr/>
                    </a:tc>
                    <a:tc>
                      <a:txBody>
                        <a:bodyPr/>
                        <a:lstStyle/>
                        <a:p>
                          <a:pPr algn="l"/>
                          <a:endParaRPr/>
                        </a:p>
                      </a:txBody>
                      <a:tcPr/>
                    </a:tc>
                    <a:extLst>
                      <a:ext uri="{0D108BD9-81ED-4DB2-BD59-A6C34878D82A}">
                        <a16:rowId xmlns:a16="http://schemas.microsoft.com/office/drawing/2014/main" val="10002"/>
                      </a:ext>
                    </a:extLst>
                  </a:tr>
                  <a:tr h="370840">
                    <a:tc>
                      <a:txBody>
                        <a:bodyPr/>
                        <a:lstStyle/>
                        <a:p>
                          <a:pPr algn="l">
                            <a:defRPr sz="1800"/>
                          </a:pPr>
                          <a:r>
                            <a:t>​</a:t>
                          </a:r>
                          <a14:m>
                            <m:oMath xmlns:m="http://schemas.openxmlformats.org/officeDocument/2006/math">
                              <m:phant>
                                <m:phantPr>
                                  <m:show m:val="off"/>
                                  <m:ctrlPr>
                                    <a:rPr sz="1800" i="1">
                                      <a:latin typeface="Cambria Math" panose="02040503050406030204" pitchFamily="18" charset="0"/>
                                    </a:rPr>
                                  </m:ctrlPr>
                                </m:phantPr>
                                <m:e>
                                  <m:f>
                                    <m:fPr>
                                      <m:ctrlPr>
                                        <a:rPr sz="1800" i="1">
                                          <a:latin typeface="Cambria Math" panose="02040503050406030204" pitchFamily="18" charset="0"/>
                                        </a:rPr>
                                      </m:ctrlPr>
                                    </m:fPr>
                                    <m:num>
                                      <m:r>
                                        <a:rPr sz="1800">
                                          <a:latin typeface="Cambria Math"/>
                                        </a:rPr>
                                        <m:t>𝑑𝑦</m:t>
                                      </m:r>
                                    </m:num>
                                    <m:den>
                                      <m:r>
                                        <a:rPr sz="1800">
                                          <a:latin typeface="Cambria Math"/>
                                        </a:rPr>
                                        <m:t>𝑑𝑥</m:t>
                                      </m:r>
                                    </m:den>
                                  </m:f>
                                </m:e>
                              </m:phant>
                              <m:r>
                                <a:rPr sz="1800">
                                  <a:latin typeface="Cambria Math"/>
                                </a:rPr>
                                <m:t>=5</m:t>
                              </m:r>
                              <m:sSup>
                                <m:sSupPr>
                                  <m:ctrlPr>
                                    <a:rPr sz="1800" i="1">
                                      <a:latin typeface="Cambria Math" panose="02040503050406030204" pitchFamily="18" charset="0"/>
                                    </a:rPr>
                                  </m:ctrlPr>
                                </m:sSupPr>
                                <m:e>
                                  <m:r>
                                    <a:rPr sz="1800">
                                      <a:latin typeface="Cambria Math"/>
                                    </a:rPr>
                                    <m:t>𝑥</m:t>
                                  </m:r>
                                </m:e>
                                <m:sup>
                                  <m:r>
                                    <a:rPr sz="1800">
                                      <a:latin typeface="Cambria Math"/>
                                    </a:rPr>
                                    <m:t>4</m:t>
                                  </m:r>
                                </m:sup>
                              </m:sSup>
                              <m:r>
                                <a:rPr sz="1800">
                                  <a:latin typeface="Cambria Math"/>
                                </a:rPr>
                                <m:t>+12</m:t>
                              </m:r>
                              <m:sSup>
                                <m:sSupPr>
                                  <m:ctrlPr>
                                    <a:rPr sz="1800" i="1">
                                      <a:latin typeface="Cambria Math" panose="02040503050406030204" pitchFamily="18" charset="0"/>
                                    </a:rPr>
                                  </m:ctrlPr>
                                </m:sSupPr>
                                <m:e>
                                  <m:r>
                                    <a:rPr sz="1800">
                                      <a:latin typeface="Cambria Math"/>
                                    </a:rPr>
                                    <m:t>𝑥</m:t>
                                  </m:r>
                                </m:e>
                                <m:sup>
                                  <m:r>
                                    <a:rPr sz="1800">
                                      <a:latin typeface="Cambria Math"/>
                                    </a:rPr>
                                    <m:t>3</m:t>
                                  </m:r>
                                </m:sup>
                              </m:sSup>
                              <m:r>
                                <a:rPr sz="1800">
                                  <a:latin typeface="Cambria Math"/>
                                </a:rPr>
                                <m:t>−27</m:t>
                              </m:r>
                              <m:sSup>
                                <m:sSupPr>
                                  <m:ctrlPr>
                                    <a:rPr sz="1800" i="1">
                                      <a:latin typeface="Cambria Math" panose="02040503050406030204" pitchFamily="18" charset="0"/>
                                    </a:rPr>
                                  </m:ctrlPr>
                                </m:sSupPr>
                                <m:e>
                                  <m:r>
                                    <a:rPr sz="1800">
                                      <a:latin typeface="Cambria Math"/>
                                    </a:rPr>
                                    <m:t>𝑥</m:t>
                                  </m:r>
                                </m:e>
                                <m:sup>
                                  <m:r>
                                    <a:rPr sz="1800">
                                      <a:latin typeface="Cambria Math"/>
                                    </a:rPr>
                                    <m:t>2</m:t>
                                  </m:r>
                                </m:sup>
                              </m:sSup>
                              <m:r>
                                <a:rPr sz="1800">
                                  <a:latin typeface="Cambria Math"/>
                                </a:rPr>
                                <m:t>−48</m:t>
                              </m:r>
                              <m:r>
                                <a:rPr sz="1800">
                                  <a:latin typeface="Cambria Math"/>
                                </a:rPr>
                                <m:t>𝑥</m:t>
                              </m:r>
                              <m:r>
                                <a:rPr sz="1800">
                                  <a:latin typeface="Cambria Math"/>
                                </a:rPr>
                                <m:t>+8</m:t>
                              </m:r>
                            </m:oMath>
                          </a14:m>
                          <a:endParaRPr/>
                        </a:p>
                      </a:txBody>
                      <a:tcPr/>
                    </a:tc>
                    <a:tc>
                      <a:txBody>
                        <a:bodyPr/>
                        <a:lstStyle/>
                        <a:p>
                          <a:pPr algn="l"/>
                          <a:endParaRPr dirty="0"/>
                        </a:p>
                      </a:txBody>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a:extLst>
                  <a:ext uri="{FF2B5EF4-FFF2-40B4-BE49-F238E27FC236}">
                    <a16:creationId xmlns:a16="http://schemas.microsoft.com/office/drawing/2014/main" id="{77277BDD-653B-1AB4-BBCF-28D032A33898}"/>
                  </a:ext>
                </a:extLst>
              </p:cNvPr>
              <p:cNvGraphicFramePr>
                <a:graphicFrameLocks/>
              </p:cNvGraphicFramePr>
              <p:nvPr>
                <p:extLst>
                  <p:ext uri="{D42A27DB-BD31-4B8C-83A1-F6EECF244321}">
                    <p14:modId xmlns:p14="http://schemas.microsoft.com/office/powerpoint/2010/main" val="970580307"/>
                  </p:ext>
                </p:extLst>
              </p:nvPr>
            </p:nvGraphicFramePr>
            <p:xfrm>
              <a:off x="457200" y="1600200"/>
              <a:ext cx="8229600" cy="2374011"/>
            </p:xfrm>
            <a:graphic>
              <a:graphicData uri="http://schemas.openxmlformats.org/drawingml/2006/table">
                <a:tbl>
                  <a:tblPr firstRow="1" bandRow="1">
                    <a:tableStyleId>{2D5ABB26-0587-4C30-8999-92F81FD0307C}</a:tableStyleId>
                  </a:tblPr>
                  <a:tblGrid>
                    <a:gridCol w="68580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914400">
                    <a:tc>
                      <a:txBody>
                        <a:bodyPr/>
                        <a:lstStyle/>
                        <a:p>
                          <a:endParaRPr lang="en-US"/>
                        </a:p>
                      </a:txBody>
                      <a:tcPr>
                        <a:blipFill>
                          <a:blip r:embed="rId2"/>
                          <a:stretch>
                            <a:fillRect t="-3333" r="-20000" b="-164667"/>
                          </a:stretch>
                        </a:blipFill>
                      </a:tcPr>
                    </a:tc>
                    <a:tc>
                      <a:txBody>
                        <a:bodyPr/>
                        <a:lstStyle/>
                        <a:p>
                          <a:pPr algn="l">
                            <a:defRPr b="1"/>
                          </a:pPr>
                          <a:r>
                            <a:rPr lang="en-US" b="0" dirty="0"/>
                            <a:t>Apply the Product Rule.</a:t>
                          </a:r>
                          <a:r>
                            <a:rPr b="0" dirty="0"/>
                            <a:t> </a:t>
                          </a:r>
                        </a:p>
                      </a:txBody>
                      <a:tcPr/>
                    </a:tc>
                    <a:extLst>
                      <a:ext uri="{0D108BD9-81ED-4DB2-BD59-A6C34878D82A}">
                        <a16:rowId xmlns:a16="http://schemas.microsoft.com/office/drawing/2014/main" val="10000"/>
                      </a:ext>
                    </a:extLst>
                  </a:tr>
                  <a:tr h="486537">
                    <a:tc>
                      <a:txBody>
                        <a:bodyPr/>
                        <a:lstStyle/>
                        <a:p>
                          <a:endParaRPr lang="en-US"/>
                        </a:p>
                      </a:txBody>
                      <a:tcPr>
                        <a:blipFill>
                          <a:blip r:embed="rId2"/>
                          <a:stretch>
                            <a:fillRect t="-193750" r="-20000" b="-208750"/>
                          </a:stretch>
                        </a:blipFill>
                      </a:tcPr>
                    </a:tc>
                    <a:tc>
                      <a:txBody>
                        <a:bodyPr/>
                        <a:lstStyle/>
                        <a:p>
                          <a:pPr algn="l"/>
                          <a:endParaRPr dirty="0"/>
                        </a:p>
                      </a:txBody>
                      <a:tcPr/>
                    </a:tc>
                    <a:extLst>
                      <a:ext uri="{0D108BD9-81ED-4DB2-BD59-A6C34878D82A}">
                        <a16:rowId xmlns:a16="http://schemas.microsoft.com/office/drawing/2014/main" val="10001"/>
                      </a:ext>
                    </a:extLst>
                  </a:tr>
                  <a:tr h="486537">
                    <a:tc>
                      <a:txBody>
                        <a:bodyPr/>
                        <a:lstStyle/>
                        <a:p>
                          <a:endParaRPr lang="en-US"/>
                        </a:p>
                      </a:txBody>
                      <a:tcPr>
                        <a:blipFill>
                          <a:blip r:embed="rId2"/>
                          <a:stretch>
                            <a:fillRect t="-293750" r="-20000" b="-108750"/>
                          </a:stretch>
                        </a:blipFill>
                      </a:tcPr>
                    </a:tc>
                    <a:tc>
                      <a:txBody>
                        <a:bodyPr/>
                        <a:lstStyle/>
                        <a:p>
                          <a:pPr algn="l"/>
                          <a:endParaRPr/>
                        </a:p>
                      </a:txBody>
                      <a:tcPr/>
                    </a:tc>
                    <a:extLst>
                      <a:ext uri="{0D108BD9-81ED-4DB2-BD59-A6C34878D82A}">
                        <a16:rowId xmlns:a16="http://schemas.microsoft.com/office/drawing/2014/main" val="10002"/>
                      </a:ext>
                    </a:extLst>
                  </a:tr>
                  <a:tr h="486537">
                    <a:tc>
                      <a:txBody>
                        <a:bodyPr/>
                        <a:lstStyle/>
                        <a:p>
                          <a:endParaRPr lang="en-US"/>
                        </a:p>
                      </a:txBody>
                      <a:tcPr>
                        <a:blipFill>
                          <a:blip r:embed="rId2"/>
                          <a:stretch>
                            <a:fillRect t="-393750" r="-20000" b="-8750"/>
                          </a:stretch>
                        </a:blipFill>
                      </a:tcPr>
                    </a:tc>
                    <a:tc>
                      <a:txBody>
                        <a:bodyPr/>
                        <a:lstStyle/>
                        <a:p>
                          <a:pPr algn="l"/>
                          <a:endParaRPr dirty="0"/>
                        </a:p>
                      </a:txBody>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Using the Product Rule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Use the Product Rule to find the derivative of the function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d>
                      <m:dPr>
                        <m:ctrlPr>
                          <a:rPr i="1">
                            <a:latin typeface="Cambria Math" panose="02040503050406030204" pitchFamily="18" charset="0"/>
                          </a:rPr>
                        </m:ctrlPr>
                      </m:dPr>
                      <m:e>
                        <m:rad>
                          <m:radPr>
                            <m:degHide m:val="on"/>
                            <m:ctrlPr>
                              <a:rPr i="1">
                                <a:latin typeface="Cambria Math" panose="02040503050406030204" pitchFamily="18" charset="0"/>
                              </a:rPr>
                            </m:ctrlPr>
                          </m:radPr>
                          <m:deg/>
                          <m:e>
                            <m:r>
                              <a:rPr>
                                <a:latin typeface="Cambria Math" panose="02040503050406030204" pitchFamily="18" charset="0"/>
                              </a:rPr>
                              <m:t>𝑥</m:t>
                            </m:r>
                          </m:e>
                        </m:rad>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−1</m:t>
                            </m:r>
                          </m:sup>
                        </m:sSup>
                      </m:e>
                    </m:d>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+1</m:t>
                        </m:r>
                      </m:e>
                    </m:d>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C267D1A9-0753-EA03-9077-D5E37C5EE2D4}"/>
              </a:ext>
            </a:extLst>
          </p:cNvPr>
          <p:cNvSpPr txBox="1"/>
          <p:nvPr/>
        </p:nvSpPr>
        <p:spPr>
          <a:xfrm>
            <a:off x="457200" y="1926616"/>
            <a:ext cx="4572000" cy="523220"/>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a:ln>
                  <a:noFill/>
                </a:ln>
                <a:solidFill>
                  <a:srgbClr val="366092"/>
                </a:solidFill>
                <a:effectLst/>
                <a:uLnTx/>
                <a:uFillTx/>
                <a:latin typeface="Calibri"/>
                <a:ea typeface="+mn-ea"/>
                <a:cs typeface="+mn-cs"/>
              </a:rPr>
              <a:t>Solution</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9A7F2B5-7BA4-4CAE-E3D0-04D0A2F953F5}"/>
                  </a:ext>
                </a:extLst>
              </p:cNvPr>
              <p:cNvSpPr txBox="1"/>
              <p:nvPr/>
            </p:nvSpPr>
            <p:spPr>
              <a:xfrm>
                <a:off x="457200" y="2339028"/>
                <a:ext cx="8229600" cy="1815882"/>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800" b="0" i="0" u="none" strike="noStrike" kern="1200" cap="none" spc="0" normalizeH="0" baseline="0" noProof="0" dirty="0">
                    <a:ln>
                      <a:noFill/>
                    </a:ln>
                    <a:solidFill>
                      <a:srgbClr val="366092"/>
                    </a:solidFill>
                    <a:effectLst/>
                    <a:uLnTx/>
                    <a:uFillTx/>
                    <a:latin typeface="Calibri"/>
                    <a:ea typeface="+mn-ea"/>
                    <a:cs typeface="+mn-cs"/>
                  </a:rPr>
                  <a:t>In this case we have used </a:t>
                </a:r>
                <a14:m>
                  <m:oMath xmlns:m="http://schemas.openxmlformats.org/officeDocument/2006/math">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𝑓</m:t>
                    </m:r>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d>
                      <m:d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e>
                    </m:d>
                  </m:oMath>
                </a14:m>
                <a:r>
                  <a:rPr kumimoji="0" lang="ar-AE" sz="2800" b="0" i="0" u="none" strike="noStrike" kern="1200" cap="none" spc="0" normalizeH="0" baseline="0" noProof="0" dirty="0">
                    <a:ln>
                      <a:noFill/>
                    </a:ln>
                    <a:solidFill>
                      <a:srgbClr val="366092"/>
                    </a:solidFill>
                    <a:effectLst/>
                    <a:uLnTx/>
                    <a:uFillTx/>
                    <a:latin typeface="Calibri"/>
                    <a:ea typeface="+mn-ea"/>
                    <a:cs typeface="+mn-cs"/>
                  </a:rPr>
                  <a:t> </a:t>
                </a:r>
                <a:r>
                  <a:rPr kumimoji="0" lang="en-US" sz="2800" b="0" i="0" u="none" strike="noStrike" kern="1200" cap="none" spc="0" normalizeH="0" baseline="0" noProof="0" dirty="0">
                    <a:ln>
                      <a:noFill/>
                    </a:ln>
                    <a:solidFill>
                      <a:srgbClr val="366092"/>
                    </a:solidFill>
                    <a:effectLst/>
                    <a:uLnTx/>
                    <a:uFillTx/>
                    <a:latin typeface="Calibri"/>
                    <a:ea typeface="+mn-ea"/>
                    <a:cs typeface="+mn-cs"/>
                  </a:rPr>
                  <a:t>to represent the entire function rather than one of the functions in the product. Before differentiating, convert radicals to exponential form.</a:t>
                </a:r>
              </a:p>
            </p:txBody>
          </p:sp>
        </mc:Choice>
        <mc:Fallback xmlns="">
          <p:sp>
            <p:nvSpPr>
              <p:cNvPr id="9" name="TextBox 8">
                <a:extLst>
                  <a:ext uri="{FF2B5EF4-FFF2-40B4-BE49-F238E27FC236}">
                    <a16:creationId xmlns:a16="http://schemas.microsoft.com/office/drawing/2014/main" id="{29A7F2B5-7BA4-4CAE-E3D0-04D0A2F953F5}"/>
                  </a:ext>
                </a:extLst>
              </p:cNvPr>
              <p:cNvSpPr txBox="1">
                <a:spLocks noRot="1" noChangeAspect="1" noMove="1" noResize="1" noEditPoints="1" noAdjustHandles="1" noChangeArrowheads="1" noChangeShapeType="1" noTextEdit="1"/>
              </p:cNvSpPr>
              <p:nvPr/>
            </p:nvSpPr>
            <p:spPr>
              <a:xfrm>
                <a:off x="457200" y="2339028"/>
                <a:ext cx="8229600" cy="1815882"/>
              </a:xfrm>
              <a:prstGeom prst="rect">
                <a:avLst/>
              </a:prstGeom>
              <a:blipFill>
                <a:blip r:embed="rId3"/>
                <a:stretch>
                  <a:fillRect l="-1481" t="-4362" b="-87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0" name="Table Placeholder 2">
                <a:extLst>
                  <a:ext uri="{FF2B5EF4-FFF2-40B4-BE49-F238E27FC236}">
                    <a16:creationId xmlns:a16="http://schemas.microsoft.com/office/drawing/2014/main" id="{8C4471A8-AFE4-6C81-5612-E0542F0541D0}"/>
                  </a:ext>
                </a:extLst>
              </p:cNvPr>
              <p:cNvGraphicFramePr>
                <a:graphicFrameLocks/>
              </p:cNvGraphicFramePr>
              <p:nvPr>
                <p:extLst>
                  <p:ext uri="{D42A27DB-BD31-4B8C-83A1-F6EECF244321}">
                    <p14:modId xmlns:p14="http://schemas.microsoft.com/office/powerpoint/2010/main" val="3309375082"/>
                  </p:ext>
                </p:extLst>
              </p:nvPr>
            </p:nvGraphicFramePr>
            <p:xfrm>
              <a:off x="457200" y="4267200"/>
              <a:ext cx="8229600" cy="1216597"/>
            </p:xfrm>
            <a:graphic>
              <a:graphicData uri="http://schemas.openxmlformats.org/drawingml/2006/table">
                <a:tbl>
                  <a:tblPr firstRow="1" bandRow="1">
                    <a:tableStyleId>{2D5ABB26-0587-4C30-8999-92F81FD0307C}</a:tableStyleId>
                  </a:tblPr>
                  <a:tblGrid>
                    <a:gridCol w="58674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tblGrid>
                  <a:tr h="370840">
                    <a:tc>
                      <a:txBody>
                        <a:bodyPr/>
                        <a:lstStyle/>
                        <a:p>
                          <a:pPr algn="l">
                            <a:defRPr sz="1800"/>
                          </a:pPr>
                          <a:r>
                            <a:rPr dirty="0"/>
                            <a:t>​</a:t>
                          </a:r>
                          <a14:m>
                            <m:oMath xmlns:m="http://schemas.openxmlformats.org/officeDocument/2006/math">
                              <m:func>
                                <m:funcPr>
                                  <m:ctrlPr>
                                    <a:rPr sz="1800" i="1">
                                      <a:latin typeface="Cambria Math" panose="02040503050406030204" pitchFamily="18" charset="0"/>
                                    </a:rPr>
                                  </m:ctrlPr>
                                </m:funcPr>
                                <m:fName>
                                  <m:sSup>
                                    <m:sSupPr>
                                      <m:ctrlPr>
                                        <a:rPr sz="1800" i="1">
                                          <a:latin typeface="Cambria Math" panose="02040503050406030204" pitchFamily="18" charset="0"/>
                                        </a:rPr>
                                      </m:ctrlPr>
                                    </m:sSupPr>
                                    <m:e>
                                      <m:r>
                                        <a:rPr sz="1800">
                                          <a:latin typeface="Cambria Math"/>
                                        </a:rPr>
                                        <m:t>𝑓</m:t>
                                      </m:r>
                                    </m:e>
                                    <m:sup>
                                      <m:r>
                                        <a:rPr sz="1800">
                                          <a:latin typeface="Cambria Math"/>
                                        </a:rPr>
                                        <m:t>′</m:t>
                                      </m:r>
                                    </m:sup>
                                  </m:sSup>
                                </m:fName>
                                <m:e>
                                  <m:d>
                                    <m:dPr>
                                      <m:ctrlPr>
                                        <a:rPr sz="1800" i="1">
                                          <a:latin typeface="Cambria Math" panose="02040503050406030204" pitchFamily="18" charset="0"/>
                                        </a:rPr>
                                      </m:ctrlPr>
                                    </m:dPr>
                                    <m:e>
                                      <m:r>
                                        <a:rPr sz="1800">
                                          <a:latin typeface="Cambria Math"/>
                                        </a:rPr>
                                        <m:t>𝑥</m:t>
                                      </m:r>
                                    </m:e>
                                  </m:d>
                                </m:e>
                              </m:func>
                              <m:r>
                                <a:rPr sz="1800">
                                  <a:latin typeface="Cambria Math"/>
                                </a:rPr>
                                <m:t>=</m:t>
                              </m:r>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𝑥</m:t>
                                      </m:r>
                                    </m:e>
                                    <m:sup>
                                      <m:f>
                                        <m:fPr>
                                          <m:ctrlPr>
                                            <a:rPr sz="1800" i="1">
                                              <a:latin typeface="Cambria Math" panose="02040503050406030204" pitchFamily="18" charset="0"/>
                                            </a:rPr>
                                          </m:ctrlPr>
                                        </m:fPr>
                                        <m:num>
                                          <m:r>
                                            <a:rPr sz="1800">
                                              <a:latin typeface="Cambria Math"/>
                                            </a:rPr>
                                            <m:t>1</m:t>
                                          </m:r>
                                        </m:num>
                                        <m:den>
                                          <m:r>
                                            <a:rPr sz="1800">
                                              <a:latin typeface="Cambria Math"/>
                                            </a:rPr>
                                            <m:t>2</m:t>
                                          </m:r>
                                        </m:den>
                                      </m:f>
                                    </m:sup>
                                  </m:sSup>
                                  <m:r>
                                    <a:rPr sz="1800">
                                      <a:latin typeface="Cambria Math"/>
                                    </a:rPr>
                                    <m:t>+</m:t>
                                  </m:r>
                                  <m:sSup>
                                    <m:sSupPr>
                                      <m:ctrlPr>
                                        <a:rPr sz="1800" i="1">
                                          <a:latin typeface="Cambria Math" panose="02040503050406030204" pitchFamily="18" charset="0"/>
                                        </a:rPr>
                                      </m:ctrlPr>
                                    </m:sSupPr>
                                    <m:e>
                                      <m:r>
                                        <a:rPr sz="1800">
                                          <a:latin typeface="Cambria Math"/>
                                        </a:rPr>
                                        <m:t>𝑥</m:t>
                                      </m:r>
                                    </m:e>
                                    <m:sup>
                                      <m:r>
                                        <a:rPr sz="1800">
                                          <a:latin typeface="Cambria Math"/>
                                        </a:rPr>
                                        <m:t>−</m:t>
                                      </m:r>
                                      <m:r>
                                        <a:rPr sz="1800">
                                          <a:latin typeface="Cambria Math"/>
                                        </a:rPr>
                                        <m:t>1</m:t>
                                      </m:r>
                                    </m:sup>
                                  </m:sSup>
                                </m:e>
                              </m:d>
                              <m:r>
                                <a:rPr sz="1800">
                                  <a:latin typeface="Cambria Math"/>
                                </a:rPr>
                                <m:t>⋅</m:t>
                              </m:r>
                              <m:f>
                                <m:fPr>
                                  <m:ctrlPr>
                                    <a:rPr sz="1800" i="1">
                                      <a:latin typeface="Cambria Math" panose="02040503050406030204" pitchFamily="18" charset="0"/>
                                    </a:rPr>
                                  </m:ctrlPr>
                                </m:fPr>
                                <m:num>
                                  <m:r>
                                    <a:rPr sz="1800">
                                      <a:latin typeface="Cambria Math"/>
                                    </a:rPr>
                                    <m:t>𝑑</m:t>
                                  </m:r>
                                </m:num>
                                <m:den>
                                  <m:r>
                                    <a:rPr sz="1800">
                                      <a:latin typeface="Cambria Math"/>
                                    </a:rPr>
                                    <m:t>𝑑𝑥</m:t>
                                  </m:r>
                                </m:den>
                              </m:f>
                              <m:d>
                                <m:dPr>
                                  <m:begChr m:val="["/>
                                  <m:endChr m:val="]"/>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𝑥</m:t>
                                      </m:r>
                                    </m:e>
                                    <m:sup>
                                      <m:r>
                                        <a:rPr sz="1800">
                                          <a:latin typeface="Cambria Math"/>
                                        </a:rPr>
                                        <m:t>2</m:t>
                                      </m:r>
                                    </m:sup>
                                  </m:sSup>
                                  <m:r>
                                    <a:rPr sz="1800">
                                      <a:latin typeface="Cambria Math"/>
                                    </a:rPr>
                                    <m:t>+</m:t>
                                  </m:r>
                                  <m:r>
                                    <a:rPr sz="1800">
                                      <a:latin typeface="Cambria Math"/>
                                    </a:rPr>
                                    <m:t>1</m:t>
                                  </m:r>
                                </m:e>
                              </m:d>
                              <m:r>
                                <a:rPr sz="1800">
                                  <a:latin typeface="Cambria Math"/>
                                </a:rPr>
                                <m:t>+</m:t>
                              </m:r>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𝑥</m:t>
                                      </m:r>
                                    </m:e>
                                    <m:sup>
                                      <m:r>
                                        <a:rPr sz="1800">
                                          <a:latin typeface="Cambria Math"/>
                                        </a:rPr>
                                        <m:t>2</m:t>
                                      </m:r>
                                    </m:sup>
                                  </m:sSup>
                                  <m:r>
                                    <a:rPr sz="1800">
                                      <a:latin typeface="Cambria Math"/>
                                    </a:rPr>
                                    <m:t>+</m:t>
                                  </m:r>
                                  <m:r>
                                    <a:rPr sz="1800">
                                      <a:latin typeface="Cambria Math"/>
                                    </a:rPr>
                                    <m:t>1</m:t>
                                  </m:r>
                                </m:e>
                              </m:d>
                              <m:r>
                                <a:rPr sz="1800">
                                  <a:latin typeface="Cambria Math"/>
                                </a:rPr>
                                <m:t>⋅</m:t>
                              </m:r>
                              <m:f>
                                <m:fPr>
                                  <m:ctrlPr>
                                    <a:rPr sz="1800" i="1">
                                      <a:latin typeface="Cambria Math" panose="02040503050406030204" pitchFamily="18" charset="0"/>
                                    </a:rPr>
                                  </m:ctrlPr>
                                </m:fPr>
                                <m:num>
                                  <m:r>
                                    <a:rPr sz="1800">
                                      <a:latin typeface="Cambria Math"/>
                                    </a:rPr>
                                    <m:t>𝑑</m:t>
                                  </m:r>
                                </m:num>
                                <m:den>
                                  <m:r>
                                    <a:rPr sz="1800">
                                      <a:latin typeface="Cambria Math"/>
                                    </a:rPr>
                                    <m:t>𝑑𝑥</m:t>
                                  </m:r>
                                </m:den>
                              </m:f>
                              <m:d>
                                <m:dPr>
                                  <m:begChr m:val="["/>
                                  <m:endChr m:val="]"/>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𝑥</m:t>
                                      </m:r>
                                    </m:e>
                                    <m:sup>
                                      <m:f>
                                        <m:fPr>
                                          <m:ctrlPr>
                                            <a:rPr sz="1800" i="1">
                                              <a:latin typeface="Cambria Math" panose="02040503050406030204" pitchFamily="18" charset="0"/>
                                            </a:rPr>
                                          </m:ctrlPr>
                                        </m:fPr>
                                        <m:num>
                                          <m:r>
                                            <a:rPr sz="1800">
                                              <a:latin typeface="Cambria Math"/>
                                            </a:rPr>
                                            <m:t>1</m:t>
                                          </m:r>
                                        </m:num>
                                        <m:den>
                                          <m:r>
                                            <a:rPr sz="1800">
                                              <a:latin typeface="Cambria Math"/>
                                            </a:rPr>
                                            <m:t>2</m:t>
                                          </m:r>
                                        </m:den>
                                      </m:f>
                                    </m:sup>
                                  </m:sSup>
                                  <m:r>
                                    <a:rPr sz="1800">
                                      <a:latin typeface="Cambria Math"/>
                                    </a:rPr>
                                    <m:t>+</m:t>
                                  </m:r>
                                  <m:sSup>
                                    <m:sSupPr>
                                      <m:ctrlPr>
                                        <a:rPr sz="1800" i="1">
                                          <a:latin typeface="Cambria Math" panose="02040503050406030204" pitchFamily="18" charset="0"/>
                                        </a:rPr>
                                      </m:ctrlPr>
                                    </m:sSupPr>
                                    <m:e>
                                      <m:r>
                                        <a:rPr sz="1800">
                                          <a:latin typeface="Cambria Math"/>
                                        </a:rPr>
                                        <m:t>𝑥</m:t>
                                      </m:r>
                                    </m:e>
                                    <m:sup>
                                      <m:r>
                                        <a:rPr sz="1800">
                                          <a:latin typeface="Cambria Math"/>
                                        </a:rPr>
                                        <m:t>−</m:t>
                                      </m:r>
                                      <m:r>
                                        <a:rPr sz="1800">
                                          <a:latin typeface="Cambria Math"/>
                                        </a:rPr>
                                        <m:t>1</m:t>
                                      </m:r>
                                    </m:sup>
                                  </m:sSup>
                                </m:e>
                              </m:d>
                            </m:oMath>
                          </a14:m>
                          <a:endParaRPr dirty="0"/>
                        </a:p>
                      </a:txBody>
                      <a:tcPr/>
                    </a:tc>
                    <a:tc>
                      <a:txBody>
                        <a:bodyPr/>
                        <a:lstStyle/>
                        <a:p>
                          <a:pPr algn="l">
                            <a:defRPr b="1"/>
                          </a:pPr>
                          <a:r>
                            <a:rPr lang="en-US" b="0" dirty="0"/>
                            <a:t>Apply the Product Rule.</a:t>
                          </a:r>
                          <a:r>
                            <a:rPr b="0" dirty="0"/>
                            <a:t> </a:t>
                          </a:r>
                        </a:p>
                      </a:txBody>
                      <a:tcPr/>
                    </a:tc>
                    <a:extLst>
                      <a:ext uri="{0D108BD9-81ED-4DB2-BD59-A6C34878D82A}">
                        <a16:rowId xmlns:a16="http://schemas.microsoft.com/office/drawing/2014/main" val="10000"/>
                      </a:ext>
                    </a:extLst>
                  </a:tr>
                  <a:tr h="370840">
                    <a:tc>
                      <a:txBody>
                        <a:bodyPr/>
                        <a:lstStyle/>
                        <a:p>
                          <a:pPr algn="l">
                            <a:defRPr sz="1800"/>
                          </a:pPr>
                          <a:r>
                            <a:rPr dirty="0"/>
                            <a:t>​</a:t>
                          </a:r>
                          <a14:m>
                            <m:oMath xmlns:m="http://schemas.openxmlformats.org/officeDocument/2006/math">
                              <m:phant>
                                <m:phantPr>
                                  <m:show m:val="off"/>
                                  <m:ctrlPr>
                                    <a:rPr sz="1800" i="1">
                                      <a:latin typeface="Cambria Math" panose="02040503050406030204" pitchFamily="18" charset="0"/>
                                    </a:rPr>
                                  </m:ctrlPr>
                                </m:phantPr>
                                <m:e>
                                  <m:sSup>
                                    <m:sSupPr>
                                      <m:ctrlPr>
                                        <a:rPr sz="1800" i="1">
                                          <a:latin typeface="Cambria Math" panose="02040503050406030204" pitchFamily="18" charset="0"/>
                                        </a:rPr>
                                      </m:ctrlPr>
                                    </m:sSupPr>
                                    <m:e>
                                      <m:r>
                                        <a:rPr sz="1800">
                                          <a:latin typeface="Cambria Math"/>
                                        </a:rPr>
                                        <m:t>𝑓</m:t>
                                      </m:r>
                                    </m:e>
                                    <m:sup>
                                      <m:r>
                                        <a:rPr sz="1800">
                                          <a:latin typeface="Cambria Math"/>
                                        </a:rPr>
                                        <m:t>′</m:t>
                                      </m:r>
                                    </m:sup>
                                  </m:sSup>
                                  <m:r>
                                    <a:rPr sz="1800">
                                      <a:latin typeface="Cambria Math"/>
                                    </a:rPr>
                                    <m:t>⁡</m:t>
                                  </m:r>
                                  <m:d>
                                    <m:dPr>
                                      <m:ctrlPr>
                                        <a:rPr sz="1800" i="1">
                                          <a:latin typeface="Cambria Math" panose="02040503050406030204" pitchFamily="18" charset="0"/>
                                        </a:rPr>
                                      </m:ctrlPr>
                                    </m:dPr>
                                    <m:e>
                                      <m:r>
                                        <a:rPr sz="1800">
                                          <a:latin typeface="Cambria Math"/>
                                        </a:rPr>
                                        <m:t>𝑥</m:t>
                                      </m:r>
                                    </m:e>
                                  </m:d>
                                </m:e>
                              </m:phant>
                              <m:r>
                                <a:rPr sz="1800">
                                  <a:latin typeface="Cambria Math"/>
                                </a:rPr>
                                <m:t>=</m:t>
                              </m:r>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𝑥</m:t>
                                      </m:r>
                                    </m:e>
                                    <m:sup>
                                      <m:f>
                                        <m:fPr>
                                          <m:ctrlPr>
                                            <a:rPr sz="1800" i="1">
                                              <a:latin typeface="Cambria Math" panose="02040503050406030204" pitchFamily="18" charset="0"/>
                                            </a:rPr>
                                          </m:ctrlPr>
                                        </m:fPr>
                                        <m:num>
                                          <m:r>
                                            <a:rPr sz="1800">
                                              <a:latin typeface="Cambria Math"/>
                                            </a:rPr>
                                            <m:t>1</m:t>
                                          </m:r>
                                        </m:num>
                                        <m:den>
                                          <m:r>
                                            <a:rPr sz="1800">
                                              <a:latin typeface="Cambria Math"/>
                                            </a:rPr>
                                            <m:t>2</m:t>
                                          </m:r>
                                        </m:den>
                                      </m:f>
                                    </m:sup>
                                  </m:sSup>
                                  <m:r>
                                    <a:rPr sz="1800">
                                      <a:latin typeface="Cambria Math"/>
                                    </a:rPr>
                                    <m:t>+</m:t>
                                  </m:r>
                                  <m:sSup>
                                    <m:sSupPr>
                                      <m:ctrlPr>
                                        <a:rPr sz="1800" i="1">
                                          <a:latin typeface="Cambria Math" panose="02040503050406030204" pitchFamily="18" charset="0"/>
                                        </a:rPr>
                                      </m:ctrlPr>
                                    </m:sSupPr>
                                    <m:e>
                                      <m:r>
                                        <a:rPr sz="1800">
                                          <a:latin typeface="Cambria Math"/>
                                        </a:rPr>
                                        <m:t>𝑥</m:t>
                                      </m:r>
                                    </m:e>
                                    <m:sup>
                                      <m:r>
                                        <a:rPr sz="1800">
                                          <a:latin typeface="Cambria Math"/>
                                        </a:rPr>
                                        <m:t>−</m:t>
                                      </m:r>
                                      <m:r>
                                        <a:rPr sz="1800">
                                          <a:latin typeface="Cambria Math"/>
                                        </a:rPr>
                                        <m:t>1</m:t>
                                      </m:r>
                                    </m:sup>
                                  </m:sSup>
                                </m:e>
                              </m:d>
                              <m:d>
                                <m:dPr>
                                  <m:ctrlPr>
                                    <a:rPr sz="1800" i="1">
                                      <a:latin typeface="Cambria Math" panose="02040503050406030204" pitchFamily="18" charset="0"/>
                                    </a:rPr>
                                  </m:ctrlPr>
                                </m:dPr>
                                <m:e>
                                  <m:r>
                                    <a:rPr sz="1800">
                                      <a:latin typeface="Cambria Math"/>
                                    </a:rPr>
                                    <m:t>2</m:t>
                                  </m:r>
                                  <m:r>
                                    <a:rPr sz="1800">
                                      <a:latin typeface="Cambria Math"/>
                                    </a:rPr>
                                    <m:t>𝑥</m:t>
                                  </m:r>
                                </m:e>
                              </m:d>
                              <m:r>
                                <a:rPr sz="1800">
                                  <a:latin typeface="Cambria Math"/>
                                </a:rPr>
                                <m:t>+</m:t>
                              </m:r>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𝑥</m:t>
                                      </m:r>
                                    </m:e>
                                    <m:sup>
                                      <m:r>
                                        <a:rPr sz="1800">
                                          <a:latin typeface="Cambria Math"/>
                                        </a:rPr>
                                        <m:t>2</m:t>
                                      </m:r>
                                    </m:sup>
                                  </m:sSup>
                                  <m:r>
                                    <a:rPr sz="1800">
                                      <a:latin typeface="Cambria Math"/>
                                    </a:rPr>
                                    <m:t>+</m:t>
                                  </m:r>
                                  <m:r>
                                    <a:rPr sz="1800">
                                      <a:latin typeface="Cambria Math"/>
                                    </a:rPr>
                                    <m:t>1</m:t>
                                  </m:r>
                                </m:e>
                              </m:d>
                              <m:d>
                                <m:dPr>
                                  <m:ctrlPr>
                                    <a:rPr sz="1800" i="1">
                                      <a:latin typeface="Cambria Math" panose="02040503050406030204" pitchFamily="18" charset="0"/>
                                    </a:rPr>
                                  </m:ctrlPr>
                                </m:dPr>
                                <m:e>
                                  <m:f>
                                    <m:fPr>
                                      <m:ctrlPr>
                                        <a:rPr sz="1800" i="1">
                                          <a:latin typeface="Cambria Math" panose="02040503050406030204" pitchFamily="18" charset="0"/>
                                        </a:rPr>
                                      </m:ctrlPr>
                                    </m:fPr>
                                    <m:num>
                                      <m:r>
                                        <a:rPr sz="1800">
                                          <a:latin typeface="Cambria Math"/>
                                        </a:rPr>
                                        <m:t>1</m:t>
                                      </m:r>
                                    </m:num>
                                    <m:den>
                                      <m:r>
                                        <a:rPr sz="1800">
                                          <a:latin typeface="Cambria Math"/>
                                        </a:rPr>
                                        <m:t>2</m:t>
                                      </m:r>
                                    </m:den>
                                  </m:f>
                                  <m:sSup>
                                    <m:sSupPr>
                                      <m:ctrlPr>
                                        <a:rPr sz="1800" i="1">
                                          <a:latin typeface="Cambria Math" panose="02040503050406030204" pitchFamily="18" charset="0"/>
                                        </a:rPr>
                                      </m:ctrlPr>
                                    </m:sSupPr>
                                    <m:e>
                                      <m:r>
                                        <a:rPr sz="1800">
                                          <a:latin typeface="Cambria Math"/>
                                        </a:rPr>
                                        <m:t>𝑥</m:t>
                                      </m:r>
                                    </m:e>
                                    <m:sup>
                                      <m:r>
                                        <a:rPr sz="1800">
                                          <a:latin typeface="Cambria Math"/>
                                        </a:rPr>
                                        <m:t>−</m:t>
                                      </m:r>
                                      <m:f>
                                        <m:fPr>
                                          <m:ctrlPr>
                                            <a:rPr sz="1800" i="1">
                                              <a:latin typeface="Cambria Math" panose="02040503050406030204" pitchFamily="18" charset="0"/>
                                            </a:rPr>
                                          </m:ctrlPr>
                                        </m:fPr>
                                        <m:num>
                                          <m:r>
                                            <a:rPr sz="1800">
                                              <a:latin typeface="Cambria Math"/>
                                            </a:rPr>
                                            <m:t>1</m:t>
                                          </m:r>
                                        </m:num>
                                        <m:den>
                                          <m:r>
                                            <a:rPr sz="1800">
                                              <a:latin typeface="Cambria Math"/>
                                            </a:rPr>
                                            <m:t>2</m:t>
                                          </m:r>
                                        </m:den>
                                      </m:f>
                                    </m:sup>
                                  </m:sSup>
                                  <m:r>
                                    <a:rPr sz="1800">
                                      <a:latin typeface="Cambria Math"/>
                                    </a:rPr>
                                    <m:t>−</m:t>
                                  </m:r>
                                  <m:sSup>
                                    <m:sSupPr>
                                      <m:ctrlPr>
                                        <a:rPr sz="1800" i="1">
                                          <a:latin typeface="Cambria Math" panose="02040503050406030204" pitchFamily="18" charset="0"/>
                                        </a:rPr>
                                      </m:ctrlPr>
                                    </m:sSupPr>
                                    <m:e>
                                      <m:r>
                                        <a:rPr sz="1800">
                                          <a:latin typeface="Cambria Math"/>
                                        </a:rPr>
                                        <m:t>𝑥</m:t>
                                      </m:r>
                                    </m:e>
                                    <m:sup>
                                      <m:r>
                                        <a:rPr sz="1800">
                                          <a:latin typeface="Cambria Math"/>
                                        </a:rPr>
                                        <m:t>−</m:t>
                                      </m:r>
                                      <m:r>
                                        <a:rPr sz="1800">
                                          <a:latin typeface="Cambria Math"/>
                                        </a:rPr>
                                        <m:t>2</m:t>
                                      </m:r>
                                    </m:sup>
                                  </m:sSup>
                                </m:e>
                              </m:d>
                            </m:oMath>
                          </a14:m>
                          <a:endParaRPr dirty="0"/>
                        </a:p>
                      </a:txBody>
                      <a:tcPr/>
                    </a:tc>
                    <a:tc>
                      <a:txBody>
                        <a:bodyPr/>
                        <a:lstStyle/>
                        <a:p>
                          <a:pPr algn="l"/>
                          <a:endParaRPr dirty="0"/>
                        </a:p>
                      </a:txBody>
                      <a:tcPr/>
                    </a:tc>
                    <a:extLst>
                      <a:ext uri="{0D108BD9-81ED-4DB2-BD59-A6C34878D82A}">
                        <a16:rowId xmlns:a16="http://schemas.microsoft.com/office/drawing/2014/main" val="10001"/>
                      </a:ext>
                    </a:extLst>
                  </a:tr>
                </a:tbl>
              </a:graphicData>
            </a:graphic>
          </p:graphicFrame>
        </mc:Choice>
        <mc:Fallback xmlns="">
          <p:graphicFrame>
            <p:nvGraphicFramePr>
              <p:cNvPr id="10" name="Table Placeholder 2">
                <a:extLst>
                  <a:ext uri="{FF2B5EF4-FFF2-40B4-BE49-F238E27FC236}">
                    <a16:creationId xmlns:a16="http://schemas.microsoft.com/office/drawing/2014/main" id="{8C4471A8-AFE4-6C81-5612-E0542F0541D0}"/>
                  </a:ext>
                </a:extLst>
              </p:cNvPr>
              <p:cNvGraphicFramePr>
                <a:graphicFrameLocks/>
              </p:cNvGraphicFramePr>
              <p:nvPr>
                <p:extLst>
                  <p:ext uri="{D42A27DB-BD31-4B8C-83A1-F6EECF244321}">
                    <p14:modId xmlns:p14="http://schemas.microsoft.com/office/powerpoint/2010/main" val="3309375082"/>
                  </p:ext>
                </p:extLst>
              </p:nvPr>
            </p:nvGraphicFramePr>
            <p:xfrm>
              <a:off x="457200" y="4267200"/>
              <a:ext cx="8229600" cy="1216597"/>
            </p:xfrm>
            <a:graphic>
              <a:graphicData uri="http://schemas.openxmlformats.org/drawingml/2006/table">
                <a:tbl>
                  <a:tblPr firstRow="1" bandRow="1">
                    <a:tableStyleId>{2D5ABB26-0587-4C30-8999-92F81FD0307C}</a:tableStyleId>
                  </a:tblPr>
                  <a:tblGrid>
                    <a:gridCol w="58674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tblGrid>
                  <a:tr h="640080">
                    <a:tc>
                      <a:txBody>
                        <a:bodyPr/>
                        <a:lstStyle/>
                        <a:p>
                          <a:endParaRPr lang="en-US"/>
                        </a:p>
                      </a:txBody>
                      <a:tcPr>
                        <a:blipFill>
                          <a:blip r:embed="rId4"/>
                          <a:stretch>
                            <a:fillRect t="-4762" r="-40187" b="-90476"/>
                          </a:stretch>
                        </a:blipFill>
                      </a:tcPr>
                    </a:tc>
                    <a:tc>
                      <a:txBody>
                        <a:bodyPr/>
                        <a:lstStyle/>
                        <a:p>
                          <a:pPr algn="l">
                            <a:defRPr b="1"/>
                          </a:pPr>
                          <a:r>
                            <a:rPr lang="en-US" b="0" dirty="0"/>
                            <a:t>Apply the Product Rule.</a:t>
                          </a:r>
                          <a:r>
                            <a:rPr b="0" dirty="0"/>
                            <a:t> </a:t>
                          </a:r>
                        </a:p>
                      </a:txBody>
                      <a:tcPr/>
                    </a:tc>
                    <a:extLst>
                      <a:ext uri="{0D108BD9-81ED-4DB2-BD59-A6C34878D82A}">
                        <a16:rowId xmlns:a16="http://schemas.microsoft.com/office/drawing/2014/main" val="10000"/>
                      </a:ext>
                    </a:extLst>
                  </a:tr>
                  <a:tr h="576517">
                    <a:tc>
                      <a:txBody>
                        <a:bodyPr/>
                        <a:lstStyle/>
                        <a:p>
                          <a:endParaRPr lang="en-US"/>
                        </a:p>
                      </a:txBody>
                      <a:tcPr>
                        <a:blipFill>
                          <a:blip r:embed="rId4"/>
                          <a:stretch>
                            <a:fillRect t="-115789" r="-40187"/>
                          </a:stretch>
                        </a:blipFill>
                      </a:tcPr>
                    </a:tc>
                    <a:tc>
                      <a:txBody>
                        <a:bodyPr/>
                        <a:lstStyle/>
                        <a:p>
                          <a:pPr algn="l"/>
                          <a:endParaRPr dirty="0"/>
                        </a:p>
                      </a:txBody>
                      <a:tcP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Using the Product Rule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You may choose to use radicals and fractions in your answer.</a:t>
                </a:r>
              </a:p>
              <a:p>
                <a:pPr algn="ctr">
                  <a:defRPr sz="2800"/>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d>
                        <m:dPr>
                          <m:ctrlPr>
                            <a:rPr i="1">
                              <a:latin typeface="Cambria Math" panose="02040503050406030204" pitchFamily="18" charset="0"/>
                            </a:rPr>
                          </m:ctrlPr>
                        </m:dPr>
                        <m:e>
                          <m:rad>
                            <m:radPr>
                              <m:degHide m:val="on"/>
                              <m:ctrlPr>
                                <a:rPr i="1">
                                  <a:latin typeface="Cambria Math" panose="02040503050406030204" pitchFamily="18" charset="0"/>
                                </a:rPr>
                              </m:ctrlPr>
                            </m:radPr>
                            <m:deg/>
                            <m:e>
                              <m:r>
                                <a:rPr>
                                  <a:latin typeface="Cambria Math" panose="02040503050406030204" pitchFamily="18" charset="0"/>
                                </a:rPr>
                                <m:t>𝑥</m:t>
                              </m:r>
                            </m:e>
                          </m:rad>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𝑥</m:t>
                              </m:r>
                            </m:den>
                          </m:f>
                        </m:e>
                      </m:d>
                      <m:d>
                        <m:dPr>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𝑥</m:t>
                          </m:r>
                        </m:e>
                      </m:d>
                      <m:r>
                        <a:rPr>
                          <a:latin typeface="Cambria Math" panose="02040503050406030204" pitchFamily="18" charset="0"/>
                        </a:rPr>
                        <m:t>+</m:t>
                      </m:r>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+1</m:t>
                          </m:r>
                        </m:e>
                      </m:d>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rad>
                                <m:radPr>
                                  <m:degHide m:val="on"/>
                                  <m:ctrlPr>
                                    <a:rPr i="1">
                                      <a:latin typeface="Cambria Math" panose="02040503050406030204" pitchFamily="18" charset="0"/>
                                    </a:rPr>
                                  </m:ctrlPr>
                                </m:radPr>
                                <m:deg/>
                                <m:e>
                                  <m:r>
                                    <a:rPr>
                                      <a:latin typeface="Cambria Math" panose="02040503050406030204" pitchFamily="18" charset="0"/>
                                    </a:rPr>
                                    <m:t>𝑥</m:t>
                                  </m:r>
                                </m:e>
                              </m:rad>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den>
                          </m:f>
                        </m:e>
                      </m:d>
                    </m:oMath>
                  </m:oMathPara>
                </a14:m>
                <a:endParaRPr sz="2800"/>
              </a:p>
              <a:p>
                <a:r>
                  <a:rPr sz="2800"/>
                  <a:t>Remember, however, that the fractional and negative exponents make differentiating easier.</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Quotient Rule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If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and </a:t>
                </a:r>
                <a14:m>
                  <m:oMath xmlns:m="http://schemas.openxmlformats.org/officeDocument/2006/math">
                    <m:r>
                      <a:rPr>
                        <a:latin typeface="Cambria Math" panose="02040503050406030204" pitchFamily="18" charset="0"/>
                      </a:rPr>
                      <m:t>𝑔</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are differentiable functions and </a:t>
                </a:r>
                <a14:m>
                  <m:oMath xmlns:m="http://schemas.openxmlformats.org/officeDocument/2006/math">
                    <m:r>
                      <a:rPr>
                        <a:latin typeface="Cambria Math" panose="02040503050406030204" pitchFamily="18" charset="0"/>
                      </a:rPr>
                      <m:t>𝑦</m:t>
                    </m:r>
                    <m:r>
                      <a:rPr>
                        <a:latin typeface="Cambria Math" panose="02040503050406030204" pitchFamily="18" charset="0"/>
                      </a:rPr>
                      <m:t>=</m:t>
                    </m:r>
                    <m:f>
                      <m:fPr>
                        <m:ctrlPr>
                          <a:rPr i="1">
                            <a:latin typeface="Cambria Math" panose="02040503050406030204" pitchFamily="18" charset="0"/>
                          </a:rPr>
                        </m:ctrlPr>
                      </m:fPr>
                      <m:num>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num>
                      <m:den>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den>
                    </m:f>
                  </m:oMath>
                </a14:m>
                <a:r>
                  <a:rPr sz="2800" dirty="0"/>
                  <a:t>, then</a:t>
                </a:r>
              </a:p>
              <a:p>
                <a:pPr algn="ctr">
                  <a:defRPr sz="2800"/>
                </a:pP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𝑑𝑦</m:t>
                        </m:r>
                      </m:num>
                      <m:den>
                        <m:r>
                          <a:rPr>
                            <a:latin typeface="Cambria Math" panose="02040503050406030204" pitchFamily="18" charset="0"/>
                          </a:rPr>
                          <m:t>𝑑𝑥</m:t>
                        </m:r>
                      </m:den>
                    </m:f>
                    <m:r>
                      <a:rPr>
                        <a:latin typeface="Cambria Math" panose="02040503050406030204" pitchFamily="18" charset="0"/>
                      </a:rPr>
                      <m:t>=</m:t>
                    </m:r>
                    <m:f>
                      <m:fPr>
                        <m:ctrlPr>
                          <a:rPr i="1">
                            <a:latin typeface="Cambria Math" panose="02040503050406030204" pitchFamily="18" charset="0"/>
                          </a:rPr>
                        </m:ctrlPr>
                      </m:fPr>
                      <m:num>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unc>
                          <m:funcPr>
                            <m:ctrlPr>
                              <a:rPr i="1">
                                <a:latin typeface="Cambria Math" panose="02040503050406030204" pitchFamily="18" charset="0"/>
                              </a:rPr>
                            </m:ctrlPr>
                          </m:funcPr>
                          <m:fName>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unc>
                          <m:funcPr>
                            <m:ctrlPr>
                              <a:rPr i="1">
                                <a:latin typeface="Cambria Math" panose="02040503050406030204" pitchFamily="18" charset="0"/>
                              </a:rPr>
                            </m:ctrlPr>
                          </m:funcPr>
                          <m:fName>
                            <m:sSup>
                              <m:sSupPr>
                                <m:ctrlPr>
                                  <a:rPr i="1">
                                    <a:latin typeface="Cambria Math" panose="02040503050406030204" pitchFamily="18" charset="0"/>
                                  </a:rPr>
                                </m:ctrlPr>
                              </m:sSupPr>
                              <m:e>
                                <m:r>
                                  <a:rPr>
                                    <a:latin typeface="Cambria Math" panose="02040503050406030204" pitchFamily="18" charset="0"/>
                                  </a:rPr>
                                  <m:t>𝑔</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𝑥</m:t>
                                </m:r>
                              </m:e>
                            </m:d>
                          </m:e>
                        </m:func>
                      </m:num>
                      <m:den>
                        <m:sSup>
                          <m:sSupPr>
                            <m:ctrlPr>
                              <a:rPr i="1">
                                <a:latin typeface="Cambria Math" panose="02040503050406030204" pitchFamily="18" charset="0"/>
                              </a:rPr>
                            </m:ctrlPr>
                          </m:sSupPr>
                          <m:e>
                            <m:d>
                              <m:dPr>
                                <m:ctrlPr>
                                  <a:rPr i="1">
                                    <a:latin typeface="Cambria Math" panose="02040503050406030204" pitchFamily="18" charset="0"/>
                                  </a:rPr>
                                </m:ctrlPr>
                              </m:dPr>
                              <m:e>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e>
                            </m:d>
                          </m:e>
                          <m:sup>
                            <m:r>
                              <a:rPr>
                                <a:latin typeface="Cambria Math" panose="02040503050406030204" pitchFamily="18" charset="0"/>
                              </a:rPr>
                              <m:t>2</m:t>
                            </m:r>
                          </m:sup>
                        </m:sSup>
                      </m:den>
                    </m:f>
                  </m:oMath>
                </a14:m>
                <a:r>
                  <a:rPr sz="2800" dirty="0"/>
                  <a:t>.</a:t>
                </a:r>
              </a:p>
              <a:p>
                <a:r>
                  <a:rPr sz="2800" dirty="0"/>
                  <a:t>In words, the derivative of a quotient is the denominator times the derivative of the numerator minus the numerator times the derivative of the denominator, all divided by the square of the denominator.</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Using the Quotient Rule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Use the Quotient Rule to find the derivative of the function </a:t>
                </a:r>
                <a14:m>
                  <m:oMath xmlns:m="http://schemas.openxmlformats.org/officeDocument/2006/math">
                    <m:r>
                      <a:rPr>
                        <a:latin typeface="Cambria Math" panose="02040503050406030204" pitchFamily="18" charset="0"/>
                      </a:rPr>
                      <m:t>𝑦</m:t>
                    </m:r>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num>
                      <m:den>
                        <m:r>
                          <a:rPr>
                            <a:latin typeface="Cambria Math" panose="02040503050406030204" pitchFamily="18" charset="0"/>
                          </a:rPr>
                          <m:t>5</m:t>
                        </m:r>
                        <m:r>
                          <a:rPr>
                            <a:latin typeface="Cambria Math" panose="02040503050406030204" pitchFamily="18" charset="0"/>
                          </a:rPr>
                          <m:t>𝑥</m:t>
                        </m:r>
                        <m:r>
                          <a:rPr>
                            <a:latin typeface="Cambria Math" panose="02040503050406030204" pitchFamily="18" charset="0"/>
                          </a:rPr>
                          <m:t>+1</m:t>
                        </m:r>
                      </m:den>
                    </m:f>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477</TotalTime>
  <Words>1194</Words>
  <Application>Microsoft Office PowerPoint</Application>
  <PresentationFormat>On-screen Show (4:3)</PresentationFormat>
  <Paragraphs>103</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Calibri</vt:lpstr>
      <vt:lpstr>Cambria Math</vt:lpstr>
      <vt:lpstr>Courier New</vt:lpstr>
      <vt:lpstr>Arial</vt:lpstr>
      <vt:lpstr>Office Theme</vt:lpstr>
      <vt:lpstr>Section 3.1</vt:lpstr>
      <vt:lpstr>Product Rule</vt:lpstr>
      <vt:lpstr>Other Forms of the Product Rule</vt:lpstr>
      <vt:lpstr>Example 1: Using the Product Rule</vt:lpstr>
      <vt:lpstr>Example 1: Using the Product Rule (cont.)</vt:lpstr>
      <vt:lpstr>Example 2: Using the Product Rule</vt:lpstr>
      <vt:lpstr>Example 2: Using the Product Rule (cont.)</vt:lpstr>
      <vt:lpstr>Quotient Rule</vt:lpstr>
      <vt:lpstr>Example 3: Using the Quotient Rule</vt:lpstr>
      <vt:lpstr>Example 3: Using the Quotient Rule (cont.)</vt:lpstr>
      <vt:lpstr>CAUTION!</vt:lpstr>
      <vt:lpstr>Example 4: Using the Quotient Rule</vt:lpstr>
      <vt:lpstr>Example 4: Using the Quotient Rule (cont.)</vt:lpstr>
      <vt:lpstr>Example 4: Using the Quotient Rule (cont.)</vt:lpstr>
      <vt:lpstr>Example 4: Using the Quotient Rule (cont.)</vt:lpstr>
      <vt:lpstr>Example 4: Using the Quotient Rule (cont.)</vt:lpstr>
      <vt:lpstr>Example 5: Growth of Bacteria</vt:lpstr>
      <vt:lpstr>Example 5: Growth of Bacteria (cont.)</vt:lpstr>
      <vt:lpstr>Example 5: Growth of Bacteria (cont.)</vt:lpstr>
      <vt:lpstr>Example 6: Elementary Operations on Functions</vt:lpstr>
      <vt:lpstr>Example 6: Elementary Operations on Functions (cont.)</vt:lpstr>
      <vt:lpstr>CAUTION!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 Calculus, 3rd edition</dc:title>
  <dc:creator>Hawkes Learning</dc:creator>
  <cp:lastModifiedBy>Kyle Gilstrap</cp:lastModifiedBy>
  <cp:revision>117</cp:revision>
  <dcterms:created xsi:type="dcterms:W3CDTF">2013-04-26T14:43:13Z</dcterms:created>
  <dcterms:modified xsi:type="dcterms:W3CDTF">2022-08-18T15:43:27Z</dcterms:modified>
</cp:coreProperties>
</file>