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1" r:id="rId6"/>
    <p:sldId id="263" r:id="rId7"/>
    <p:sldId id="264" r:id="rId8"/>
    <p:sldId id="265" r:id="rId9"/>
    <p:sldId id="266" r:id="rId10"/>
    <p:sldId id="267" r:id="rId11"/>
    <p:sldId id="269"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8"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Chain Rule and the General Power Rule</a:t>
            </a:r>
          </a:p>
        </p:txBody>
      </p:sp>
      <p:sp>
        <p:nvSpPr>
          <p:cNvPr id="3" name="Title 2"/>
          <p:cNvSpPr>
            <a:spLocks noGrp="1"/>
          </p:cNvSpPr>
          <p:nvPr>
            <p:ph type="title"/>
          </p:nvPr>
        </p:nvSpPr>
        <p:spPr/>
        <p:txBody>
          <a:bodyPr/>
          <a:lstStyle/>
          <a:p>
            <a:r>
              <a:t>Section 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Second Form of the Chain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Let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oMath>
                </a14:m>
                <a:r>
                  <a:rPr sz="2800"/>
                  <a:t>. Then we can write</a:t>
                </a:r>
              </a:p>
              <a:p>
                <a:pPr algn="ctr">
                  <a:defRPr sz="2800"/>
                </a:pP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sup>
                    </m:sSup>
                  </m:oMath>
                </a14:m>
                <a:r>
                  <a:rPr sz="2800"/>
                  <a:t>.</a:t>
                </a:r>
              </a:p>
              <a:p>
                <a:r>
                  <a:rPr sz="2800"/>
                  <a:t>Using the second form of the Chain Rule, we get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67757D9-501F-0B15-6BE3-15923AAFB217}"/>
                  </a:ext>
                </a:extLst>
              </p:cNvPr>
              <p:cNvGraphicFramePr>
                <a:graphicFrameLocks/>
              </p:cNvGraphicFramePr>
              <p:nvPr>
                <p:extLst>
                  <p:ext uri="{D42A27DB-BD31-4B8C-83A1-F6EECF244321}">
                    <p14:modId xmlns:p14="http://schemas.microsoft.com/office/powerpoint/2010/main" val="1832422766"/>
                  </p:ext>
                </p:extLst>
              </p:nvPr>
            </p:nvGraphicFramePr>
            <p:xfrm>
              <a:off x="457200" y="3512820"/>
              <a:ext cx="8229600" cy="214357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func>
                                    <m:funcPr>
                                      <m:ctrlPr>
                                        <a:rPr sz="1800" i="1">
                                          <a:latin typeface="Cambria Math" panose="02040503050406030204" pitchFamily="18" charset="0"/>
                                        </a:rPr>
                                      </m:ctrlPr>
                                    </m:funcPr>
                                    <m:fName>
                                      <m:r>
                                        <a:rPr sz="1800">
                                          <a:latin typeface="Cambria Math"/>
                                        </a:rPr>
                                        <m:t>𝑔</m:t>
                                      </m:r>
                                    </m:fName>
                                    <m:e>
                                      <m:d>
                                        <m:dPr>
                                          <m:ctrlPr>
                                            <a:rPr sz="1800" i="1">
                                              <a:latin typeface="Cambria Math" panose="02040503050406030204" pitchFamily="18" charset="0"/>
                                            </a:rPr>
                                          </m:ctrlPr>
                                        </m:dPr>
                                        <m:e>
                                          <m:r>
                                            <a:rPr sz="1800">
                                              <a:latin typeface="Cambria Math"/>
                                            </a:rPr>
                                            <m:t>𝑥</m:t>
                                          </m:r>
                                        </m:e>
                                      </m:d>
                                    </m:e>
                                  </m:func>
                                </m:e>
                              </m:d>
                              <m:r>
                                <a:rPr sz="1800">
                                  <a:latin typeface="Cambria Math"/>
                                </a:rPr>
                                <m:t>⋅</m:t>
                              </m:r>
                              <m:sSup>
                                <m:sSupPr>
                                  <m:ctrlPr>
                                    <a:rPr sz="1800" i="1">
                                      <a:latin typeface="Cambria Math" panose="02040503050406030204" pitchFamily="18" charset="0"/>
                                    </a:rPr>
                                  </m:ctrlPr>
                                </m:sSupPr>
                                <m:e>
                                  <m:r>
                                    <a:rPr sz="1800">
                                      <a:latin typeface="Cambria Math"/>
                                    </a:rPr>
                                    <m:t>𝑔</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dirty="0"/>
                        </a:p>
                      </a:txBody>
                      <a:tcPr/>
                    </a:tc>
                    <a:tc>
                      <a:txBody>
                        <a:bodyPr/>
                        <a:lstStyle/>
                        <a:p>
                          <a:pPr algn="l">
                            <a:defRPr sz="1100" b="1"/>
                          </a:pPr>
                          <a:r>
                            <a:rPr sz="1800" b="0" dirty="0"/>
                            <a:t>Substitute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fName>
                                <m:e>
                                  <m:d>
                                    <m:dPr>
                                      <m:ctrlPr>
                                        <a:rPr sz="1800" b="0" i="1">
                                          <a:latin typeface="Cambria Math" panose="02040503050406030204" pitchFamily="18" charset="0"/>
                                        </a:rPr>
                                      </m:ctrlPr>
                                    </m:dPr>
                                    <m:e>
                                      <m:func>
                                        <m:funcPr>
                                          <m:ctrlPr>
                                            <a:rPr sz="1800" b="0" i="1">
                                              <a:latin typeface="Cambria Math" panose="02040503050406030204" pitchFamily="18" charset="0"/>
                                            </a:rPr>
                                          </m:ctrlPr>
                                        </m:funcPr>
                                        <m:fName>
                                          <m:r>
                                            <m:rPr>
                                              <m:sty m:val="p"/>
                                            </m:rPr>
                                            <a:rPr sz="1800" b="0" i="1">
                                              <a:latin typeface="Cambria Math"/>
                                            </a:rPr>
                                            <m:t>g</m:t>
                                          </m:r>
                                        </m:fName>
                                        <m:e>
                                          <m:d>
                                            <m:dPr>
                                              <m:ctrlPr>
                                                <a:rPr sz="1800" b="0" i="1">
                                                  <a:latin typeface="Cambria Math" panose="02040503050406030204" pitchFamily="18" charset="0"/>
                                                </a:rPr>
                                              </m:ctrlPr>
                                            </m:dPr>
                                            <m:e>
                                              <m:r>
                                                <m:rPr>
                                                  <m:sty m:val="p"/>
                                                </m:rPr>
                                                <a:rPr sz="1800" b="0" i="1">
                                                  <a:latin typeface="Cambria Math"/>
                                                </a:rPr>
                                                <m:t>x</m:t>
                                              </m:r>
                                            </m:e>
                                          </m:d>
                                        </m:e>
                                      </m:func>
                                    </m:e>
                                  </m:d>
                                </m:e>
                              </m:func>
                              <m:r>
                                <a:rPr sz="1800" b="0">
                                  <a:latin typeface="Cambria Math"/>
                                </a:rPr>
                                <m:t>=</m:t>
                              </m:r>
                              <m:f>
                                <m:fPr>
                                  <m:ctrlPr>
                                    <a:rPr sz="1800" b="0" i="1">
                                      <a:latin typeface="Cambria Math" panose="02040503050406030204" pitchFamily="18" charset="0"/>
                                    </a:rPr>
                                  </m:ctrlPr>
                                </m:fPr>
                                <m:num>
                                  <m:r>
                                    <a:rPr sz="1800" b="0">
                                      <a:latin typeface="Cambria Math"/>
                                    </a:rPr>
                                    <m:t>5</m:t>
                                  </m:r>
                                </m:num>
                                <m:den>
                                  <m:r>
                                    <a:rPr sz="1800" b="0">
                                      <a:latin typeface="Cambria Math"/>
                                    </a:rPr>
                                    <m:t>2</m:t>
                                  </m:r>
                                </m:den>
                              </m:f>
                              <m:sSup>
                                <m:sSupPr>
                                  <m:ctrlPr>
                                    <a:rPr sz="1800" b="0" i="1">
                                      <a:latin typeface="Cambria Math" panose="02040503050406030204" pitchFamily="18" charset="0"/>
                                    </a:rPr>
                                  </m:ctrlPr>
                                </m:sSupPr>
                                <m:e>
                                  <m:d>
                                    <m:dPr>
                                      <m:begChr m:val="["/>
                                      <m:endChr m:val="]"/>
                                      <m:ctrlPr>
                                        <a:rPr sz="1800" b="0" i="1">
                                          <a:latin typeface="Cambria Math" panose="02040503050406030204" pitchFamily="18" charset="0"/>
                                        </a:rPr>
                                      </m:ctrlPr>
                                    </m:dPr>
                                    <m:e>
                                      <m:func>
                                        <m:funcPr>
                                          <m:ctrlPr>
                                            <a:rPr sz="1800" b="0" i="1">
                                              <a:latin typeface="Cambria Math" panose="02040503050406030204" pitchFamily="18" charset="0"/>
                                            </a:rPr>
                                          </m:ctrlPr>
                                        </m:funcPr>
                                        <m:fName>
                                          <m:r>
                                            <m:rPr>
                                              <m:sty m:val="p"/>
                                            </m:rPr>
                                            <a:rPr sz="1800" b="0" i="1">
                                              <a:latin typeface="Cambria Math"/>
                                            </a:rPr>
                                            <m:t>g</m:t>
                                          </m:r>
                                        </m:fName>
                                        <m:e>
                                          <m:d>
                                            <m:dPr>
                                              <m:ctrlPr>
                                                <a:rPr sz="1800" b="0" i="1">
                                                  <a:latin typeface="Cambria Math" panose="02040503050406030204" pitchFamily="18" charset="0"/>
                                                </a:rPr>
                                              </m:ctrlPr>
                                            </m:dPr>
                                            <m:e>
                                              <m:r>
                                                <m:rPr>
                                                  <m:sty m:val="p"/>
                                                </m:rPr>
                                                <a:rPr sz="1800" b="0" i="1">
                                                  <a:latin typeface="Cambria Math"/>
                                                </a:rPr>
                                                <m:t>x</m:t>
                                              </m:r>
                                            </m:e>
                                          </m:d>
                                        </m:e>
                                      </m:func>
                                    </m:e>
                                  </m:d>
                                </m:e>
                                <m:sup>
                                  <m:f>
                                    <m:fPr>
                                      <m:ctrlPr>
                                        <a:rPr sz="1800" b="0" i="1">
                                          <a:latin typeface="Cambria Math" panose="02040503050406030204" pitchFamily="18" charset="0"/>
                                        </a:rPr>
                                      </m:ctrlPr>
                                    </m:fPr>
                                    <m:num>
                                      <m:r>
                                        <a:rPr sz="1800" b="0">
                                          <a:latin typeface="Cambria Math"/>
                                        </a:rPr>
                                        <m:t>3</m:t>
                                      </m:r>
                                    </m:num>
                                    <m:den>
                                      <m:r>
                                        <a:rPr sz="1800" b="0">
                                          <a:latin typeface="Cambria Math"/>
                                        </a:rPr>
                                        <m:t>2</m:t>
                                      </m:r>
                                    </m:den>
                                  </m:f>
                                </m:sup>
                              </m:sSup>
                            </m:oMath>
                          </a14:m>
                          <a:r>
                            <a:rPr sz="1800" b="0" dirty="0"/>
                            <a:t> and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g</m:t>
                                      </m:r>
                                    </m:e>
                                    <m:sup>
                                      <m:r>
                                        <a:rPr sz="1800" b="0">
                                          <a:latin typeface="Cambria Math"/>
                                        </a:rPr>
                                        <m:t>′</m:t>
                                      </m:r>
                                    </m:sup>
                                  </m:sSup>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=2</m:t>
                              </m:r>
                              <m:r>
                                <m:rPr>
                                  <m:sty m:val="p"/>
                                </m:rPr>
                                <a:rPr sz="1800" b="0" i="1">
                                  <a:latin typeface="Cambria Math"/>
                                </a:rPr>
                                <m:t>x</m:t>
                              </m:r>
                              <m:r>
                                <a:rPr sz="1800" b="0">
                                  <a:latin typeface="Cambria Math"/>
                                </a:rPr>
                                <m:t>+3</m:t>
                              </m:r>
                            </m:oMath>
                          </a14:m>
                          <a:r>
                            <a:rPr sz="1800" b="0" dirty="0"/>
                            <a:t> into the formula for the second form of the Chain Rule.</a:t>
                          </a:r>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2</m:t>
                                  </m:r>
                                </m:den>
                              </m:f>
                              <m:sSup>
                                <m:sSupPr>
                                  <m:ctrlPr>
                                    <a:rPr sz="1800" i="1">
                                      <a:latin typeface="Cambria Math" panose="02040503050406030204" pitchFamily="18" charset="0"/>
                                    </a:rPr>
                                  </m:ctrlPr>
                                </m:sSupPr>
                                <m:e>
                                  <m:d>
                                    <m:dPr>
                                      <m:begChr m:val="["/>
                                      <m:endChr m:val="]"/>
                                      <m:ctrlPr>
                                        <a:rPr sz="1800" i="1">
                                          <a:latin typeface="Cambria Math" panose="02040503050406030204" pitchFamily="18" charset="0"/>
                                        </a:rPr>
                                      </m:ctrlPr>
                                    </m:dPr>
                                    <m:e>
                                      <m:func>
                                        <m:funcPr>
                                          <m:ctrlPr>
                                            <a:rPr sz="1800" i="1">
                                              <a:latin typeface="Cambria Math" panose="02040503050406030204" pitchFamily="18" charset="0"/>
                                            </a:rPr>
                                          </m:ctrlPr>
                                        </m:funcPr>
                                        <m:fName>
                                          <m:r>
                                            <a:rPr sz="1800">
                                              <a:latin typeface="Cambria Math"/>
                                            </a:rPr>
                                            <m:t>𝑔</m:t>
                                          </m:r>
                                        </m:fName>
                                        <m:e>
                                          <m:d>
                                            <m:dPr>
                                              <m:ctrlPr>
                                                <a:rPr sz="1800" i="1">
                                                  <a:latin typeface="Cambria Math" panose="02040503050406030204" pitchFamily="18" charset="0"/>
                                                </a:rPr>
                                              </m:ctrlPr>
                                            </m:dPr>
                                            <m:e>
                                              <m:r>
                                                <a:rPr sz="1800">
                                                  <a:latin typeface="Cambria Math"/>
                                                </a:rPr>
                                                <m:t>𝑥</m:t>
                                              </m:r>
                                            </m:e>
                                          </m:d>
                                        </m:e>
                                      </m:func>
                                    </m:e>
                                  </m:d>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oMath>
                          </a14:m>
                          <a:endParaRPr/>
                        </a:p>
                      </a:txBody>
                      <a:tcPr/>
                    </a:tc>
                    <a:tc>
                      <a:txBody>
                        <a:bodyPr/>
                        <a:lstStyle/>
                        <a:p>
                          <a:pPr algn="l"/>
                          <a:endParaRPr sz="1800" b="0"/>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2</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𝑥</m:t>
                                      </m:r>
                                      <m:r>
                                        <a:rPr sz="1800">
                                          <a:latin typeface="Cambria Math"/>
                                        </a:rPr>
                                        <m:t>−7</m:t>
                                      </m:r>
                                    </m:e>
                                  </m:d>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oMath>
                          </a14:m>
                          <a:r>
                            <a:rPr sz="1800"/>
                            <a:t>.</a:t>
                          </a:r>
                        </a:p>
                      </a:txBody>
                      <a:tcPr/>
                    </a:tc>
                    <a:tc>
                      <a:txBody>
                        <a:bodyPr/>
                        <a:lstStyle/>
                        <a:p>
                          <a:pPr algn="l">
                            <a:defRPr sz="1100" b="1"/>
                          </a:pPr>
                          <a:r>
                            <a:rPr sz="1800" b="0" dirty="0"/>
                            <a:t>Substitute </a:t>
                          </a:r>
                          <a14:m>
                            <m:oMath xmlns:m="http://schemas.openxmlformats.org/officeDocument/2006/math">
                              <m:func>
                                <m:funcPr>
                                  <m:ctrlPr>
                                    <a:rPr sz="1800" b="0" i="1">
                                      <a:latin typeface="Cambria Math" panose="02040503050406030204" pitchFamily="18" charset="0"/>
                                    </a:rPr>
                                  </m:ctrlPr>
                                </m:funcPr>
                                <m:fName>
                                  <m:r>
                                    <m:rPr>
                                      <m:sty m:val="p"/>
                                    </m:rPr>
                                    <a:rPr sz="1800" b="0" i="1">
                                      <a:latin typeface="Cambria Math"/>
                                    </a:rPr>
                                    <m:t>g</m:t>
                                  </m:r>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m:t>
                              </m:r>
                              <m:sSup>
                                <m:sSupPr>
                                  <m:ctrlPr>
                                    <a:rPr sz="1800" b="0" i="1">
                                      <a:latin typeface="Cambria Math" panose="02040503050406030204" pitchFamily="18" charset="0"/>
                                    </a:rPr>
                                  </m:ctrlPr>
                                </m:sSupPr>
                                <m:e>
                                  <m:r>
                                    <m:rPr>
                                      <m:sty m:val="p"/>
                                    </m:rPr>
                                    <a:rPr sz="1800" b="0" i="1">
                                      <a:latin typeface="Cambria Math"/>
                                    </a:rPr>
                                    <m:t>x</m:t>
                                  </m:r>
                                </m:e>
                                <m:sup>
                                  <m:r>
                                    <a:rPr sz="1800" b="0">
                                      <a:latin typeface="Cambria Math"/>
                                    </a:rPr>
                                    <m:t>2</m:t>
                                  </m:r>
                                </m:sup>
                              </m:sSup>
                              <m:r>
                                <a:rPr sz="1800" b="0">
                                  <a:latin typeface="Cambria Math"/>
                                </a:rPr>
                                <m:t>+3</m:t>
                              </m:r>
                              <m:r>
                                <m:rPr>
                                  <m:sty m:val="p"/>
                                </m:rPr>
                                <a:rPr sz="1800" b="0" i="1">
                                  <a:latin typeface="Cambria Math"/>
                                </a:rPr>
                                <m:t>x</m:t>
                              </m:r>
                              <m:r>
                                <a:rPr sz="1800" b="0">
                                  <a:latin typeface="Cambria Math"/>
                                </a:rPr>
                                <m:t>−7</m:t>
                              </m:r>
                            </m:oMath>
                          </a14:m>
                          <a:r>
                            <a:rPr sz="1800" b="0" dirty="0"/>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767757D9-501F-0B15-6BE3-15923AAFB217}"/>
                  </a:ext>
                </a:extLst>
              </p:cNvPr>
              <p:cNvGraphicFramePr>
                <a:graphicFrameLocks/>
              </p:cNvGraphicFramePr>
              <p:nvPr>
                <p:extLst>
                  <p:ext uri="{D42A27DB-BD31-4B8C-83A1-F6EECF244321}">
                    <p14:modId xmlns:p14="http://schemas.microsoft.com/office/powerpoint/2010/main" val="1832422766"/>
                  </p:ext>
                </p:extLst>
              </p:nvPr>
            </p:nvGraphicFramePr>
            <p:xfrm>
              <a:off x="457200" y="3512820"/>
              <a:ext cx="8229600" cy="214357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079310">
                    <a:tc>
                      <a:txBody>
                        <a:bodyPr/>
                        <a:lstStyle/>
                        <a:p>
                          <a:endParaRPr lang="en-US"/>
                        </a:p>
                      </a:txBody>
                      <a:tcPr>
                        <a:blipFill>
                          <a:blip r:embed="rId3"/>
                          <a:stretch>
                            <a:fillRect r="-145455" b="-102825"/>
                          </a:stretch>
                        </a:blipFill>
                      </a:tcPr>
                    </a:tc>
                    <a:tc>
                      <a:txBody>
                        <a:bodyPr/>
                        <a:lstStyle/>
                        <a:p>
                          <a:endParaRPr lang="en-US"/>
                        </a:p>
                      </a:txBody>
                      <a:tcPr>
                        <a:blipFill>
                          <a:blip r:embed="rId3"/>
                          <a:stretch>
                            <a:fillRect l="-68750" b="-102825"/>
                          </a:stretch>
                        </a:blipFill>
                      </a:tcPr>
                    </a:tc>
                    <a:extLst>
                      <a:ext uri="{0D108BD9-81ED-4DB2-BD59-A6C34878D82A}">
                        <a16:rowId xmlns:a16="http://schemas.microsoft.com/office/drawing/2014/main" val="10000"/>
                      </a:ext>
                    </a:extLst>
                  </a:tr>
                  <a:tr h="532130">
                    <a:tc>
                      <a:txBody>
                        <a:bodyPr/>
                        <a:lstStyle/>
                        <a:p>
                          <a:endParaRPr lang="en-US"/>
                        </a:p>
                      </a:txBody>
                      <a:tcPr>
                        <a:blipFill>
                          <a:blip r:embed="rId3"/>
                          <a:stretch>
                            <a:fillRect t="-201136" r="-145455" b="-106818"/>
                          </a:stretch>
                        </a:blipFill>
                      </a:tcPr>
                    </a:tc>
                    <a:tc>
                      <a:txBody>
                        <a:bodyPr/>
                        <a:lstStyle/>
                        <a:p>
                          <a:pPr algn="l"/>
                          <a:endParaRPr sz="1800" b="0"/>
                        </a:p>
                      </a:txBody>
                      <a:tcPr/>
                    </a:tc>
                    <a:extLst>
                      <a:ext uri="{0D108BD9-81ED-4DB2-BD59-A6C34878D82A}">
                        <a16:rowId xmlns:a16="http://schemas.microsoft.com/office/drawing/2014/main" val="10001"/>
                      </a:ext>
                    </a:extLst>
                  </a:tr>
                  <a:tr h="532130">
                    <a:tc>
                      <a:txBody>
                        <a:bodyPr/>
                        <a:lstStyle/>
                        <a:p>
                          <a:endParaRPr lang="en-US"/>
                        </a:p>
                      </a:txBody>
                      <a:tcPr>
                        <a:blipFill>
                          <a:blip r:embed="rId3"/>
                          <a:stretch>
                            <a:fillRect t="-304598" r="-145455" b="-8046"/>
                          </a:stretch>
                        </a:blipFill>
                      </a:tcPr>
                    </a:tc>
                    <a:tc>
                      <a:txBody>
                        <a:bodyPr/>
                        <a:lstStyle/>
                        <a:p>
                          <a:endParaRPr lang="en-US"/>
                        </a:p>
                      </a:txBody>
                      <a:tcPr>
                        <a:blipFill>
                          <a:blip r:embed="rId3"/>
                          <a:stretch>
                            <a:fillRect l="-68750" t="-304598" b="-804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Second Form of the Chain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h</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oMath>
                </a14:m>
                <a:r>
                  <a:rPr sz="2800"/>
                  <a:t> 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25−2</m:t>
                            </m:r>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e>
                      <m:sup>
                        <m:r>
                          <a:rPr>
                            <a:latin typeface="Cambria Math" panose="02040503050406030204" pitchFamily="18" charset="0"/>
                          </a:rPr>
                          <m:t>3</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E577A8-2268-6F56-BE20-E7711B76AF79}"/>
                  </a:ext>
                </a:extLst>
              </p:cNvPr>
              <p:cNvSpPr txBox="1"/>
              <p:nvPr/>
            </p:nvSpPr>
            <p:spPr>
              <a:xfrm>
                <a:off x="457200" y="1576526"/>
                <a:ext cx="8229600" cy="327961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Set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e>
                        </m:d>
                      </m:e>
                    </m:func>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where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25</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oMath>
                    <m:oMath xmlns:m="http://schemas.openxmlformats.org/officeDocument/2006/math">
                      <m:phant>
                        <m:phantPr>
                          <m:show m:val="off"/>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phantPr>
                        <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h</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phant>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e>
                          </m:d>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𝑔</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25</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e>
                          </m:d>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Now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so</a:t>
                </a:r>
              </a:p>
            </p:txBody>
          </p:sp>
        </mc:Choice>
        <mc:Fallback xmlns="">
          <p:sp>
            <p:nvSpPr>
              <p:cNvPr id="5" name="TextBox 4">
                <a:extLst>
                  <a:ext uri="{FF2B5EF4-FFF2-40B4-BE49-F238E27FC236}">
                    <a16:creationId xmlns:a16="http://schemas.microsoft.com/office/drawing/2014/main" id="{56E577A8-2268-6F56-BE20-E7711B76AF79}"/>
                  </a:ext>
                </a:extLst>
              </p:cNvPr>
              <p:cNvSpPr txBox="1">
                <a:spLocks noRot="1" noChangeAspect="1" noMove="1" noResize="1" noEditPoints="1" noAdjustHandles="1" noChangeArrowheads="1" noChangeShapeType="1" noTextEdit="1"/>
              </p:cNvSpPr>
              <p:nvPr/>
            </p:nvSpPr>
            <p:spPr>
              <a:xfrm>
                <a:off x="457200" y="1576526"/>
                <a:ext cx="8229600" cy="3279616"/>
              </a:xfrm>
              <a:prstGeom prst="rect">
                <a:avLst/>
              </a:prstGeom>
              <a:blipFill>
                <a:blip r:embed="rId3"/>
                <a:stretch>
                  <a:fillRect l="-1481" t="-1859" b="-4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00EE034F-731F-9020-F78C-515368ACC690}"/>
                  </a:ext>
                </a:extLst>
              </p:cNvPr>
              <p:cNvGraphicFramePr>
                <a:graphicFrameLocks/>
              </p:cNvGraphicFramePr>
              <p:nvPr>
                <p:extLst>
                  <p:ext uri="{D42A27DB-BD31-4B8C-83A1-F6EECF244321}">
                    <p14:modId xmlns:p14="http://schemas.microsoft.com/office/powerpoint/2010/main" val="2216989836"/>
                  </p:ext>
                </p:extLst>
              </p:nvPr>
            </p:nvGraphicFramePr>
            <p:xfrm>
              <a:off x="457200" y="4820535"/>
              <a:ext cx="8229600" cy="771906"/>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h</m:t>
                                      </m:r>
                                    </m:e>
                                    <m:sup>
                                      <m:r>
                                        <a:rPr sz="1800">
                                          <a:latin typeface="Cambria Math"/>
                                        </a:rPr>
                                        <m:t>′</m:t>
                                      </m:r>
                                    </m:sup>
                                  </m:sSup>
                                </m:fName>
                                <m:e>
                                  <m:d>
                                    <m:dPr>
                                      <m:ctrlPr>
                                        <a:rPr sz="1800" i="1">
                                          <a:latin typeface="Cambria Math" panose="02040503050406030204" pitchFamily="18" charset="0"/>
                                        </a:rPr>
                                      </m:ctrlPr>
                                    </m:dPr>
                                    <m:e>
                                      <m:r>
                                        <a:rPr sz="1800">
                                          <a:latin typeface="Cambria Math"/>
                                        </a:rPr>
                                        <m:t>5</m:t>
                                      </m:r>
                                    </m:e>
                                  </m:d>
                                </m:e>
                              </m:func>
                              <m:r>
                                <a:rPr sz="1800">
                                  <a:latin typeface="Cambria Math"/>
                                </a:rPr>
                                <m:t>=</m:t>
                              </m:r>
                              <m:r>
                                <a:rPr sz="1800">
                                  <a:latin typeface="Cambria Math"/>
                                </a:rPr>
                                <m:t>3</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25</m:t>
                                      </m:r>
                                      <m:r>
                                        <a:rPr sz="1800">
                                          <a:latin typeface="Cambria Math"/>
                                        </a:rPr>
                                        <m:t>−</m:t>
                                      </m:r>
                                      <m:r>
                                        <a:rPr sz="1800">
                                          <a:latin typeface="Cambria Math"/>
                                        </a:rPr>
                                        <m:t>2</m:t>
                                      </m:r>
                                      <m:d>
                                        <m:dPr>
                                          <m:ctrlPr>
                                            <a:rPr sz="1800" i="1">
                                              <a:latin typeface="Cambria Math" panose="02040503050406030204" pitchFamily="18" charset="0"/>
                                            </a:rPr>
                                          </m:ctrlPr>
                                        </m:dPr>
                                        <m:e>
                                          <m:r>
                                            <a:rPr sz="1800">
                                              <a:latin typeface="Cambria Math"/>
                                            </a:rPr>
                                            <m:t>5</m:t>
                                          </m:r>
                                        </m:e>
                                      </m:d>
                                      <m:r>
                                        <a:rPr sz="1800">
                                          <a:latin typeface="Cambria Math"/>
                                        </a:rPr>
                                        <m:t>+</m:t>
                                      </m:r>
                                      <m:sSup>
                                        <m:sSupPr>
                                          <m:ctrlPr>
                                            <a:rPr sz="1800" i="1">
                                              <a:latin typeface="Cambria Math" panose="02040503050406030204" pitchFamily="18" charset="0"/>
                                            </a:rPr>
                                          </m:ctrlPr>
                                        </m:sSupPr>
                                        <m:e>
                                          <m:r>
                                            <a:rPr sz="1800">
                                              <a:latin typeface="Cambria Math"/>
                                            </a:rPr>
                                            <m:t>5</m:t>
                                          </m:r>
                                        </m:e>
                                        <m:sup>
                                          <m:r>
                                            <a:rPr sz="1800">
                                              <a:latin typeface="Cambria Math"/>
                                            </a:rPr>
                                            <m:t>2</m:t>
                                          </m:r>
                                        </m:sup>
                                      </m:sSup>
                                    </m:e>
                                  </m:d>
                                </m:e>
                                <m:sup>
                                  <m:r>
                                    <a:rPr sz="1800">
                                      <a:latin typeface="Cambria Math"/>
                                    </a:rPr>
                                    <m:t>2</m:t>
                                  </m:r>
                                </m:sup>
                              </m:sSup>
                              <m:d>
                                <m:dPr>
                                  <m:ctrlPr>
                                    <a:rPr sz="1800" i="1">
                                      <a:latin typeface="Cambria Math" panose="02040503050406030204" pitchFamily="18" charset="0"/>
                                    </a:rPr>
                                  </m:ctrlPr>
                                </m:dPr>
                                <m:e>
                                  <m:r>
                                    <a:rPr sz="1800">
                                      <a:latin typeface="Cambria Math"/>
                                    </a:rPr>
                                    <m:t>−</m:t>
                                  </m:r>
                                  <m:r>
                                    <a:rPr sz="1800">
                                      <a:latin typeface="Cambria Math"/>
                                    </a:rPr>
                                    <m:t>2</m:t>
                                  </m:r>
                                  <m:r>
                                    <a:rPr sz="1800">
                                      <a:latin typeface="Cambria Math"/>
                                    </a:rPr>
                                    <m:t>+</m:t>
                                  </m:r>
                                  <m:r>
                                    <a:rPr sz="1800">
                                      <a:latin typeface="Cambria Math"/>
                                    </a:rPr>
                                    <m:t>2</m:t>
                                  </m:r>
                                  <m:d>
                                    <m:dPr>
                                      <m:ctrlPr>
                                        <a:rPr sz="1800" i="1">
                                          <a:latin typeface="Cambria Math" panose="02040503050406030204" pitchFamily="18" charset="0"/>
                                        </a:rPr>
                                      </m:ctrlPr>
                                    </m:dPr>
                                    <m:e>
                                      <m:r>
                                        <a:rPr sz="1800">
                                          <a:latin typeface="Cambria Math"/>
                                        </a:rPr>
                                        <m:t>5</m:t>
                                      </m:r>
                                    </m:e>
                                  </m:d>
                                </m:e>
                              </m:d>
                            </m:oMath>
                          </a14:m>
                          <a:endParaRPr/>
                        </a:p>
                      </a:txBody>
                      <a:tcPr/>
                    </a:tc>
                    <a:tc rowSpan="2">
                      <a:txBody>
                        <a:bodyPr/>
                        <a:lstStyle/>
                        <a:p>
                          <a:pPr algn="l">
                            <a:defRPr sz="1100" b="1"/>
                          </a:pPr>
                          <a:r>
                            <a:rPr sz="1800" b="0" dirty="0"/>
                            <a:t>Note: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h</m:t>
                                  </m:r>
                                </m:e>
                                <m:sup>
                                  <m:r>
                                    <a:rPr sz="1800" b="0">
                                      <a:latin typeface="Cambria Math"/>
                                    </a:rPr>
                                    <m:t>′</m:t>
                                  </m:r>
                                </m:sup>
                              </m:sSup>
                              <m:r>
                                <a:rPr sz="1800" b="0">
                                  <a:latin typeface="Cambria Math"/>
                                </a:rPr>
                                <m:t>⁡</m:t>
                              </m:r>
                              <m:d>
                                <m:dPr>
                                  <m:ctrlPr>
                                    <a:rPr sz="1800" b="0" i="1">
                                      <a:latin typeface="Cambria Math" panose="02040503050406030204" pitchFamily="18" charset="0"/>
                                    </a:rPr>
                                  </m:ctrlPr>
                                </m:dPr>
                                <m:e>
                                  <m:r>
                                    <a:rPr sz="1800" b="0">
                                      <a:latin typeface="Cambria Math"/>
                                    </a:rPr>
                                    <m:t>5</m:t>
                                  </m:r>
                                </m:e>
                              </m:d>
                              <m:r>
                                <a:rPr sz="1800" b="0">
                                  <a:latin typeface="Cambria Math"/>
                                </a:rPr>
                                <m:t>=</m:t>
                              </m:r>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r>
                                <a:rPr sz="1800" b="0">
                                  <a:latin typeface="Cambria Math"/>
                                </a:rPr>
                                <m:t>⁡</m:t>
                              </m:r>
                              <m:d>
                                <m:dPr>
                                  <m:ctrlPr>
                                    <a:rPr sz="1800" b="0" i="1">
                                      <a:latin typeface="Cambria Math" panose="02040503050406030204" pitchFamily="18" charset="0"/>
                                    </a:rPr>
                                  </m:ctrlPr>
                                </m:dPr>
                                <m:e>
                                  <m:func>
                                    <m:funcPr>
                                      <m:ctrlPr>
                                        <a:rPr sz="1800" b="0" i="1">
                                          <a:latin typeface="Cambria Math" panose="02040503050406030204" pitchFamily="18" charset="0"/>
                                        </a:rPr>
                                      </m:ctrlPr>
                                    </m:funcPr>
                                    <m:fName>
                                      <m:r>
                                        <m:rPr>
                                          <m:sty m:val="p"/>
                                        </m:rPr>
                                        <a:rPr sz="1800" b="0" i="1">
                                          <a:latin typeface="Cambria Math"/>
                                        </a:rPr>
                                        <m:t>g</m:t>
                                      </m:r>
                                    </m:fName>
                                    <m:e>
                                      <m:d>
                                        <m:dPr>
                                          <m:ctrlPr>
                                            <a:rPr sz="1800" b="0" i="1">
                                              <a:latin typeface="Cambria Math" panose="02040503050406030204" pitchFamily="18" charset="0"/>
                                            </a:rPr>
                                          </m:ctrlPr>
                                        </m:dPr>
                                        <m:e>
                                          <m:r>
                                            <a:rPr sz="1800" b="0">
                                              <a:latin typeface="Cambria Math"/>
                                            </a:rPr>
                                            <m:t>5</m:t>
                                          </m:r>
                                        </m:e>
                                      </m:d>
                                    </m:e>
                                  </m:func>
                                </m:e>
                              </m:d>
                              <m:r>
                                <a:rPr sz="1800" b="0">
                                  <a:latin typeface="Cambria Math"/>
                                </a:rPr>
                                <m:t>⋅</m:t>
                              </m:r>
                              <m:sSup>
                                <m:sSupPr>
                                  <m:ctrlPr>
                                    <a:rPr sz="1800" b="0" i="1">
                                      <a:latin typeface="Cambria Math" panose="02040503050406030204" pitchFamily="18" charset="0"/>
                                    </a:rPr>
                                  </m:ctrlPr>
                                </m:sSupPr>
                                <m:e>
                                  <m:r>
                                    <m:rPr>
                                      <m:sty m:val="p"/>
                                    </m:rPr>
                                    <a:rPr sz="1800" b="0" i="1">
                                      <a:latin typeface="Cambria Math"/>
                                    </a:rPr>
                                    <m:t>g</m:t>
                                  </m:r>
                                </m:e>
                                <m:sup>
                                  <m:r>
                                    <a:rPr sz="1800" b="0">
                                      <a:latin typeface="Cambria Math"/>
                                    </a:rPr>
                                    <m:t>′</m:t>
                                  </m:r>
                                </m:sup>
                              </m:sSup>
                              <m:r>
                                <a:rPr sz="1800" b="0">
                                  <a:latin typeface="Cambria Math"/>
                                </a:rPr>
                                <m:t>⁡</m:t>
                              </m:r>
                              <m:d>
                                <m:dPr>
                                  <m:ctrlPr>
                                    <a:rPr sz="1800" b="0" i="1">
                                      <a:latin typeface="Cambria Math" panose="02040503050406030204" pitchFamily="18" charset="0"/>
                                    </a:rPr>
                                  </m:ctrlPr>
                                </m:dPr>
                                <m:e>
                                  <m:r>
                                    <a:rPr sz="1800" b="0">
                                      <a:latin typeface="Cambria Math"/>
                                    </a:rPr>
                                    <m:t>5</m:t>
                                  </m:r>
                                </m:e>
                              </m:d>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h</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5</m:t>
                                      </m:r>
                                    </m:e>
                                  </m:d>
                                </m:e>
                              </m:phant>
                              <m:r>
                                <a:rPr sz="1800">
                                  <a:latin typeface="Cambria Math"/>
                                </a:rPr>
                                <m:t>=</m:t>
                              </m:r>
                              <m:r>
                                <a:rPr sz="1800">
                                  <a:latin typeface="Cambria Math"/>
                                </a:rPr>
                                <m:t>3</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40</m:t>
                                      </m:r>
                                    </m:e>
                                  </m:d>
                                </m:e>
                                <m:sup>
                                  <m:r>
                                    <a:rPr sz="1800">
                                      <a:latin typeface="Cambria Math"/>
                                    </a:rPr>
                                    <m:t>2</m:t>
                                  </m:r>
                                </m:sup>
                              </m:sSup>
                              <m:d>
                                <m:dPr>
                                  <m:ctrlPr>
                                    <a:rPr sz="1800" i="1">
                                      <a:latin typeface="Cambria Math" panose="02040503050406030204" pitchFamily="18" charset="0"/>
                                    </a:rPr>
                                  </m:ctrlPr>
                                </m:dPr>
                                <m:e>
                                  <m:r>
                                    <a:rPr sz="1800">
                                      <a:latin typeface="Cambria Math"/>
                                    </a:rPr>
                                    <m:t>8</m:t>
                                  </m:r>
                                </m:e>
                              </m:d>
                              <m:r>
                                <a:rPr sz="1800">
                                  <a:latin typeface="Cambria Math"/>
                                </a:rPr>
                                <m:t>=</m:t>
                              </m:r>
                              <m:r>
                                <a:rPr sz="1800">
                                  <a:latin typeface="Cambria Math"/>
                                </a:rPr>
                                <m:t>38</m:t>
                              </m:r>
                              <m:r>
                                <a:rPr sz="1800">
                                  <a:latin typeface="Cambria Math"/>
                                </a:rPr>
                                <m:t>,</m:t>
                              </m:r>
                              <m:r>
                                <a:rPr sz="1800">
                                  <a:latin typeface="Cambria Math"/>
                                </a:rPr>
                                <m:t>400</m:t>
                              </m:r>
                            </m:oMath>
                          </a14:m>
                          <a:endParaRPr dirty="0"/>
                        </a:p>
                      </a:txBody>
                      <a:tcPr/>
                    </a:tc>
                    <a:tc vMerge="1">
                      <a:txBody>
                        <a:bodyPr/>
                        <a:lstStyle/>
                        <a:p>
                          <a:endParaRP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00EE034F-731F-9020-F78C-515368ACC690}"/>
                  </a:ext>
                </a:extLst>
              </p:cNvPr>
              <p:cNvGraphicFramePr>
                <a:graphicFrameLocks/>
              </p:cNvGraphicFramePr>
              <p:nvPr>
                <p:extLst>
                  <p:ext uri="{D42A27DB-BD31-4B8C-83A1-F6EECF244321}">
                    <p14:modId xmlns:p14="http://schemas.microsoft.com/office/powerpoint/2010/main" val="2216989836"/>
                  </p:ext>
                </p:extLst>
              </p:nvPr>
            </p:nvGraphicFramePr>
            <p:xfrm>
              <a:off x="457200" y="4820535"/>
              <a:ext cx="8229600" cy="771906"/>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01066">
                    <a:tc>
                      <a:txBody>
                        <a:bodyPr/>
                        <a:lstStyle/>
                        <a:p>
                          <a:endParaRPr lang="en-US"/>
                        </a:p>
                      </a:txBody>
                      <a:tcPr>
                        <a:blipFill>
                          <a:blip r:embed="rId4"/>
                          <a:stretch>
                            <a:fillRect t="-7463" r="-89341" b="-113433"/>
                          </a:stretch>
                        </a:blipFill>
                      </a:tcPr>
                    </a:tc>
                    <a:tc rowSpan="2">
                      <a:txBody>
                        <a:bodyPr/>
                        <a:lstStyle/>
                        <a:p>
                          <a:endParaRPr lang="en-US"/>
                        </a:p>
                      </a:txBody>
                      <a:tcPr>
                        <a:blipFill>
                          <a:blip r:embed="rId4"/>
                          <a:stretch>
                            <a:fillRect l="-111931" t="-3906" b="-11719"/>
                          </a:stretch>
                        </a:blipFill>
                      </a:tcPr>
                    </a:tc>
                    <a:extLst>
                      <a:ext uri="{0D108BD9-81ED-4DB2-BD59-A6C34878D82A}">
                        <a16:rowId xmlns:a16="http://schemas.microsoft.com/office/drawing/2014/main" val="10000"/>
                      </a:ext>
                    </a:extLst>
                  </a:tr>
                  <a:tr h="370840">
                    <a:tc>
                      <a:txBody>
                        <a:bodyPr/>
                        <a:lstStyle/>
                        <a:p>
                          <a:endParaRPr lang="en-US"/>
                        </a:p>
                      </a:txBody>
                      <a:tcPr>
                        <a:blipFill>
                          <a:blip r:embed="rId4"/>
                          <a:stretch>
                            <a:fillRect t="-118033" r="-89341" b="-24590"/>
                          </a:stretch>
                        </a:blipFill>
                      </a:tcPr>
                    </a:tc>
                    <a:tc vMerge="1">
                      <a:txBody>
                        <a:bodyPr/>
                        <a:lstStyle/>
                        <a:p>
                          <a:endParaRP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General Power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r>
                          <a:rPr>
                            <a:latin typeface="Cambria Math" panose="02040503050406030204" pitchFamily="18" charset="0"/>
                          </a:rPr>
                          <m:t>𝑛</m:t>
                        </m:r>
                      </m:sup>
                    </m:sSup>
                  </m:oMath>
                </a14:m>
                <a:r>
                  <a:rPr sz="2800" dirty="0"/>
                  <a:t>, then</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𝑛</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m:oMathPara>
                </a14:m>
                <a:endParaRPr sz="2800" dirty="0"/>
              </a:p>
              <a:p>
                <a:pPr>
                  <a:defRPr sz="2800"/>
                </a:pPr>
                <a:r>
                  <a:rPr sz="2800" dirty="0"/>
                  <a:t>provided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exists.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When using the General Power Rule, remember the order of steps:</a:t>
                </a:r>
              </a:p>
              <a:p>
                <a:pPr marL="514350" indent="-514350">
                  <a:buFont typeface="+mj-lt"/>
                  <a:buAutoNum type="arabicPeriod"/>
                  <a:defRPr sz="2800"/>
                </a:pPr>
                <a:r>
                  <a:t>​</a:t>
                </a:r>
                <a:r>
                  <a:rPr sz="2800"/>
                  <a:t>First apply the Power Rule to </a:t>
                </a:r>
                <a14:m>
                  <m:oMath xmlns:m="http://schemas.openxmlformats.org/officeDocument/2006/math">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sup>
                        <m:r>
                          <a:rPr>
                            <a:latin typeface="Cambria Math" panose="02040503050406030204" pitchFamily="18" charset="0"/>
                          </a:rPr>
                          <m:t>𝑛</m:t>
                        </m:r>
                      </m:sup>
                    </m:sSup>
                  </m:oMath>
                </a14:m>
                <a:r>
                  <a:rPr sz="2800"/>
                  <a:t>.</a:t>
                </a:r>
              </a:p>
              <a:p>
                <a:pPr marL="514350" indent="-514350">
                  <a:buFont typeface="+mj-lt"/>
                  <a:buAutoNum type="arabicPeriod" startAt="2"/>
                  <a:defRPr sz="2800"/>
                </a:pPr>
                <a:r>
                  <a:t>​</a:t>
                </a:r>
                <a:r>
                  <a:rPr sz="2800"/>
                  <a:t>Then multiply by the derivative of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9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The General Power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Using the General Power Rule, find the derivative of each of the following functions.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r>
                              <a:rPr>
                                <a:latin typeface="Cambria Math" panose="02040503050406030204" pitchFamily="18" charset="0"/>
                              </a:rPr>
                              <m:t>𝑥</m:t>
                            </m:r>
                          </m:e>
                        </m:d>
                      </m:e>
                      <m:sup>
                        <m:r>
                          <a:rPr>
                            <a:latin typeface="Cambria Math" panose="02040503050406030204" pitchFamily="18" charset="0"/>
                          </a:rPr>
                          <m:t>10</m:t>
                        </m:r>
                      </m:sup>
                    </m:sSup>
                  </m:oMath>
                </a14:m>
                <a:endParaRPr/>
              </a:p>
              <a:p>
                <a:r>
                  <a:t>​</a:t>
                </a:r>
                <a:r>
                  <a:rPr sz="2800" b="1"/>
                  <a:t>Solution</a:t>
                </a:r>
              </a:p>
              <a:p>
                <a:pPr>
                  <a:defRPr sz="2800"/>
                </a:pPr>
                <a:r>
                  <a:t>​</a:t>
                </a:r>
                <a:r>
                  <a:rPr sz="2800"/>
                  <a:t>Substitute the following values into the General Power Rule: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a:t>, </a:t>
                </a:r>
                <a14:m>
                  <m:oMath xmlns:m="http://schemas.openxmlformats.org/officeDocument/2006/math">
                    <m:r>
                      <a:rPr>
                        <a:latin typeface="Cambria Math" panose="02040503050406030204" pitchFamily="18" charset="0"/>
                      </a:rPr>
                      <m:t>𝑛</m:t>
                    </m:r>
                    <m:r>
                      <a:rPr>
                        <a:latin typeface="Cambria Math" panose="02040503050406030204" pitchFamily="18" charset="0"/>
                      </a:rPr>
                      <m:t>−1=9</m:t>
                    </m:r>
                  </m:oMath>
                </a14:m>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r>
                      <a:rPr>
                        <a:latin typeface="Cambria Math" panose="02040503050406030204" pitchFamily="18" charset="0"/>
                      </a:rPr>
                      <m:t>𝑥</m:t>
                    </m:r>
                  </m:oMath>
                </a14:m>
                <a:r>
                  <a:rPr sz="280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+8</m:t>
                    </m:r>
                  </m:oMath>
                </a14:m>
                <a:r>
                  <a:rPr sz="2800"/>
                  <a:t>.</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𝑛</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d>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e>
                      </m:phant>
                      <m:r>
                        <a:rPr>
                          <a:latin typeface="Cambria Math" panose="02040503050406030204" pitchFamily="18" charset="0"/>
                        </a:rPr>
                        <m:t>=10</m:t>
                      </m:r>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+8</m:t>
                              </m:r>
                              <m:r>
                                <a:rPr>
                                  <a:latin typeface="Cambria Math" panose="02040503050406030204" pitchFamily="18" charset="0"/>
                                </a:rPr>
                                <m:t>𝑥</m:t>
                              </m:r>
                            </m:e>
                          </m:d>
                        </m:e>
                        <m:sup>
                          <m:r>
                            <a:rPr>
                              <a:latin typeface="Cambria Math" panose="02040503050406030204" pitchFamily="18" charset="0"/>
                            </a:rPr>
                            <m:t>9</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+8</m:t>
                          </m:r>
                        </m:e>
                      </m:d>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The General Power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marL="514350" indent="-514350">
                  <a:buSzPct val="150000"/>
                  <a:buFont typeface="+mj-lt"/>
                  <a:buAutoNum type="alphaLcPeriod" startAt="2"/>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=6</m:t>
                    </m:r>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rad>
                  </m:oMath>
                </a14:m>
                <a:endParaRPr dirty="0"/>
              </a:p>
              <a:p>
                <a:r>
                  <a:rPr dirty="0"/>
                  <a:t>​</a:t>
                </a:r>
                <a:r>
                  <a:rPr sz="2800" b="1" dirty="0"/>
                  <a:t>Solution</a:t>
                </a:r>
              </a:p>
              <a:p>
                <a:r>
                  <a:rPr dirty="0"/>
                  <a:t>​</a:t>
                </a:r>
                <a:r>
                  <a:rPr sz="2800" dirty="0"/>
                  <a:t>Rewrite the radical with a fractional exponent; then apply the General Power Rule.</a:t>
                </a:r>
              </a:p>
              <a:p>
                <a:pPr algn="ctr">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=6</m:t>
                    </m:r>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rad>
                    <m:r>
                      <a:rPr>
                        <a:latin typeface="Cambria Math" panose="02040503050406030204" pitchFamily="18" charset="0"/>
                      </a:rPr>
                      <m:t>=6</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sup>
                    </m:sSup>
                  </m:oMath>
                </a14:m>
                <a:endParaRPr dirty="0"/>
              </a:p>
              <a:p>
                <a:pPr>
                  <a:defRPr sz="2800"/>
                </a:pPr>
                <a:r>
                  <a:rPr dirty="0"/>
                  <a:t>​</a:t>
                </a:r>
                <a:r>
                  <a:rPr sz="2800" dirty="0"/>
                  <a:t>Substitute the following values into the General Power Rule: </a:t>
                </a:r>
                <a14:m>
                  <m:oMath xmlns:m="http://schemas.openxmlformats.org/officeDocument/2006/math">
                    <m:r>
                      <a:rPr>
                        <a:latin typeface="Cambria Math" panose="02040503050406030204" pitchFamily="18" charset="0"/>
                      </a:rPr>
                      <m:t>𝑐</m:t>
                    </m:r>
                    <m:r>
                      <a:rPr>
                        <a:latin typeface="Cambria Math" panose="02040503050406030204" pitchFamily="18" charset="0"/>
                      </a:rPr>
                      <m:t>=6</m:t>
                    </m:r>
                  </m:oMath>
                </a14:m>
                <a:r>
                  <a:rPr sz="2800" dirty="0"/>
                  <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oMath>
                </a14:m>
                <a:r>
                  <a:rPr sz="2800" dirty="0"/>
                  <a:t>,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=2</m:t>
                    </m:r>
                  </m:oMath>
                </a14:m>
                <a:r>
                  <a:rPr sz="2800" dirty="0"/>
                  <a:t>.</a:t>
                </a:r>
              </a:p>
              <a:p>
                <a:endParaRPr lang="en-US"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𝑛</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d>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e>
                      </m:phant>
                      <m:r>
                        <a:rPr>
                          <a:latin typeface="Cambria Math" panose="02040503050406030204" pitchFamily="18" charset="0"/>
                        </a:rPr>
                        <m:t>=6⋅</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⋅2</m:t>
                      </m:r>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e>
                      </m:phant>
                      <m:r>
                        <a:rPr>
                          <a:latin typeface="Cambria Math" panose="02040503050406030204" pitchFamily="18" charset="0"/>
                        </a:rPr>
                        <m:t>=4</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+5</m:t>
                                  </m:r>
                                </m:e>
                              </m:d>
                            </m:e>
                            <m:sup>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sup>
                          </m:sSup>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2074" t="-527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The General Power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General Power Rule to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a14:m>
                <a:r>
                  <a:rPr sz="2800"/>
                  <a:t> 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7−</m:t>
                            </m:r>
                            <m:r>
                              <a:rPr>
                                <a:latin typeface="Cambria Math" panose="02040503050406030204" pitchFamily="18" charset="0"/>
                              </a:rPr>
                              <m:t>𝑢</m:t>
                            </m:r>
                          </m:e>
                        </m:rad>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The General Power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7−</m:t>
                            </m:r>
                            <m:r>
                              <a:rPr>
                                <a:latin typeface="Cambria Math" panose="02040503050406030204" pitchFamily="18" charset="0"/>
                              </a:rPr>
                              <m:t>𝑢</m:t>
                            </m:r>
                          </m:e>
                        </m:rad>
                      </m:den>
                    </m:f>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𝑢</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t>
                </a:r>
                <a:r>
                  <a:rPr dirty="0"/>
                  <a:t> </a:t>
                </a:r>
                <a:r>
                  <a:rPr sz="2000" dirty="0"/>
                  <a:t>Rewrite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𝑢</m:t>
                        </m:r>
                      </m:e>
                    </m:d>
                  </m:oMath>
                </a14:m>
                <a:r>
                  <a:rPr sz="2000" dirty="0"/>
                  <a:t> with exponents.</a:t>
                </a:r>
              </a:p>
              <a:p>
                <a:pPr>
                  <a:defRPr sz="2800"/>
                </a:pPr>
                <a:r>
                  <a:rPr sz="2800" dirty="0"/>
                  <a:t>Substitute the following values into the General Power Rule: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=7−</m:t>
                    </m:r>
                    <m:r>
                      <a:rPr>
                        <a:latin typeface="Cambria Math" panose="02040503050406030204" pitchFamily="18" charset="0"/>
                      </a:rPr>
                      <m:t>𝑢</m:t>
                    </m:r>
                  </m:oMath>
                </a14:m>
                <a:r>
                  <a:rPr sz="2800" dirty="0"/>
                  <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=−1</m:t>
                    </m:r>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m:t>
                      </m:r>
                      <m:r>
                        <a:rPr>
                          <a:latin typeface="Cambria Math" panose="02040503050406030204" pitchFamily="18" charset="0"/>
                        </a:rPr>
                        <m:t>𝑛</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e>
                          </m:d>
                        </m:e>
                        <m:sup>
                          <m:r>
                            <a:rPr>
                              <a:latin typeface="Cambria Math" panose="02040503050406030204" pitchFamily="18" charset="0"/>
                            </a:rPr>
                            <m:t>𝑛</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𝑢</m:t>
                              </m:r>
                            </m:e>
                          </m:d>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𝑢</m:t>
                              </m:r>
                            </m:e>
                          </m:d>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7−</m:t>
                                  </m:r>
                                  <m:r>
                                    <a:rPr>
                                      <a:latin typeface="Cambria Math" panose="02040503050406030204" pitchFamily="18" charset="0"/>
                                    </a:rPr>
                                    <m:t>𝑢</m:t>
                                  </m:r>
                                </m:e>
                              </m:d>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Multiple Rules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d>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ra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Multiple Rules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Treat </a:t>
                </a:r>
                <a14:m>
                  <m:oMath xmlns:m="http://schemas.openxmlformats.org/officeDocument/2006/math">
                    <m:r>
                      <a:rPr>
                        <a:latin typeface="Cambria Math" panose="02040503050406030204" pitchFamily="18" charset="0"/>
                      </a:rPr>
                      <m:t>𝑦</m:t>
                    </m:r>
                  </m:oMath>
                </a14:m>
                <a:r>
                  <a:rPr sz="2800" dirty="0"/>
                  <a:t> as the product of two functions,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e>
                    </m:d>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and use the Product Rule. In using the Product Rule, differentiate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by using the General Power Rule.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Chain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𝑢</m:t>
                            </m:r>
                          </m:e>
                        </m:d>
                      </m:e>
                    </m:func>
                  </m:oMath>
                </a14:m>
                <a:r>
                  <a:rPr sz="2800" dirty="0"/>
                  <a:t> and </a:t>
                </a:r>
                <a14:m>
                  <m:oMath xmlns:m="http://schemas.openxmlformats.org/officeDocument/2006/math">
                    <m:r>
                      <a:rPr>
                        <a:latin typeface="Cambria Math" panose="02040503050406030204" pitchFamily="18" charset="0"/>
                      </a:rPr>
                      <m:t>𝑢</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then</a:t>
                </a:r>
              </a:p>
              <a:p>
                <a:pPr algn="ctr">
                  <a:defRPr sz="2800"/>
                </a:pP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𝑑𝑢</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𝑑𝑢</m:t>
                        </m:r>
                      </m:num>
                      <m:den>
                        <m:r>
                          <a:rPr>
                            <a:latin typeface="Cambria Math" panose="02040503050406030204" pitchFamily="18" charset="0"/>
                          </a:rPr>
                          <m:t>𝑑𝑥</m:t>
                        </m:r>
                      </m:den>
                    </m:f>
                  </m:oMath>
                </a14:m>
                <a:r>
                  <a:rPr sz="2800" dirty="0"/>
                  <a:t>,</a:t>
                </a:r>
              </a:p>
              <a:p>
                <a:pPr>
                  <a:defRPr sz="2800"/>
                </a:pPr>
                <a:r>
                  <a:rPr sz="2800" dirty="0"/>
                  <a:t>provided that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𝑑𝑢</m:t>
                        </m:r>
                      </m:den>
                    </m:f>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𝑑𝑢</m:t>
                        </m:r>
                      </m:num>
                      <m:den>
                        <m:r>
                          <a:rPr>
                            <a:latin typeface="Cambria Math" panose="02040503050406030204" pitchFamily="18" charset="0"/>
                          </a:rPr>
                          <m:t>𝑑𝑥</m:t>
                        </m:r>
                      </m:den>
                    </m:f>
                  </m:oMath>
                </a14:m>
                <a:r>
                  <a:rPr sz="2800" dirty="0"/>
                  <a:t> both exist.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Multiple Rules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18603491"/>
                  </p:ext>
                </p:extLst>
              </p:nvPr>
            </p:nvGraphicFramePr>
            <p:xfrm>
              <a:off x="457200" y="1105523"/>
              <a:ext cx="8229600" cy="3463036"/>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acc>
                                <m:accPr>
                                  <m:chr m:val="̂"/>
                                  <m:ctrlPr>
                                    <a:rPr sz="1800" i="1">
                                      <a:latin typeface="Cambria Math" panose="02040503050406030204" pitchFamily="18" charset="0"/>
                                    </a:rPr>
                                  </m:ctrlPr>
                                </m:acc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e>
                              </m:acc>
                              <m:r>
                                <a:rPr sz="1800">
                                  <a:latin typeface="Cambria Math"/>
                                </a:rPr>
                                <m:t>⋅</m:t>
                              </m:r>
                              <m:acc>
                                <m:accPr>
                                  <m:chr m:val="̂"/>
                                  <m:ctrlPr>
                                    <a:rPr sz="1800" i="1">
                                      <a:latin typeface="Cambria Math" panose="02040503050406030204" pitchFamily="18" charset="0"/>
                                    </a:rPr>
                                  </m:ctrlPr>
                                </m:accPr>
                                <m:e>
                                  <m:func>
                                    <m:funcPr>
                                      <m:ctrlPr>
                                        <a:rPr sz="1800" i="1">
                                          <a:latin typeface="Cambria Math" panose="02040503050406030204" pitchFamily="18" charset="0"/>
                                        </a:rPr>
                                      </m:ctrlPr>
                                    </m:funcPr>
                                    <m:fName>
                                      <m:f>
                                        <m:fPr>
                                          <m:ctrlPr>
                                            <a:rPr sz="1800" i="1">
                                              <a:latin typeface="Cambria Math" panose="02040503050406030204" pitchFamily="18" charset="0"/>
                                            </a:rPr>
                                          </m:ctrlPr>
                                        </m:fPr>
                                        <m:num>
                                          <m:r>
                                            <a:rPr sz="1800">
                                              <a:latin typeface="Cambria Math"/>
                                            </a:rPr>
                                            <m:t>𝑑</m:t>
                                          </m:r>
                                        </m:num>
                                        <m:den>
                                          <m:r>
                                            <a:rPr sz="1800">
                                              <a:latin typeface="Cambria Math"/>
                                            </a:rPr>
                                            <m:t>𝑑𝑥</m:t>
                                          </m:r>
                                        </m:den>
                                      </m:f>
                                    </m:fName>
                                    <m:e>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e>
                                  </m:func>
                                </m:e>
                              </m:acc>
                              <m:r>
                                <a:rPr sz="1800">
                                  <a:latin typeface="Cambria Math"/>
                                </a:rPr>
                                <m:t>+</m:t>
                              </m:r>
                              <m:acc>
                                <m:accPr>
                                  <m:chr m:val="̂"/>
                                  <m:ctrlPr>
                                    <a:rPr sz="1800" i="1">
                                      <a:latin typeface="Cambria Math" panose="02040503050406030204" pitchFamily="18" charset="0"/>
                                    </a:rPr>
                                  </m:ctrlPr>
                                </m:accPr>
                                <m:e>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acc>
                              <m:r>
                                <a:rPr sz="1800">
                                  <a:latin typeface="Cambria Math"/>
                                </a:rPr>
                                <m:t>⋅</m:t>
                              </m:r>
                              <m:acc>
                                <m:accPr>
                                  <m:chr m:val="̂"/>
                                  <m:ctrlPr>
                                    <a:rPr sz="1800" i="1">
                                      <a:latin typeface="Cambria Math" panose="02040503050406030204" pitchFamily="18" charset="0"/>
                                    </a:rPr>
                                  </m:ctrlPr>
                                </m:accPr>
                                <m:e>
                                  <m:func>
                                    <m:funcPr>
                                      <m:ctrlPr>
                                        <a:rPr sz="1800" i="1">
                                          <a:latin typeface="Cambria Math" panose="02040503050406030204" pitchFamily="18" charset="0"/>
                                        </a:rPr>
                                      </m:ctrlPr>
                                    </m:funcPr>
                                    <m:fName>
                                      <m:f>
                                        <m:fPr>
                                          <m:ctrlPr>
                                            <a:rPr sz="1800" i="1">
                                              <a:latin typeface="Cambria Math" panose="02040503050406030204" pitchFamily="18" charset="0"/>
                                            </a:rPr>
                                          </m:ctrlPr>
                                        </m:fPr>
                                        <m:num>
                                          <m:r>
                                            <a:rPr sz="1800">
                                              <a:latin typeface="Cambria Math"/>
                                            </a:rPr>
                                            <m:t>𝑑</m:t>
                                          </m:r>
                                        </m:num>
                                        <m:den>
                                          <m:r>
                                            <a:rPr sz="1800">
                                              <a:latin typeface="Cambria Math"/>
                                            </a:rPr>
                                            <m:t>𝑑𝑥</m:t>
                                          </m:r>
                                        </m:den>
                                      </m:f>
                                    </m:fName>
                                    <m:e>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e>
                                  </m:func>
                                </m:e>
                              </m:acc>
                            </m:oMath>
                          </a14:m>
                          <a:endParaRPr dirty="0"/>
                        </a:p>
                      </a:txBody>
                      <a:tcPr/>
                    </a:tc>
                    <a:tc>
                      <a:txBody>
                        <a:bodyPr/>
                        <a:lstStyle/>
                        <a:p>
                          <a:pPr algn="l">
                            <a:defRPr b="1"/>
                          </a:pPr>
                          <a:r>
                            <a:t> </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r>
                                    <a:rPr sz="1800">
                                      <a:latin typeface="Cambria Math"/>
                                    </a:rPr>
                                    <m:t>2</m:t>
                                  </m:r>
                                </m:e>
                              </m:d>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r>
                                    <a:rPr sz="1800">
                                      <a:latin typeface="Cambria Math"/>
                                    </a:rPr>
                                    <m:t>2</m:t>
                                  </m:r>
                                  <m:r>
                                    <a:rPr sz="1800">
                                      <a:latin typeface="Cambria Math"/>
                                    </a:rPr>
                                    <m:t>𝑥</m:t>
                                  </m:r>
                                </m:e>
                              </m:d>
                            </m:oMath>
                          </a14:m>
                          <a:endParaRPr dirty="0"/>
                        </a:p>
                      </a:txBody>
                      <a:tcPr/>
                    </a:tc>
                    <a:tc rowSpan="5">
                      <a:txBody>
                        <a:bodyPr/>
                        <a:lstStyle/>
                        <a:p>
                          <a:pPr algn="l">
                            <a:defRPr sz="1100" b="1"/>
                          </a:pPr>
                          <a:r>
                            <a:rPr sz="1800" b="0" dirty="0"/>
                            <a:t>To find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g</m:t>
                                  </m:r>
                                </m:e>
                                <m:sup>
                                  <m:r>
                                    <a:rPr sz="1800" b="0">
                                      <a:latin typeface="Cambria Math"/>
                                    </a:rPr>
                                    <m:t>′</m:t>
                                  </m:r>
                                </m:sup>
                              </m:sSup>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substitute the following values into the General Power Rule: </a:t>
                          </a:r>
                          <a14:m>
                            <m:oMath xmlns:m="http://schemas.openxmlformats.org/officeDocument/2006/math">
                              <m:func>
                                <m:funcPr>
                                  <m:ctrlPr>
                                    <a:rPr sz="1800" b="0" i="1">
                                      <a:latin typeface="Cambria Math" panose="02040503050406030204" pitchFamily="18" charset="0"/>
                                    </a:rPr>
                                  </m:ctrlPr>
                                </m:funcPr>
                                <m:fName>
                                  <m:r>
                                    <m:rPr>
                                      <m:sty m:val="p"/>
                                    </m:rPr>
                                    <a:rPr sz="1800" b="0" i="1">
                                      <a:latin typeface="Cambria Math"/>
                                    </a:rPr>
                                    <m:t>g</m:t>
                                  </m:r>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m:t>
                              </m:r>
                              <m:func>
                                <m:funcPr>
                                  <m:ctrlPr>
                                    <a:rPr sz="1800" b="0" i="1">
                                      <a:latin typeface="Cambria Math" panose="02040503050406030204" pitchFamily="18" charset="0"/>
                                    </a:rPr>
                                  </m:ctrlPr>
                                </m:funcPr>
                                <m:fName>
                                  <m:r>
                                    <m:rPr>
                                      <m:sty m:val="p"/>
                                    </m:rPr>
                                    <a:rPr sz="1800" b="0" i="1">
                                      <a:latin typeface="Cambria Math"/>
                                    </a:rPr>
                                    <m:t>h</m:t>
                                  </m:r>
                                </m:fName>
                                <m:e>
                                  <m:sSup>
                                    <m:sSupPr>
                                      <m:ctrlPr>
                                        <a:rPr sz="1800" b="0" i="1">
                                          <a:latin typeface="Cambria Math" panose="02040503050406030204" pitchFamily="18" charset="0"/>
                                        </a:rPr>
                                      </m:ctrlPr>
                                    </m:sSupPr>
                                    <m:e>
                                      <m:d>
                                        <m:dPr>
                                          <m:ctrlPr>
                                            <a:rPr sz="1800" b="0" i="1">
                                              <a:latin typeface="Cambria Math" panose="02040503050406030204" pitchFamily="18" charset="0"/>
                                            </a:rPr>
                                          </m:ctrlPr>
                                        </m:dPr>
                                        <m:e>
                                          <m:r>
                                            <m:rPr>
                                              <m:sty m:val="p"/>
                                            </m:rPr>
                                            <a:rPr sz="1800" b="0" i="1">
                                              <a:latin typeface="Cambria Math"/>
                                            </a:rPr>
                                            <m:t>x</m:t>
                                          </m:r>
                                        </m:e>
                                      </m:d>
                                    </m:e>
                                    <m:sup>
                                      <m:f>
                                        <m:fPr>
                                          <m:ctrlPr>
                                            <a:rPr sz="1800" b="0" i="1">
                                              <a:latin typeface="Cambria Math" panose="02040503050406030204" pitchFamily="18" charset="0"/>
                                            </a:rPr>
                                          </m:ctrlPr>
                                        </m:fPr>
                                        <m:num>
                                          <m:r>
                                            <a:rPr sz="1800" b="0">
                                              <a:latin typeface="Cambria Math"/>
                                            </a:rPr>
                                            <m:t>1</m:t>
                                          </m:r>
                                        </m:num>
                                        <m:den>
                                          <m:r>
                                            <a:rPr sz="1800" b="0">
                                              <a:latin typeface="Cambria Math"/>
                                            </a:rPr>
                                            <m:t>2</m:t>
                                          </m:r>
                                        </m:den>
                                      </m:f>
                                    </m:sup>
                                  </m:sSup>
                                </m:e>
                              </m:func>
                            </m:oMath>
                          </a14:m>
                          <a:r>
                            <a:rPr sz="1800" b="0" dirty="0"/>
                            <a:t>, </a:t>
                          </a:r>
                          <a14:m>
                            <m:oMath xmlns:m="http://schemas.openxmlformats.org/officeDocument/2006/math">
                              <m:r>
                                <m:rPr>
                                  <m:sty m:val="p"/>
                                </m:rPr>
                                <a:rPr sz="1800" b="0" i="1">
                                  <a:latin typeface="Cambria Math"/>
                                </a:rPr>
                                <m:t>n</m:t>
                              </m:r>
                              <m:r>
                                <a:rPr sz="1800" b="0">
                                  <a:latin typeface="Cambria Math"/>
                                </a:rPr>
                                <m:t>=</m:t>
                              </m:r>
                              <m:f>
                                <m:fPr>
                                  <m:ctrlPr>
                                    <a:rPr sz="1800" b="0" i="1">
                                      <a:latin typeface="Cambria Math" panose="02040503050406030204" pitchFamily="18" charset="0"/>
                                    </a:rPr>
                                  </m:ctrlPr>
                                </m:fPr>
                                <m:num>
                                  <m:r>
                                    <a:rPr sz="1800" b="0">
                                      <a:latin typeface="Cambria Math"/>
                                    </a:rPr>
                                    <m:t>1</m:t>
                                  </m:r>
                                </m:num>
                                <m:den>
                                  <m:r>
                                    <a:rPr sz="1800" b="0">
                                      <a:latin typeface="Cambria Math"/>
                                    </a:rPr>
                                    <m:t>2</m:t>
                                  </m:r>
                                </m:den>
                              </m:f>
                            </m:oMath>
                          </a14:m>
                          <a:r>
                            <a:rPr sz="1800" b="0" dirty="0"/>
                            <a:t>, </a:t>
                          </a:r>
                          <a14:m>
                            <m:oMath xmlns:m="http://schemas.openxmlformats.org/officeDocument/2006/math">
                              <m:func>
                                <m:funcPr>
                                  <m:ctrlPr>
                                    <a:rPr sz="1800" b="0" i="1">
                                      <a:latin typeface="Cambria Math" panose="02040503050406030204" pitchFamily="18" charset="0"/>
                                    </a:rPr>
                                  </m:ctrlPr>
                                </m:funcPr>
                                <m:fName>
                                  <m:r>
                                    <m:rPr>
                                      <m:sty m:val="p"/>
                                    </m:rPr>
                                    <a:rPr sz="1800" b="0" i="1">
                                      <a:latin typeface="Cambria Math"/>
                                    </a:rPr>
                                    <m:t>h</m:t>
                                  </m:r>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=2</m:t>
                              </m:r>
                              <m:r>
                                <m:rPr>
                                  <m:sty m:val="p"/>
                                </m:rPr>
                                <a:rPr sz="1800" b="0" i="1">
                                  <a:latin typeface="Cambria Math"/>
                                </a:rPr>
                                <m:t>x</m:t>
                              </m:r>
                              <m:r>
                                <a:rPr sz="1800" b="0">
                                  <a:latin typeface="Cambria Math"/>
                                </a:rPr>
                                <m:t>−3</m:t>
                              </m:r>
                            </m:oMath>
                          </a14:m>
                          <a:r>
                            <a:rPr sz="1800" b="0" dirty="0"/>
                            <a:t>, </a:t>
                          </a:r>
                          <a14:m>
                            <m:oMath xmlns:m="http://schemas.openxmlformats.org/officeDocument/2006/math">
                              <m:r>
                                <m:rPr>
                                  <m:sty m:val="p"/>
                                </m:rPr>
                                <a:rPr sz="1800" b="0" i="1">
                                  <a:latin typeface="Cambria Math"/>
                                </a:rPr>
                                <m:t>n</m:t>
                              </m:r>
                              <m:r>
                                <a:rPr sz="1800" b="0">
                                  <a:latin typeface="Cambria Math"/>
                                </a:rPr>
                                <m:t>−1=−</m:t>
                              </m:r>
                              <m:f>
                                <m:fPr>
                                  <m:ctrlPr>
                                    <a:rPr sz="1800" b="0" i="1">
                                      <a:latin typeface="Cambria Math" panose="02040503050406030204" pitchFamily="18" charset="0"/>
                                    </a:rPr>
                                  </m:ctrlPr>
                                </m:fPr>
                                <m:num>
                                  <m:r>
                                    <a:rPr sz="1800" b="0">
                                      <a:latin typeface="Cambria Math"/>
                                    </a:rPr>
                                    <m:t>1</m:t>
                                  </m:r>
                                </m:num>
                                <m:den>
                                  <m:r>
                                    <a:rPr sz="1800" b="0">
                                      <a:latin typeface="Cambria Math"/>
                                    </a:rPr>
                                    <m:t>2</m:t>
                                  </m:r>
                                </m:den>
                              </m:f>
                            </m:oMath>
                          </a14:m>
                          <a:r>
                            <a:rPr sz="1800" b="0" dirty="0"/>
                            <a:t>,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h</m:t>
                                      </m:r>
                                    </m:e>
                                    <m:sup>
                                      <m:r>
                                        <a:rPr sz="1800" b="0">
                                          <a:latin typeface="Cambria Math"/>
                                        </a:rPr>
                                        <m:t>′</m:t>
                                      </m:r>
                                    </m:sup>
                                  </m:sSup>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=2</m:t>
                              </m:r>
                            </m:oMath>
                          </a14:m>
                          <a:r>
                            <a:rPr sz="1800" b="0" dirty="0"/>
                            <a:t>. Also substitute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m:t>
                              </m:r>
                              <m:func>
                                <m:funcPr>
                                  <m:ctrlPr>
                                    <a:rPr sz="1800" b="0" i="1">
                                      <a:latin typeface="Cambria Math" panose="02040503050406030204" pitchFamily="18" charset="0"/>
                                    </a:rPr>
                                  </m:ctrlPr>
                                </m:funcPr>
                                <m:fName>
                                  <m:r>
                                    <a:rPr sz="1800" b="0">
                                      <a:latin typeface="Cambria Math"/>
                                    </a:rPr>
                                    <m:t>2</m:t>
                                  </m:r>
                                </m:fName>
                                <m:e>
                                  <m:r>
                                    <m:rPr>
                                      <m:sty m:val="p"/>
                                    </m:rPr>
                                    <a:rPr sz="1800" b="0" i="1">
                                      <a:latin typeface="Cambria Math"/>
                                    </a:rPr>
                                    <m:t>x</m:t>
                                  </m:r>
                                </m:e>
                              </m:func>
                            </m:oMath>
                          </a14:m>
                          <a:r>
                            <a:rPr sz="1800" b="0" dirty="0"/>
                            <a:t>. 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a:latin typeface="Cambria Math"/>
                                        </a:rPr>
                                        <m:t>2</m:t>
                                      </m:r>
                                      <m:r>
                                        <m:rPr>
                                          <m:sty m:val="p"/>
                                        </m:rPr>
                                        <a:rPr sz="1800" b="0" i="1">
                                          <a:latin typeface="Cambria Math"/>
                                        </a:rPr>
                                        <m:t>x</m:t>
                                      </m:r>
                                      <m:r>
                                        <a:rPr sz="1800" b="0">
                                          <a:latin typeface="Cambria Math"/>
                                        </a:rPr>
                                        <m:t>−3</m:t>
                                      </m:r>
                                    </m:e>
                                  </m:d>
                                </m:e>
                                <m:sup>
                                  <m:r>
                                    <a:rPr sz="1800" b="0">
                                      <a:latin typeface="Cambria Math"/>
                                    </a:rPr>
                                    <m:t>−</m:t>
                                  </m:r>
                                  <m:f>
                                    <m:fPr>
                                      <m:ctrlPr>
                                        <a:rPr sz="1800" b="0" i="1">
                                          <a:latin typeface="Cambria Math" panose="02040503050406030204" pitchFamily="18" charset="0"/>
                                        </a:rPr>
                                      </m:ctrlPr>
                                    </m:fPr>
                                    <m:num>
                                      <m:r>
                                        <a:rPr sz="1800" b="0">
                                          <a:latin typeface="Cambria Math"/>
                                        </a:rPr>
                                        <m:t>1</m:t>
                                      </m:r>
                                    </m:num>
                                    <m:den>
                                      <m:r>
                                        <a:rPr sz="1800" b="0">
                                          <a:latin typeface="Cambria Math"/>
                                        </a:rPr>
                                        <m:t>2</m:t>
                                      </m:r>
                                    </m:den>
                                  </m:f>
                                </m:sup>
                              </m:sSup>
                            </m:oMath>
                          </a14:m>
                          <a:r>
                            <a:rPr sz="1800" b="0" dirty="0"/>
                            <a:t>. Simplify.</a:t>
                          </a:r>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r>
                                    <a:rPr sz="1800">
                                      <a:latin typeface="Cambria Math"/>
                                    </a:rPr>
                                    <m:t>2</m:t>
                                  </m:r>
                                  <m:r>
                                    <a:rPr sz="1800">
                                      <a:latin typeface="Cambria Math"/>
                                    </a:rPr>
                                    <m:t>𝑥</m:t>
                                  </m:r>
                                </m:e>
                              </m:d>
                            </m:oMath>
                          </a14:m>
                          <a:endParaRPr/>
                        </a:p>
                      </a:txBody>
                      <a:tcPr/>
                    </a:tc>
                    <a:tc vMerge="1">
                      <a:txBody>
                        <a:bodyPr/>
                        <a:lstStyle/>
                        <a:p>
                          <a:endParaRP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begChr m:val="["/>
                                  <m:endChr m:val="]"/>
                                  <m:ctrlPr>
                                    <a:rPr sz="1800" i="1">
                                      <a:latin typeface="Cambria Math" panose="02040503050406030204" pitchFamily="18" charset="0"/>
                                    </a:rPr>
                                  </m:ctrlPr>
                                </m:d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m:t>
                                      </m:r>
                                    </m:e>
                                  </m:d>
                                  <m:r>
                                    <a:rPr sz="1800">
                                      <a:latin typeface="Cambria Math"/>
                                    </a:rPr>
                                    <m:t>+</m:t>
                                  </m:r>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d>
                                    <m:dPr>
                                      <m:ctrlPr>
                                        <a:rPr sz="1800" i="1">
                                          <a:latin typeface="Cambria Math" panose="02040503050406030204" pitchFamily="18" charset="0"/>
                                        </a:rPr>
                                      </m:ctrlPr>
                                    </m:dPr>
                                    <m:e>
                                      <m:r>
                                        <a:rPr sz="1800">
                                          <a:latin typeface="Cambria Math"/>
                                        </a:rPr>
                                        <m:t>2</m:t>
                                      </m:r>
                                      <m:r>
                                        <a:rPr sz="1800">
                                          <a:latin typeface="Cambria Math"/>
                                        </a:rPr>
                                        <m:t>𝑥</m:t>
                                      </m:r>
                                    </m:e>
                                  </m:d>
                                </m:e>
                              </m:d>
                            </m:oMath>
                          </a14:m>
                          <a:endParaRPr/>
                        </a:p>
                      </a:txBody>
                      <a:tcPr/>
                    </a:tc>
                    <a:tc vMerge="1">
                      <a:txBody>
                        <a:bodyPr/>
                        <a:lstStyle/>
                        <a:p>
                          <a:endParaRPr/>
                        </a:p>
                      </a:txBody>
                      <a:tcPr/>
                    </a:tc>
                    <a:extLst>
                      <a:ext uri="{0D108BD9-81ED-4DB2-BD59-A6C34878D82A}">
                        <a16:rowId xmlns:a16="http://schemas.microsoft.com/office/drawing/2014/main" val="10003"/>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+1+4</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−6</m:t>
                                  </m:r>
                                  <m:r>
                                    <a:rPr sz="1800">
                                      <a:latin typeface="Cambria Math"/>
                                    </a:rPr>
                                    <m:t>𝑥</m:t>
                                  </m:r>
                                </m:e>
                              </m:d>
                            </m:oMath>
                          </a14:m>
                          <a:endParaRPr/>
                        </a:p>
                      </a:txBody>
                      <a:tcPr/>
                    </a:tc>
                    <a:tc vMerge="1">
                      <a:txBody>
                        <a:bodyPr/>
                        <a:lstStyle/>
                        <a:p>
                          <a:endParaRPr/>
                        </a:p>
                      </a:txBody>
                      <a:tcPr/>
                    </a:tc>
                    <a:extLst>
                      <a:ext uri="{0D108BD9-81ED-4DB2-BD59-A6C34878D82A}">
                        <a16:rowId xmlns:a16="http://schemas.microsoft.com/office/drawing/2014/main" val="10004"/>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e>
                              </m:phant>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−3</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ctrlPr>
                                    <a:rPr sz="1800" i="1">
                                      <a:latin typeface="Cambria Math" panose="02040503050406030204" pitchFamily="18" charset="0"/>
                                    </a:rPr>
                                  </m:ctrlPr>
                                </m:dPr>
                                <m:e>
                                  <m:r>
                                    <a:rPr sz="1800">
                                      <a:latin typeface="Cambria Math"/>
                                    </a:rPr>
                                    <m:t>5</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−6</m:t>
                                  </m:r>
                                  <m:r>
                                    <a:rPr sz="1800">
                                      <a:latin typeface="Cambria Math"/>
                                    </a:rPr>
                                    <m:t>𝑥</m:t>
                                  </m:r>
                                  <m:r>
                                    <a:rPr sz="1800">
                                      <a:latin typeface="Cambria Math"/>
                                    </a:rPr>
                                    <m:t>+1</m:t>
                                  </m:r>
                                </m:e>
                              </m:d>
                            </m:oMath>
                          </a14:m>
                          <a:endParaRPr dirty="0"/>
                        </a:p>
                      </a:txBody>
                      <a:tcPr/>
                    </a:tc>
                    <a:tc vMerge="1">
                      <a:txBody>
                        <a:bodyPr/>
                        <a:lstStyle/>
                        <a:p>
                          <a:endParaRPr/>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18603491"/>
                  </p:ext>
                </p:extLst>
              </p:nvPr>
            </p:nvGraphicFramePr>
            <p:xfrm>
              <a:off x="457200" y="1105523"/>
              <a:ext cx="8229600" cy="3463036"/>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576580">
                    <a:tc>
                      <a:txBody>
                        <a:bodyPr/>
                        <a:lstStyle/>
                        <a:p>
                          <a:endParaRPr lang="en-US"/>
                        </a:p>
                      </a:txBody>
                      <a:tcPr>
                        <a:blipFill>
                          <a:blip r:embed="rId2"/>
                          <a:stretch>
                            <a:fillRect r="-50000" b="-515789"/>
                          </a:stretch>
                        </a:blipFill>
                      </a:tcPr>
                    </a:tc>
                    <a:tc>
                      <a:txBody>
                        <a:bodyPr/>
                        <a:lstStyle/>
                        <a:p>
                          <a:pPr algn="l">
                            <a:defRPr b="1"/>
                          </a:pPr>
                          <a:r>
                            <a:t> </a:t>
                          </a:r>
                        </a:p>
                      </a:txBody>
                      <a:tcPr/>
                    </a:tc>
                    <a:extLst>
                      <a:ext uri="{0D108BD9-81ED-4DB2-BD59-A6C34878D82A}">
                        <a16:rowId xmlns:a16="http://schemas.microsoft.com/office/drawing/2014/main" val="10000"/>
                      </a:ext>
                    </a:extLst>
                  </a:tr>
                  <a:tr h="531495">
                    <a:tc>
                      <a:txBody>
                        <a:bodyPr/>
                        <a:lstStyle/>
                        <a:p>
                          <a:endParaRPr lang="en-US"/>
                        </a:p>
                      </a:txBody>
                      <a:tcPr>
                        <a:blipFill>
                          <a:blip r:embed="rId2"/>
                          <a:stretch>
                            <a:fillRect t="-109195" r="-50000" b="-463218"/>
                          </a:stretch>
                        </a:blipFill>
                      </a:tcPr>
                    </a:tc>
                    <a:tc rowSpan="5">
                      <a:txBody>
                        <a:bodyPr/>
                        <a:lstStyle/>
                        <a:p>
                          <a:endParaRPr lang="en-US"/>
                        </a:p>
                      </a:txBody>
                      <a:tcPr>
                        <a:blipFill>
                          <a:blip r:embed="rId2"/>
                          <a:stretch>
                            <a:fillRect l="-200000" t="-20042" b="-3376"/>
                          </a:stretch>
                        </a:blipFill>
                      </a:tcPr>
                    </a:tc>
                    <a:extLst>
                      <a:ext uri="{0D108BD9-81ED-4DB2-BD59-A6C34878D82A}">
                        <a16:rowId xmlns:a16="http://schemas.microsoft.com/office/drawing/2014/main" val="10001"/>
                      </a:ext>
                    </a:extLst>
                  </a:tr>
                  <a:tr h="531495">
                    <a:tc>
                      <a:txBody>
                        <a:bodyPr/>
                        <a:lstStyle/>
                        <a:p>
                          <a:endParaRPr lang="en-US"/>
                        </a:p>
                      </a:txBody>
                      <a:tcPr>
                        <a:blipFill>
                          <a:blip r:embed="rId2"/>
                          <a:stretch>
                            <a:fillRect t="-209195" r="-50000" b="-363218"/>
                          </a:stretch>
                        </a:blipFill>
                      </a:tcPr>
                    </a:tc>
                    <a:tc vMerge="1">
                      <a:txBody>
                        <a:bodyPr/>
                        <a:lstStyle/>
                        <a:p>
                          <a:endParaRPr/>
                        </a:p>
                      </a:txBody>
                      <a:tcPr/>
                    </a:tc>
                    <a:extLst>
                      <a:ext uri="{0D108BD9-81ED-4DB2-BD59-A6C34878D82A}">
                        <a16:rowId xmlns:a16="http://schemas.microsoft.com/office/drawing/2014/main" val="10002"/>
                      </a:ext>
                    </a:extLst>
                  </a:tr>
                  <a:tr h="531495">
                    <a:tc>
                      <a:txBody>
                        <a:bodyPr/>
                        <a:lstStyle/>
                        <a:p>
                          <a:endParaRPr lang="en-US"/>
                        </a:p>
                      </a:txBody>
                      <a:tcPr>
                        <a:blipFill>
                          <a:blip r:embed="rId2"/>
                          <a:stretch>
                            <a:fillRect t="-305682" r="-50000" b="-259091"/>
                          </a:stretch>
                        </a:blipFill>
                      </a:tcPr>
                    </a:tc>
                    <a:tc vMerge="1">
                      <a:txBody>
                        <a:bodyPr/>
                        <a:lstStyle/>
                        <a:p>
                          <a:endParaRPr/>
                        </a:p>
                      </a:txBody>
                      <a:tcPr/>
                    </a:tc>
                    <a:extLst>
                      <a:ext uri="{0D108BD9-81ED-4DB2-BD59-A6C34878D82A}">
                        <a16:rowId xmlns:a16="http://schemas.microsoft.com/office/drawing/2014/main" val="10003"/>
                      </a:ext>
                    </a:extLst>
                  </a:tr>
                  <a:tr h="531495">
                    <a:tc>
                      <a:txBody>
                        <a:bodyPr/>
                        <a:lstStyle/>
                        <a:p>
                          <a:endParaRPr lang="en-US"/>
                        </a:p>
                      </a:txBody>
                      <a:tcPr>
                        <a:blipFill>
                          <a:blip r:embed="rId2"/>
                          <a:stretch>
                            <a:fillRect t="-410345" r="-50000" b="-162069"/>
                          </a:stretch>
                        </a:blipFill>
                      </a:tcPr>
                    </a:tc>
                    <a:tc vMerge="1">
                      <a:txBody>
                        <a:bodyPr/>
                        <a:lstStyle/>
                        <a:p>
                          <a:endParaRPr/>
                        </a:p>
                      </a:txBody>
                      <a:tcPr/>
                    </a:tc>
                    <a:extLst>
                      <a:ext uri="{0D108BD9-81ED-4DB2-BD59-A6C34878D82A}">
                        <a16:rowId xmlns:a16="http://schemas.microsoft.com/office/drawing/2014/main" val="10004"/>
                      </a:ext>
                    </a:extLst>
                  </a:tr>
                  <a:tr h="760476">
                    <a:tc>
                      <a:txBody>
                        <a:bodyPr/>
                        <a:lstStyle/>
                        <a:p>
                          <a:endParaRPr lang="en-US"/>
                        </a:p>
                      </a:txBody>
                      <a:tcPr>
                        <a:blipFill>
                          <a:blip r:embed="rId2"/>
                          <a:stretch>
                            <a:fillRect t="-355200" r="-50000" b="-12800"/>
                          </a:stretch>
                        </a:blipFill>
                      </a:tcPr>
                    </a:tc>
                    <a:tc vMerge="1">
                      <a:txBody>
                        <a:bodyPr/>
                        <a:lstStyle/>
                        <a:p>
                          <a:endParaRPr/>
                        </a:p>
                      </a:txBody>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135A00-3D2A-8A90-942B-033EC413EDED}"/>
                  </a:ext>
                </a:extLst>
              </p:cNvPr>
              <p:cNvSpPr txBox="1"/>
              <p:nvPr/>
            </p:nvSpPr>
            <p:spPr>
              <a:xfrm>
                <a:off x="457200" y="4568559"/>
                <a:ext cx="8229600" cy="135960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Using radical notation, we have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𝑑𝑦</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rad>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5" name="TextBox 4">
                <a:extLst>
                  <a:ext uri="{FF2B5EF4-FFF2-40B4-BE49-F238E27FC236}">
                    <a16:creationId xmlns:a16="http://schemas.microsoft.com/office/drawing/2014/main" id="{3D135A00-3D2A-8A90-942B-033EC413EDED}"/>
                  </a:ext>
                </a:extLst>
              </p:cNvPr>
              <p:cNvSpPr txBox="1">
                <a:spLocks noRot="1" noChangeAspect="1" noMove="1" noResize="1" noEditPoints="1" noAdjustHandles="1" noChangeArrowheads="1" noChangeShapeType="1" noTextEdit="1"/>
              </p:cNvSpPr>
              <p:nvPr/>
            </p:nvSpPr>
            <p:spPr>
              <a:xfrm>
                <a:off x="457200" y="4568559"/>
                <a:ext cx="8229600" cy="1359603"/>
              </a:xfrm>
              <a:prstGeom prst="rect">
                <a:avLst/>
              </a:prstGeom>
              <a:blipFill>
                <a:blip r:embed="rId3"/>
                <a:stretch>
                  <a:fillRect l="-1481" t="-4036" b="-2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7089FE-A109-CED8-899E-AB45FCF52C35}"/>
                  </a:ext>
                </a:extLst>
              </p:cNvPr>
              <p:cNvSpPr txBox="1"/>
              <p:nvPr/>
            </p:nvSpPr>
            <p:spPr>
              <a:xfrm>
                <a:off x="-762000" y="1008635"/>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𝑓</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7" name="TextBox 6">
                <a:extLst>
                  <a:ext uri="{FF2B5EF4-FFF2-40B4-BE49-F238E27FC236}">
                    <a16:creationId xmlns:a16="http://schemas.microsoft.com/office/drawing/2014/main" id="{177089FE-A109-CED8-899E-AB45FCF52C35}"/>
                  </a:ext>
                </a:extLst>
              </p:cNvPr>
              <p:cNvSpPr txBox="1">
                <a:spLocks noRot="1" noChangeAspect="1" noMove="1" noResize="1" noEditPoints="1" noAdjustHandles="1" noChangeArrowheads="1" noChangeShapeType="1" noTextEdit="1"/>
              </p:cNvSpPr>
              <p:nvPr/>
            </p:nvSpPr>
            <p:spPr>
              <a:xfrm>
                <a:off x="-762000" y="1008635"/>
                <a:ext cx="4572000" cy="276999"/>
              </a:xfrm>
              <a:prstGeom prst="rect">
                <a:avLst/>
              </a:prstGeom>
              <a:blipFill>
                <a:blip r:embed="rId4"/>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9345646-5A13-5F8C-79DB-23E9C69CBF7A}"/>
                  </a:ext>
                </a:extLst>
              </p:cNvPr>
              <p:cNvSpPr txBox="1"/>
              <p:nvPr/>
            </p:nvSpPr>
            <p:spPr>
              <a:xfrm>
                <a:off x="1676400" y="950270"/>
                <a:ext cx="495228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𝑔</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9" name="TextBox 8">
                <a:extLst>
                  <a:ext uri="{FF2B5EF4-FFF2-40B4-BE49-F238E27FC236}">
                    <a16:creationId xmlns:a16="http://schemas.microsoft.com/office/drawing/2014/main" id="{19345646-5A13-5F8C-79DB-23E9C69CBF7A}"/>
                  </a:ext>
                </a:extLst>
              </p:cNvPr>
              <p:cNvSpPr txBox="1">
                <a:spLocks noRot="1" noChangeAspect="1" noMove="1" noResize="1" noEditPoints="1" noAdjustHandles="1" noChangeArrowheads="1" noChangeShapeType="1" noTextEdit="1"/>
              </p:cNvSpPr>
              <p:nvPr/>
            </p:nvSpPr>
            <p:spPr>
              <a:xfrm>
                <a:off x="1676400" y="950270"/>
                <a:ext cx="4952288"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BE6029-1B43-1825-FFD0-41880D684B24}"/>
                  </a:ext>
                </a:extLst>
              </p:cNvPr>
              <p:cNvSpPr txBox="1"/>
              <p:nvPr/>
            </p:nvSpPr>
            <p:spPr>
              <a:xfrm>
                <a:off x="229312" y="949152"/>
                <a:ext cx="495228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sSup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𝑔</m:t>
                          </m:r>
                        </m:e>
                        <m:sup>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m:t>
                          </m:r>
                        </m:sup>
                      </m:sSup>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m:t>
                      </m:r>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en-US" sz="1200" b="0" i="1" u="none" strike="noStrike" kern="1200" cap="none" spc="0" normalizeH="0" baseline="0" noProof="0" smtClean="0">
                              <a:ln>
                                <a:noFill/>
                              </a:ln>
                              <a:solidFill>
                                <a:srgbClr val="366092"/>
                              </a:solidFill>
                              <a:effectLst/>
                              <a:uLnTx/>
                              <a:uFillTx/>
                              <a:latin typeface="Cambria Math" panose="02040503050406030204" pitchFamily="18" charset="0"/>
                            </a:rPr>
                            <m:t>𝑥</m:t>
                          </m:r>
                        </m:e>
                      </m:d>
                    </m:oMath>
                  </m:oMathPara>
                </a14:m>
                <a:endParaRPr lang="en-US" sz="1200" dirty="0"/>
              </a:p>
            </p:txBody>
          </p:sp>
        </mc:Choice>
        <mc:Fallback xmlns="">
          <p:sp>
            <p:nvSpPr>
              <p:cNvPr id="11" name="TextBox 10">
                <a:extLst>
                  <a:ext uri="{FF2B5EF4-FFF2-40B4-BE49-F238E27FC236}">
                    <a16:creationId xmlns:a16="http://schemas.microsoft.com/office/drawing/2014/main" id="{F3BE6029-1B43-1825-FFD0-41880D684B24}"/>
                  </a:ext>
                </a:extLst>
              </p:cNvPr>
              <p:cNvSpPr txBox="1">
                <a:spLocks noRot="1" noChangeAspect="1" noMove="1" noResize="1" noEditPoints="1" noAdjustHandles="1" noChangeArrowheads="1" noChangeShapeType="1" noTextEdit="1"/>
              </p:cNvSpPr>
              <p:nvPr/>
            </p:nvSpPr>
            <p:spPr>
              <a:xfrm>
                <a:off x="229312" y="949152"/>
                <a:ext cx="4952288"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793847-9124-4664-4F91-487D80BCADC3}"/>
                  </a:ext>
                </a:extLst>
              </p:cNvPr>
              <p:cNvSpPr txBox="1"/>
              <p:nvPr/>
            </p:nvSpPr>
            <p:spPr>
              <a:xfrm>
                <a:off x="2845750" y="978334"/>
                <a:ext cx="495228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sSupPr>
                        <m:e>
                          <m:r>
                            <a:rPr kumimoji="0" lang="en-US" sz="1200" b="0" i="1" u="none" strike="noStrike" kern="1200" cap="none" spc="0" normalizeH="0" baseline="0" noProof="0" smtClean="0">
                              <a:ln>
                                <a:noFill/>
                              </a:ln>
                              <a:solidFill>
                                <a:srgbClr val="366092"/>
                              </a:solidFill>
                              <a:effectLst/>
                              <a:uLnTx/>
                              <a:uFillTx/>
                              <a:latin typeface="Cambria Math" panose="02040503050406030204" pitchFamily="18" charset="0"/>
                            </a:rPr>
                            <m:t>𝑓</m:t>
                          </m:r>
                        </m:e>
                        <m:sup>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m:t>
                          </m:r>
                        </m:sup>
                      </m:sSup>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m:t>
                      </m:r>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en-US" sz="1200" b="0" i="1" u="none" strike="noStrike" kern="1200" cap="none" spc="0" normalizeH="0" baseline="0" noProof="0" smtClean="0">
                              <a:ln>
                                <a:noFill/>
                              </a:ln>
                              <a:solidFill>
                                <a:srgbClr val="366092"/>
                              </a:solidFill>
                              <a:effectLst/>
                              <a:uLnTx/>
                              <a:uFillTx/>
                              <a:latin typeface="Cambria Math" panose="02040503050406030204" pitchFamily="18" charset="0"/>
                            </a:rPr>
                            <m:t>𝑥</m:t>
                          </m:r>
                        </m:e>
                      </m:d>
                    </m:oMath>
                  </m:oMathPara>
                </a14:m>
                <a:endParaRPr lang="en-US" sz="1200" dirty="0"/>
              </a:p>
            </p:txBody>
          </p:sp>
        </mc:Choice>
        <mc:Fallback xmlns="">
          <p:sp>
            <p:nvSpPr>
              <p:cNvPr id="12" name="TextBox 11">
                <a:extLst>
                  <a:ext uri="{FF2B5EF4-FFF2-40B4-BE49-F238E27FC236}">
                    <a16:creationId xmlns:a16="http://schemas.microsoft.com/office/drawing/2014/main" id="{C5793847-9124-4664-4F91-487D80BCADC3}"/>
                  </a:ext>
                </a:extLst>
              </p:cNvPr>
              <p:cNvSpPr txBox="1">
                <a:spLocks noRot="1" noChangeAspect="1" noMove="1" noResize="1" noEditPoints="1" noAdjustHandles="1" noChangeArrowheads="1" noChangeShapeType="1" noTextEdit="1"/>
              </p:cNvSpPr>
              <p:nvPr/>
            </p:nvSpPr>
            <p:spPr>
              <a:xfrm>
                <a:off x="2845750" y="978334"/>
                <a:ext cx="4952288" cy="276999"/>
              </a:xfrm>
              <a:prstGeom prst="rect">
                <a:avLst/>
              </a:prstGeom>
              <a:blipFill>
                <a:blip r:embed="rId7"/>
                <a:stretch>
                  <a:fillRect b="-4348"/>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Multiple Rules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Using radical notation, we have</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rad>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Multiple Rules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r>
                      <a:rPr>
                        <a:latin typeface="Cambria Math" panose="02040503050406030204" pitchFamily="18" charset="0"/>
                      </a:rPr>
                      <m:t>⁡</m:t>
                    </m:r>
                    <m:d>
                      <m:dPr>
                        <m:begChr m:val="["/>
                        <m:endChr m:val="]"/>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3</m:t>
                            </m:r>
                          </m:deg>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num>
                              <m:den>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den>
                            </m:f>
                          </m:e>
                        </m:rad>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Multiple Rules (cont.)</a:t>
            </a:r>
          </a:p>
        </p:txBody>
      </p:sp>
      <p:sp>
        <p:nvSpPr>
          <p:cNvPr id="3" name="Text Placeholder 2"/>
          <p:cNvSpPr>
            <a:spLocks noGrp="1"/>
          </p:cNvSpPr>
          <p:nvPr>
            <p:ph type="body" sz="quarter" idx="10"/>
          </p:nvPr>
        </p:nvSpPr>
        <p:spPr/>
        <p:txBody>
          <a:bodyPr>
            <a:normAutofit/>
          </a:bodyPr>
          <a:lstStyle/>
          <a:p>
            <a:r>
              <a:rPr sz="2800" b="1"/>
              <a:t>Solution</a:t>
            </a:r>
          </a:p>
          <a:p>
            <a:r>
              <a:rPr sz="2800"/>
              <a:t>Apply the General Power Rule and the Quotient Rule.</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C4B637-3692-F338-DA5F-9D3E9FD6AFDA}"/>
                  </a:ext>
                </a:extLst>
              </p:cNvPr>
              <p:cNvGraphicFramePr>
                <a:graphicFrameLocks/>
              </p:cNvGraphicFramePr>
              <p:nvPr>
                <p:extLst>
                  <p:ext uri="{D42A27DB-BD31-4B8C-83A1-F6EECF244321}">
                    <p14:modId xmlns:p14="http://schemas.microsoft.com/office/powerpoint/2010/main" val="518508612"/>
                  </p:ext>
                </p:extLst>
              </p:nvPr>
            </p:nvGraphicFramePr>
            <p:xfrm>
              <a:off x="457200" y="2057400"/>
              <a:ext cx="8229600" cy="3697417"/>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r>
                                <a:rPr sz="1800">
                                  <a:latin typeface="Cambria Math"/>
                                </a:rPr>
                                <m:t>⁡</m:t>
                              </m:r>
                              <m:d>
                                <m:dPr>
                                  <m:begChr m:val="["/>
                                  <m:endChr m:val="]"/>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rad>
                                </m:e>
                              </m:d>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fName>
                                <m:e>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sup>
                                          <m:f>
                                            <m:fPr>
                                              <m:ctrlPr>
                                                <a:rPr sz="1800" i="1">
                                                  <a:latin typeface="Cambria Math" panose="02040503050406030204" pitchFamily="18" charset="0"/>
                                                </a:rPr>
                                              </m:ctrlPr>
                                            </m:fPr>
                                            <m:num>
                                              <m:r>
                                                <a:rPr sz="1800">
                                                  <a:latin typeface="Cambria Math"/>
                                                </a:rPr>
                                                <m:t>1</m:t>
                                              </m:r>
                                            </m:num>
                                            <m:den>
                                              <m:r>
                                                <a:rPr sz="1800">
                                                  <a:latin typeface="Cambria Math"/>
                                                </a:rPr>
                                                <m:t>3</m:t>
                                              </m:r>
                                            </m:den>
                                          </m:f>
                                        </m:sup>
                                      </m:sSup>
                                    </m:e>
                                  </m:d>
                                </m:e>
                              </m:func>
                            </m:oMath>
                          </a14:m>
                          <a:endParaRPr/>
                        </a:p>
                      </a:txBody>
                      <a:tcPr/>
                    </a:tc>
                    <a:tc>
                      <a:txBody>
                        <a:bodyPr/>
                        <a:lstStyle/>
                        <a:p>
                          <a:pPr algn="l">
                            <a:defRPr b="1"/>
                          </a:pPr>
                          <a:r>
                            <a:rPr lang="en-US" b="0" dirty="0"/>
                            <a:t>Rewrite using exponents.</a:t>
                          </a:r>
                          <a:endParaRPr b="0" dirty="0"/>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r>
                                    <a:rPr sz="1800">
                                      <a:latin typeface="Cambria Math"/>
                                    </a:rPr>
                                    <m:t>⁡</m:t>
                                  </m:r>
                                  <m:d>
                                    <m:dPr>
                                      <m:begChr m:val="["/>
                                      <m:endChr m:val="]"/>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r>
                                <a:rPr sz="1800">
                                  <a:latin typeface="Cambria Math"/>
                                </a:rPr>
                                <m:t>⋅</m:t>
                              </m:r>
                              <m:func>
                                <m:funcPr>
                                  <m:ctrlPr>
                                    <a:rPr sz="1800" i="1">
                                      <a:latin typeface="Cambria Math" panose="02040503050406030204" pitchFamily="18" charset="0"/>
                                    </a:rPr>
                                  </m:ctrlPr>
                                </m:funcPr>
                                <m:fNa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fName>
                                <m:e>
                                  <m:d>
                                    <m:dPr>
                                      <m:begChr m:val="["/>
                                      <m:endChr m:val="]"/>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func>
                            </m:oMath>
                          </a14:m>
                          <a:endParaRPr/>
                        </a:p>
                      </a:txBody>
                      <a:tcPr/>
                    </a:tc>
                    <a:tc>
                      <a:txBody>
                        <a:bodyPr/>
                        <a:lstStyle/>
                        <a:p>
                          <a:pPr algn="l">
                            <a:defRPr b="1"/>
                          </a:pPr>
                          <a:r>
                            <a:rPr lang="en-US" b="0" dirty="0"/>
                            <a:t>Apply the General Power Rule.</a:t>
                          </a:r>
                          <a:endParaRPr b="0"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r>
                                    <a:rPr sz="1800">
                                      <a:latin typeface="Cambria Math"/>
                                    </a:rPr>
                                    <m:t>⁡</m:t>
                                  </m:r>
                                  <m:d>
                                    <m:dPr>
                                      <m:begChr m:val="["/>
                                      <m:endChr m:val="]"/>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d>
                                <m:dPr>
                                  <m:ctrlPr>
                                    <a:rPr sz="1800" i="1">
                                      <a:latin typeface="Cambria Math" panose="02040503050406030204" pitchFamily="18" charset="0"/>
                                    </a:rPr>
                                  </m:ctrlPr>
                                </m:dPr>
                                <m:e>
                                  <m:f>
                                    <m:fPr>
                                      <m:ctrlPr>
                                        <a:rPr sz="1800" i="1">
                                          <a:latin typeface="Cambria Math" panose="02040503050406030204" pitchFamily="18" charset="0"/>
                                        </a:rPr>
                                      </m:ctrlPr>
                                    </m:fPr>
                                    <m:num>
                                      <m:d>
                                        <m:dPr>
                                          <m:ctrlPr>
                                            <a:rPr sz="1800" i="1">
                                              <a:latin typeface="Cambria Math" panose="02040503050406030204" pitchFamily="18" charset="0"/>
                                            </a:rPr>
                                          </m:ctrlPr>
                                        </m:dPr>
                                        <m:e>
                                          <m:r>
                                            <a:rPr sz="1800">
                                              <a:latin typeface="Cambria Math"/>
                                            </a:rPr>
                                            <m:t>3</m:t>
                                          </m:r>
                                          <m:r>
                                            <a:rPr sz="1800">
                                              <a:latin typeface="Cambria Math"/>
                                            </a:rPr>
                                            <m:t>𝑥</m:t>
                                          </m:r>
                                          <m:r>
                                            <a:rPr sz="1800">
                                              <a:latin typeface="Cambria Math"/>
                                            </a:rPr>
                                            <m:t>+4</m:t>
                                          </m:r>
                                        </m:e>
                                      </m:d>
                                      <m:r>
                                        <a:rPr sz="1800">
                                          <a:latin typeface="Cambria Math"/>
                                        </a:rPr>
                                        <m:t>⋅2−</m:t>
                                      </m:r>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−7</m:t>
                                          </m:r>
                                        </m:e>
                                      </m:d>
                                      <m:r>
                                        <a:rPr sz="1800">
                                          <a:latin typeface="Cambria Math"/>
                                        </a:rPr>
                                        <m:t>⋅3</m:t>
                                      </m:r>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𝑥</m:t>
                                              </m:r>
                                              <m:r>
                                                <a:rPr sz="1800">
                                                  <a:latin typeface="Cambria Math"/>
                                                </a:rPr>
                                                <m:t>+4</m:t>
                                              </m:r>
                                            </m:e>
                                          </m:d>
                                        </m:e>
                                        <m:sup>
                                          <m:r>
                                            <a:rPr sz="1800">
                                              <a:latin typeface="Cambria Math"/>
                                            </a:rPr>
                                            <m:t>2</m:t>
                                          </m:r>
                                        </m:sup>
                                      </m:sSup>
                                    </m:den>
                                  </m:f>
                                </m:e>
                              </m:d>
                            </m:oMath>
                          </a14:m>
                          <a:endParaRPr dirty="0"/>
                        </a:p>
                      </a:txBody>
                      <a:tcPr/>
                    </a:tc>
                    <a:tc>
                      <a:txBody>
                        <a:bodyPr/>
                        <a:lstStyle/>
                        <a:p>
                          <a:pPr algn="l">
                            <a:defRPr sz="1100" b="1"/>
                          </a:pPr>
                          <a:r>
                            <a:rPr sz="1800" b="0" dirty="0"/>
                            <a:t>Use the Quotient Rule to find </a:t>
                          </a:r>
                          <a14:m>
                            <m:oMath xmlns:m="http://schemas.openxmlformats.org/officeDocument/2006/math">
                              <m:sSub>
                                <m:sSubPr>
                                  <m:ctrlPr>
                                    <a:rPr sz="1800" b="0" i="1">
                                      <a:latin typeface="Cambria Math" panose="02040503050406030204" pitchFamily="18" charset="0"/>
                                    </a:rPr>
                                  </m:ctrlPr>
                                </m:sSubPr>
                                <m:e>
                                  <m:r>
                                    <m:rPr>
                                      <m:sty m:val="p"/>
                                    </m:rPr>
                                    <a:rPr sz="1800" b="0" i="1">
                                      <a:latin typeface="Cambria Math"/>
                                    </a:rPr>
                                    <m:t>D</m:t>
                                  </m:r>
                                </m:e>
                                <m:sub>
                                  <m:r>
                                    <m:rPr>
                                      <m:sty m:val="p"/>
                                    </m:rPr>
                                    <a:rPr sz="1800" b="0" i="1">
                                      <a:latin typeface="Cambria Math"/>
                                    </a:rPr>
                                    <m:t>x</m:t>
                                  </m:r>
                                </m:sub>
                              </m:sSub>
                              <m:r>
                                <a:rPr sz="1800" b="0">
                                  <a:latin typeface="Cambria Math"/>
                                </a:rPr>
                                <m:t>⁡</m:t>
                              </m:r>
                              <m:d>
                                <m:dPr>
                                  <m:begChr m:val="["/>
                                  <m:endChr m:val="]"/>
                                  <m:ctrlPr>
                                    <a:rPr sz="1800" b="0" i="1">
                                      <a:latin typeface="Cambria Math" panose="02040503050406030204" pitchFamily="18" charset="0"/>
                                    </a:rPr>
                                  </m:ctrlPr>
                                </m:dPr>
                                <m:e>
                                  <m:f>
                                    <m:fPr>
                                      <m:ctrlPr>
                                        <a:rPr sz="1800" b="0" i="1">
                                          <a:latin typeface="Cambria Math" panose="02040503050406030204" pitchFamily="18" charset="0"/>
                                        </a:rPr>
                                      </m:ctrlPr>
                                    </m:fPr>
                                    <m:num>
                                      <m:r>
                                        <a:rPr sz="1800" b="0">
                                          <a:latin typeface="Cambria Math"/>
                                        </a:rPr>
                                        <m:t>2</m:t>
                                      </m:r>
                                      <m:r>
                                        <m:rPr>
                                          <m:sty m:val="p"/>
                                        </m:rPr>
                                        <a:rPr sz="1800" b="0" i="1">
                                          <a:latin typeface="Cambria Math"/>
                                        </a:rPr>
                                        <m:t>x</m:t>
                                      </m:r>
                                      <m:r>
                                        <a:rPr sz="1800" b="0">
                                          <a:latin typeface="Cambria Math"/>
                                        </a:rPr>
                                        <m:t>−7</m:t>
                                      </m:r>
                                    </m:num>
                                    <m:den>
                                      <m:r>
                                        <a:rPr sz="1800" b="0">
                                          <a:latin typeface="Cambria Math"/>
                                        </a:rPr>
                                        <m:t>3</m:t>
                                      </m:r>
                                      <m:r>
                                        <m:rPr>
                                          <m:sty m:val="p"/>
                                        </m:rPr>
                                        <a:rPr sz="1800" b="0" i="1">
                                          <a:latin typeface="Cambria Math"/>
                                        </a:rPr>
                                        <m:t>x</m:t>
                                      </m:r>
                                      <m:r>
                                        <a:rPr sz="1800" b="0">
                                          <a:latin typeface="Cambria Math"/>
                                        </a:rPr>
                                        <m:t>+4</m:t>
                                      </m:r>
                                    </m:den>
                                  </m:f>
                                </m:e>
                              </m:d>
                            </m:oMath>
                          </a14:m>
                          <a:r>
                            <a:rPr sz="1800" b="0" dirty="0"/>
                            <a:t>.</a:t>
                          </a: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r>
                                    <a:rPr sz="1800">
                                      <a:latin typeface="Cambria Math"/>
                                    </a:rPr>
                                    <m:t>⁡</m:t>
                                  </m:r>
                                  <m:d>
                                    <m:dPr>
                                      <m:begChr m:val="["/>
                                      <m:endChr m:val="]"/>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6</m:t>
                                      </m:r>
                                      <m:r>
                                        <a:rPr sz="1800">
                                          <a:latin typeface="Cambria Math"/>
                                        </a:rPr>
                                        <m:t>𝑥</m:t>
                                      </m:r>
                                      <m:r>
                                        <a:rPr sz="1800">
                                          <a:latin typeface="Cambria Math"/>
                                        </a:rPr>
                                        <m:t>+8−6</m:t>
                                      </m:r>
                                      <m:r>
                                        <a:rPr sz="1800">
                                          <a:latin typeface="Cambria Math"/>
                                        </a:rPr>
                                        <m:t>𝑥</m:t>
                                      </m:r>
                                      <m:r>
                                        <a:rPr sz="1800">
                                          <a:latin typeface="Cambria Math"/>
                                        </a:rPr>
                                        <m:t>+21</m:t>
                                      </m:r>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𝑥</m:t>
                                              </m:r>
                                              <m:r>
                                                <a:rPr sz="1800">
                                                  <a:latin typeface="Cambria Math"/>
                                                </a:rPr>
                                                <m:t>+4</m:t>
                                              </m:r>
                                            </m:e>
                                          </m:d>
                                        </m:e>
                                        <m:sup>
                                          <m:r>
                                            <a:rPr sz="1800">
                                              <a:latin typeface="Cambria Math"/>
                                            </a:rPr>
                                            <m:t>2</m:t>
                                          </m:r>
                                        </m:sup>
                                      </m:sSup>
                                    </m:den>
                                  </m:f>
                                </m:e>
                              </m:d>
                            </m:oMath>
                          </a14:m>
                          <a:endParaRPr/>
                        </a:p>
                      </a:txBody>
                      <a:tcPr/>
                    </a:tc>
                    <a:tc>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𝐷</m:t>
                                      </m:r>
                                    </m:e>
                                    <m:sub>
                                      <m:r>
                                        <a:rPr sz="1800">
                                          <a:latin typeface="Cambria Math"/>
                                        </a:rPr>
                                        <m:t>𝑥</m:t>
                                      </m:r>
                                    </m:sub>
                                  </m:sSub>
                                  <m:r>
                                    <a:rPr sz="1800">
                                      <a:latin typeface="Cambria Math"/>
                                    </a:rPr>
                                    <m:t>⁡</m:t>
                                  </m:r>
                                  <m:d>
                                    <m:dPr>
                                      <m:begChr m:val="["/>
                                      <m:endChr m:val="]"/>
                                      <m:ctrlPr>
                                        <a:rPr sz="1800" i="1">
                                          <a:latin typeface="Cambria Math" panose="02040503050406030204" pitchFamily="18" charset="0"/>
                                        </a:rPr>
                                      </m:ctrlPr>
                                    </m:dPr>
                                    <m:e>
                                      <m:rad>
                                        <m:radPr>
                                          <m:ctrlPr>
                                            <a:rPr sz="1800" i="1">
                                              <a:latin typeface="Cambria Math" panose="02040503050406030204" pitchFamily="18" charset="0"/>
                                            </a:rPr>
                                          </m:ctrlPr>
                                        </m:radPr>
                                        <m:deg>
                                          <m:r>
                                            <a:rPr sz="1800">
                                              <a:latin typeface="Cambria Math"/>
                                            </a:rPr>
                                            <m:t>3</m:t>
                                          </m:r>
                                        </m:deg>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rad>
                                    </m:e>
                                  </m:d>
                                </m:e>
                              </m:phant>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m:t>
                                          </m:r>
                                          <m:r>
                                            <a:rPr sz="1800">
                                              <a:latin typeface="Cambria Math"/>
                                            </a:rPr>
                                            <m:t>𝑥</m:t>
                                          </m:r>
                                          <m:r>
                                            <a:rPr sz="1800">
                                              <a:latin typeface="Cambria Math"/>
                                            </a:rPr>
                                            <m:t>−7</m:t>
                                          </m:r>
                                        </m:num>
                                        <m:den>
                                          <m:r>
                                            <a:rPr sz="1800">
                                              <a:latin typeface="Cambria Math"/>
                                            </a:rPr>
                                            <m:t>3</m:t>
                                          </m:r>
                                          <m:r>
                                            <a:rPr sz="1800">
                                              <a:latin typeface="Cambria Math"/>
                                            </a:rPr>
                                            <m:t>𝑥</m:t>
                                          </m:r>
                                          <m:r>
                                            <a:rPr sz="1800">
                                              <a:latin typeface="Cambria Math"/>
                                            </a:rPr>
                                            <m:t>+4</m:t>
                                          </m:r>
                                        </m:den>
                                      </m:f>
                                    </m:e>
                                  </m:d>
                                </m:e>
                                <m:sup>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3</m:t>
                                      </m:r>
                                    </m:den>
                                  </m:f>
                                </m:sup>
                              </m:sSup>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29</m:t>
                                      </m:r>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𝑥</m:t>
                                              </m:r>
                                              <m:r>
                                                <a:rPr sz="1800">
                                                  <a:latin typeface="Cambria Math"/>
                                                </a:rPr>
                                                <m:t>+4</m:t>
                                              </m:r>
                                            </m:e>
                                          </m:d>
                                        </m:e>
                                        <m:sup>
                                          <m:r>
                                            <a:rPr sz="1800">
                                              <a:latin typeface="Cambria Math"/>
                                            </a:rPr>
                                            <m:t>2</m:t>
                                          </m:r>
                                        </m:sup>
                                      </m:sSup>
                                    </m:den>
                                  </m:f>
                                </m:e>
                              </m:d>
                            </m:oMath>
                          </a14:m>
                          <a:endParaRPr dirty="0"/>
                        </a:p>
                      </a:txBody>
                      <a:tcPr/>
                    </a:tc>
                    <a:tc>
                      <a:txBody>
                        <a:bodyPr/>
                        <a:lstStyle/>
                        <a:p>
                          <a:pPr algn="l">
                            <a:defRPr b="1"/>
                          </a:pPr>
                          <a:r>
                            <a:rPr lang="en-US" b="0" dirty="0"/>
                            <a:t>Simplify.</a:t>
                          </a:r>
                          <a:r>
                            <a:rPr dirty="0"/>
                            <a:t> </a:t>
                          </a: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BFC4B637-3692-F338-DA5F-9D3E9FD6AFDA}"/>
                  </a:ext>
                </a:extLst>
              </p:cNvPr>
              <p:cNvGraphicFramePr>
                <a:graphicFrameLocks/>
              </p:cNvGraphicFramePr>
              <p:nvPr>
                <p:extLst>
                  <p:ext uri="{D42A27DB-BD31-4B8C-83A1-F6EECF244321}">
                    <p14:modId xmlns:p14="http://schemas.microsoft.com/office/powerpoint/2010/main" val="518508612"/>
                  </p:ext>
                </p:extLst>
              </p:nvPr>
            </p:nvGraphicFramePr>
            <p:xfrm>
              <a:off x="457200" y="2057400"/>
              <a:ext cx="8229600" cy="3697417"/>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730314">
                    <a:tc>
                      <a:txBody>
                        <a:bodyPr/>
                        <a:lstStyle/>
                        <a:p>
                          <a:endParaRPr lang="en-US"/>
                        </a:p>
                      </a:txBody>
                      <a:tcPr>
                        <a:blipFill>
                          <a:blip r:embed="rId2"/>
                          <a:stretch>
                            <a:fillRect t="-4167" r="-77165" b="-406667"/>
                          </a:stretch>
                        </a:blipFill>
                      </a:tcPr>
                    </a:tc>
                    <a:tc>
                      <a:txBody>
                        <a:bodyPr/>
                        <a:lstStyle/>
                        <a:p>
                          <a:pPr algn="l">
                            <a:defRPr b="1"/>
                          </a:pPr>
                          <a:r>
                            <a:rPr lang="en-US" b="0" dirty="0"/>
                            <a:t>Rewrite using exponents.</a:t>
                          </a:r>
                          <a:endParaRPr b="0" dirty="0"/>
                        </a:p>
                      </a:txBody>
                      <a:tcPr/>
                    </a:tc>
                    <a:extLst>
                      <a:ext uri="{0D108BD9-81ED-4DB2-BD59-A6C34878D82A}">
                        <a16:rowId xmlns:a16="http://schemas.microsoft.com/office/drawing/2014/main" val="10000"/>
                      </a:ext>
                    </a:extLst>
                  </a:tr>
                  <a:tr h="730949">
                    <a:tc>
                      <a:txBody>
                        <a:bodyPr/>
                        <a:lstStyle/>
                        <a:p>
                          <a:endParaRPr lang="en-US"/>
                        </a:p>
                      </a:txBody>
                      <a:tcPr>
                        <a:blipFill>
                          <a:blip r:embed="rId2"/>
                          <a:stretch>
                            <a:fillRect t="-104167" r="-77165" b="-306667"/>
                          </a:stretch>
                        </a:blipFill>
                      </a:tcPr>
                    </a:tc>
                    <a:tc>
                      <a:txBody>
                        <a:bodyPr/>
                        <a:lstStyle/>
                        <a:p>
                          <a:pPr algn="l">
                            <a:defRPr b="1"/>
                          </a:pPr>
                          <a:r>
                            <a:rPr lang="en-US" b="0" dirty="0"/>
                            <a:t>Apply the General Power Rule.</a:t>
                          </a:r>
                          <a:endParaRPr b="0" dirty="0"/>
                        </a:p>
                      </a:txBody>
                      <a:tcPr/>
                    </a:tc>
                    <a:extLst>
                      <a:ext uri="{0D108BD9-81ED-4DB2-BD59-A6C34878D82A}">
                        <a16:rowId xmlns:a16="http://schemas.microsoft.com/office/drawing/2014/main" val="10001"/>
                      </a:ext>
                    </a:extLst>
                  </a:tr>
                  <a:tr h="774256">
                    <a:tc>
                      <a:txBody>
                        <a:bodyPr/>
                        <a:lstStyle/>
                        <a:p>
                          <a:endParaRPr lang="en-US"/>
                        </a:p>
                      </a:txBody>
                      <a:tcPr>
                        <a:blipFill>
                          <a:blip r:embed="rId2"/>
                          <a:stretch>
                            <a:fillRect t="-191406" r="-77165" b="-187500"/>
                          </a:stretch>
                        </a:blipFill>
                      </a:tcPr>
                    </a:tc>
                    <a:tc>
                      <a:txBody>
                        <a:bodyPr/>
                        <a:lstStyle/>
                        <a:p>
                          <a:endParaRPr lang="en-US"/>
                        </a:p>
                      </a:txBody>
                      <a:tcPr>
                        <a:blipFill>
                          <a:blip r:embed="rId2"/>
                          <a:stretch>
                            <a:fillRect l="-129592" t="-191406" b="-187500"/>
                          </a:stretch>
                        </a:blipFill>
                      </a:tcPr>
                    </a:tc>
                    <a:extLst>
                      <a:ext uri="{0D108BD9-81ED-4DB2-BD59-A6C34878D82A}">
                        <a16:rowId xmlns:a16="http://schemas.microsoft.com/office/drawing/2014/main" val="10002"/>
                      </a:ext>
                    </a:extLst>
                  </a:tr>
                  <a:tr h="730949">
                    <a:tc>
                      <a:txBody>
                        <a:bodyPr/>
                        <a:lstStyle/>
                        <a:p>
                          <a:endParaRPr lang="en-US"/>
                        </a:p>
                      </a:txBody>
                      <a:tcPr>
                        <a:blipFill>
                          <a:blip r:embed="rId2"/>
                          <a:stretch>
                            <a:fillRect t="-310833" r="-77165" b="-100000"/>
                          </a:stretch>
                        </a:blipFill>
                      </a:tcPr>
                    </a:tc>
                    <a:tc>
                      <a:txBody>
                        <a:bodyPr/>
                        <a:lstStyle/>
                        <a:p>
                          <a:pPr algn="l"/>
                          <a:endParaRPr dirty="0"/>
                        </a:p>
                      </a:txBody>
                      <a:tcPr/>
                    </a:tc>
                    <a:extLst>
                      <a:ext uri="{0D108BD9-81ED-4DB2-BD59-A6C34878D82A}">
                        <a16:rowId xmlns:a16="http://schemas.microsoft.com/office/drawing/2014/main" val="10003"/>
                      </a:ext>
                    </a:extLst>
                  </a:tr>
                  <a:tr h="730949">
                    <a:tc>
                      <a:txBody>
                        <a:bodyPr/>
                        <a:lstStyle/>
                        <a:p>
                          <a:endParaRPr lang="en-US"/>
                        </a:p>
                      </a:txBody>
                      <a:tcPr>
                        <a:blipFill>
                          <a:blip r:embed="rId2"/>
                          <a:stretch>
                            <a:fillRect t="-410833" r="-77165"/>
                          </a:stretch>
                        </a:blipFill>
                      </a:tcPr>
                    </a:tc>
                    <a:tc>
                      <a:txBody>
                        <a:bodyPr/>
                        <a:lstStyle/>
                        <a:p>
                          <a:pPr algn="l">
                            <a:defRPr b="1"/>
                          </a:pPr>
                          <a:r>
                            <a:rPr lang="en-US" b="0" dirty="0"/>
                            <a:t>Simplify.</a:t>
                          </a:r>
                          <a:r>
                            <a:rPr dirty="0"/>
                            <a:t> </a:t>
                          </a:r>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Air Pollution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Suppose that the average measure of air pollution in Sootville is given by the formula</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num>
                      <m:den>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+36</m:t>
                            </m:r>
                          </m:e>
                        </m:rad>
                      </m:den>
                    </m:f>
                  </m:oMath>
                </a14:m>
                <a:r>
                  <a:rPr sz="2800"/>
                  <a:t>,</a:t>
                </a:r>
              </a:p>
              <a:p>
                <a:pPr>
                  <a:defRPr sz="2800"/>
                </a:pPr>
                <a:r>
                  <a:rPr sz="2800"/>
                  <a:t>where </a:t>
                </a:r>
                <a14:m>
                  <m:oMath xmlns:m="http://schemas.openxmlformats.org/officeDocument/2006/math">
                    <m:r>
                      <a:rPr>
                        <a:latin typeface="Cambria Math" panose="02040503050406030204" pitchFamily="18" charset="0"/>
                      </a:rPr>
                      <m:t>𝑡</m:t>
                    </m:r>
                  </m:oMath>
                </a14:m>
                <a:r>
                  <a:rPr sz="2800"/>
                  <a:t> is time in years since 1980. How fast was this measure changing in 1988?</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Air Pollution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Find the derivative of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by using the Quotient Rule and the General Power Rule.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1C03884-5EBB-5BBD-BA1A-7BF98F5D179C}"/>
                  </a:ext>
                </a:extLst>
              </p:cNvPr>
              <p:cNvGraphicFramePr>
                <a:graphicFrameLocks/>
              </p:cNvGraphicFramePr>
              <p:nvPr>
                <p:extLst>
                  <p:ext uri="{D42A27DB-BD31-4B8C-83A1-F6EECF244321}">
                    <p14:modId xmlns:p14="http://schemas.microsoft.com/office/powerpoint/2010/main" val="2407990181"/>
                  </p:ext>
                </p:extLst>
              </p:nvPr>
            </p:nvGraphicFramePr>
            <p:xfrm>
              <a:off x="457200" y="2667000"/>
              <a:ext cx="8229600" cy="268046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r>
                                    <a:rPr sz="1800">
                                      <a:latin typeface="Cambria Math"/>
                                    </a:rPr>
                                    <m:t>𝑃</m:t>
                                  </m:r>
                                </m:fName>
                                <m:e>
                                  <m:d>
                                    <m:dPr>
                                      <m:ctrlPr>
                                        <a:rPr sz="1800" i="1">
                                          <a:latin typeface="Cambria Math" panose="02040503050406030204" pitchFamily="18" charset="0"/>
                                        </a:rPr>
                                      </m:ctrlPr>
                                    </m:dPr>
                                    <m:e>
                                      <m:r>
                                        <a:rPr sz="1800">
                                          <a:latin typeface="Cambria Math"/>
                                        </a:rPr>
                                        <m:t>𝑡</m:t>
                                      </m:r>
                                    </m:e>
                                  </m:d>
                                </m:e>
                              </m:func>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𝑡</m:t>
                                      </m:r>
                                    </m:e>
                                    <m:sup>
                                      <m:r>
                                        <a:rPr sz="1800">
                                          <a:latin typeface="Cambria Math"/>
                                        </a:rPr>
                                        <m:t>2</m:t>
                                      </m:r>
                                    </m:sup>
                                  </m:sSup>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oMath>
                          </a14:m>
                          <a:endParaRPr/>
                        </a:p>
                      </a:txBody>
                      <a:tcPr/>
                    </a:tc>
                    <a:tc>
                      <a:txBody>
                        <a:bodyPr/>
                        <a:lstStyle/>
                        <a:p>
                          <a:pPr algn="l">
                            <a:defRPr b="1"/>
                          </a:pPr>
                          <a:r>
                            <a:rPr lang="en-US" b="0" dirty="0"/>
                            <a:t>Rewrite using exponents.</a:t>
                          </a:r>
                          <a:endParaRPr b="0" dirty="0"/>
                        </a:p>
                      </a:txBody>
                      <a:tcPr anchor="ct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𝑃</m:t>
                                      </m:r>
                                    </m:e>
                                    <m:sup>
                                      <m:r>
                                        <a:rPr sz="1800">
                                          <a:latin typeface="Cambria Math"/>
                                        </a:rPr>
                                        <m:t>′</m:t>
                                      </m:r>
                                    </m:sup>
                                  </m:sSup>
                                </m:fName>
                                <m:e>
                                  <m:d>
                                    <m:dPr>
                                      <m:ctrlPr>
                                        <a:rPr sz="1800" i="1">
                                          <a:latin typeface="Cambria Math" panose="02040503050406030204" pitchFamily="18" charset="0"/>
                                        </a:rPr>
                                      </m:ctrlPr>
                                    </m:dPr>
                                    <m:e>
                                      <m:r>
                                        <a:rPr sz="1800">
                                          <a:latin typeface="Cambria Math"/>
                                        </a:rPr>
                                        <m:t>𝑡</m:t>
                                      </m:r>
                                    </m:e>
                                  </m:d>
                                </m:e>
                              </m:func>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⋅2</m:t>
                                  </m:r>
                                  <m:r>
                                    <a:rPr sz="1800">
                                      <a:latin typeface="Cambria Math"/>
                                    </a:rPr>
                                    <m:t>𝑡</m:t>
                                  </m:r>
                                  <m:r>
                                    <a:rPr sz="1800">
                                      <a:latin typeface="Cambria Math"/>
                                    </a:rPr>
                                    <m:t>−</m:t>
                                  </m:r>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⋅2</m:t>
                                  </m:r>
                                  <m:r>
                                    <a:rPr sz="1800">
                                      <a:latin typeface="Cambria Math"/>
                                    </a:rPr>
                                    <m:t>𝑡</m:t>
                                  </m:r>
                                </m:num>
                                <m:den>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den>
                              </m:f>
                            </m:oMath>
                          </a14:m>
                          <a:endParaRPr/>
                        </a:p>
                      </a:txBody>
                      <a:tcPr/>
                    </a:tc>
                    <a:tc>
                      <a:txBody>
                        <a:bodyPr/>
                        <a:lstStyle/>
                        <a:p>
                          <a:pPr algn="l">
                            <a:defRPr b="1"/>
                          </a:pPr>
                          <a:r>
                            <a:rPr lang="en-US" b="0" dirty="0"/>
                            <a:t>Here the Quotient Rule and the General Power Rule are used in combination.</a:t>
                          </a:r>
                          <a:endParaRPr b="0" dirty="0"/>
                        </a:p>
                      </a:txBody>
                      <a:tcPr/>
                    </a:tc>
                    <a:extLst>
                      <a:ext uri="{0D108BD9-81ED-4DB2-BD59-A6C34878D82A}">
                        <a16:rowId xmlns:a16="http://schemas.microsoft.com/office/drawing/2014/main" val="10001"/>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𝑃</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𝑡</m:t>
                                      </m:r>
                                    </m:e>
                                  </m:d>
                                </m:e>
                              </m:phant>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d>
                                    <m:dPr>
                                      <m:begChr m:val="["/>
                                      <m:endChr m:val="]"/>
                                      <m:ctrlPr>
                                        <a:rPr sz="1800" i="1">
                                          <a:latin typeface="Cambria Math" panose="02040503050406030204" pitchFamily="18" charset="0"/>
                                        </a:rPr>
                                      </m:ctrlPr>
                                    </m:d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r>
                                        <a:rPr sz="1800">
                                          <a:latin typeface="Cambria Math"/>
                                        </a:rPr>
                                        <m:t>⋅2</m:t>
                                      </m:r>
                                      <m:r>
                                        <a:rPr sz="1800">
                                          <a:latin typeface="Cambria Math"/>
                                        </a:rPr>
                                        <m:t>𝑡</m:t>
                                      </m:r>
                                      <m:r>
                                        <a:rPr sz="1800">
                                          <a:latin typeface="Cambria Math"/>
                                        </a:rPr>
                                        <m:t>−</m:t>
                                      </m:r>
                                      <m:sSup>
                                        <m:sSupPr>
                                          <m:ctrlPr>
                                            <a:rPr sz="1800" i="1">
                                              <a:latin typeface="Cambria Math" panose="02040503050406030204" pitchFamily="18" charset="0"/>
                                            </a:rPr>
                                          </m:ctrlPr>
                                        </m:sSupPr>
                                        <m:e>
                                          <m:r>
                                            <a:rPr sz="1800">
                                              <a:latin typeface="Cambria Math"/>
                                            </a:rPr>
                                            <m:t>𝑡</m:t>
                                          </m:r>
                                        </m:e>
                                        <m:sup>
                                          <m:r>
                                            <a:rPr sz="1800">
                                              <a:latin typeface="Cambria Math"/>
                                            </a:rPr>
                                            <m:t>3</m:t>
                                          </m:r>
                                        </m:sup>
                                      </m:sSup>
                                    </m:e>
                                  </m:d>
                                </m:num>
                                <m:den>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den>
                              </m:f>
                            </m:oMath>
                          </a14:m>
                          <a:endParaRPr dirty="0"/>
                        </a:p>
                      </a:txBody>
                      <a:tcPr/>
                    </a:tc>
                    <a:tc>
                      <a:txBody>
                        <a:bodyPr/>
                        <a:lstStyle/>
                        <a:p>
                          <a:pPr algn="l">
                            <a:defRPr sz="1100" b="1"/>
                          </a:pPr>
                          <a:r>
                            <a:rPr sz="1800" b="0" dirty="0"/>
                            <a:t>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m:rPr>
                                              <m:sty m:val="p"/>
                                            </m:rPr>
                                            <a:rPr sz="1800" b="0" i="1">
                                              <a:latin typeface="Cambria Math"/>
                                            </a:rPr>
                                            <m:t>t</m:t>
                                          </m:r>
                                        </m:e>
                                        <m:sup>
                                          <m:r>
                                            <a:rPr sz="1800" b="0">
                                              <a:latin typeface="Cambria Math"/>
                                            </a:rPr>
                                            <m:t>2</m:t>
                                          </m:r>
                                        </m:sup>
                                      </m:sSup>
                                      <m:r>
                                        <a:rPr sz="1800" b="0">
                                          <a:latin typeface="Cambria Math"/>
                                        </a:rPr>
                                        <m:t>+36</m:t>
                                      </m:r>
                                    </m:e>
                                  </m:d>
                                </m:e>
                                <m:sup>
                                  <m:r>
                                    <a:rPr sz="1800" b="0">
                                      <a:latin typeface="Cambria Math"/>
                                    </a:rPr>
                                    <m:t>−</m:t>
                                  </m:r>
                                  <m:f>
                                    <m:fPr>
                                      <m:ctrlPr>
                                        <a:rPr sz="1800" b="0" i="1">
                                          <a:latin typeface="Cambria Math" panose="02040503050406030204" pitchFamily="18" charset="0"/>
                                        </a:rPr>
                                      </m:ctrlPr>
                                    </m:fPr>
                                    <m:num>
                                      <m:r>
                                        <a:rPr sz="1800" b="0">
                                          <a:latin typeface="Cambria Math"/>
                                        </a:rPr>
                                        <m:t>1</m:t>
                                      </m:r>
                                    </m:num>
                                    <m:den>
                                      <m:r>
                                        <a:rPr sz="1800" b="0">
                                          <a:latin typeface="Cambria Math"/>
                                        </a:rPr>
                                        <m:t>2</m:t>
                                      </m:r>
                                    </m:den>
                                  </m:f>
                                </m:sup>
                              </m:sSup>
                            </m:oMath>
                          </a14:m>
                          <a:r>
                            <a:rPr sz="1800" b="0" dirty="0"/>
                            <a:t>.</a:t>
                          </a: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𝑃</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𝑡</m:t>
                                      </m:r>
                                    </m:e>
                                  </m:d>
                                </m:e>
                              </m:phant>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𝑡</m:t>
                                      </m:r>
                                    </m:e>
                                    <m:sup>
                                      <m:r>
                                        <a:rPr sz="1800">
                                          <a:latin typeface="Cambria Math"/>
                                        </a:rPr>
                                        <m:t>3</m:t>
                                      </m:r>
                                    </m:sup>
                                  </m:sSup>
                                  <m:r>
                                    <a:rPr sz="1800">
                                      <a:latin typeface="Cambria Math"/>
                                    </a:rPr>
                                    <m:t>+72</m:t>
                                  </m:r>
                                  <m:r>
                                    <a:rPr sz="1800">
                                      <a:latin typeface="Cambria Math"/>
                                    </a:rPr>
                                    <m:t>𝑡</m:t>
                                  </m:r>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+36</m:t>
                                          </m:r>
                                        </m:e>
                                      </m:d>
                                    </m:e>
                                    <m:sup>
                                      <m:f>
                                        <m:fPr>
                                          <m:ctrlPr>
                                            <a:rPr sz="1800" i="1">
                                              <a:latin typeface="Cambria Math" panose="02040503050406030204" pitchFamily="18" charset="0"/>
                                            </a:rPr>
                                          </m:ctrlPr>
                                        </m:fPr>
                                        <m:num>
                                          <m:r>
                                            <a:rPr sz="1800">
                                              <a:latin typeface="Cambria Math"/>
                                            </a:rPr>
                                            <m:t>3</m:t>
                                          </m:r>
                                        </m:num>
                                        <m:den>
                                          <m:r>
                                            <a:rPr sz="1800">
                                              <a:latin typeface="Cambria Math"/>
                                            </a:rPr>
                                            <m:t>2</m:t>
                                          </m:r>
                                        </m:den>
                                      </m:f>
                                    </m:sup>
                                  </m:sSup>
                                </m:den>
                              </m:f>
                            </m:oMath>
                          </a14:m>
                          <a:endParaRPr/>
                        </a:p>
                      </a:txBody>
                      <a:tcPr/>
                    </a:tc>
                    <a:tc>
                      <a:txBody>
                        <a:bodyPr/>
                        <a:lstStyle/>
                        <a:p>
                          <a:pPr algn="l">
                            <a:defRPr b="1"/>
                          </a:pPr>
                          <a:r>
                            <a:rPr lang="en-US" b="0" dirty="0"/>
                            <a:t>Simplify.</a:t>
                          </a:r>
                          <a:endParaRPr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31C03884-5EBB-5BBD-BA1A-7BF98F5D179C}"/>
                  </a:ext>
                </a:extLst>
              </p:cNvPr>
              <p:cNvGraphicFramePr>
                <a:graphicFrameLocks/>
              </p:cNvGraphicFramePr>
              <p:nvPr>
                <p:extLst>
                  <p:ext uri="{D42A27DB-BD31-4B8C-83A1-F6EECF244321}">
                    <p14:modId xmlns:p14="http://schemas.microsoft.com/office/powerpoint/2010/main" val="2407990181"/>
                  </p:ext>
                </p:extLst>
              </p:nvPr>
            </p:nvGraphicFramePr>
            <p:xfrm>
              <a:off x="457200" y="2667000"/>
              <a:ext cx="8229600" cy="268046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0525">
                    <a:tc>
                      <a:txBody>
                        <a:bodyPr/>
                        <a:lstStyle/>
                        <a:p>
                          <a:endParaRPr lang="en-US"/>
                        </a:p>
                      </a:txBody>
                      <a:tcPr>
                        <a:blipFill>
                          <a:blip r:embed="rId3"/>
                          <a:stretch>
                            <a:fillRect r="-100000" b="-320000"/>
                          </a:stretch>
                        </a:blipFill>
                      </a:tcPr>
                    </a:tc>
                    <a:tc>
                      <a:txBody>
                        <a:bodyPr/>
                        <a:lstStyle/>
                        <a:p>
                          <a:pPr algn="l">
                            <a:defRPr b="1"/>
                          </a:pPr>
                          <a:r>
                            <a:rPr lang="en-US" b="0" dirty="0"/>
                            <a:t>Rewrite using exponents.</a:t>
                          </a:r>
                          <a:endParaRPr b="0" dirty="0"/>
                        </a:p>
                      </a:txBody>
                      <a:tcPr anchor="ctr"/>
                    </a:tc>
                    <a:extLst>
                      <a:ext uri="{0D108BD9-81ED-4DB2-BD59-A6C34878D82A}">
                        <a16:rowId xmlns:a16="http://schemas.microsoft.com/office/drawing/2014/main" val="10000"/>
                      </a:ext>
                    </a:extLst>
                  </a:tr>
                  <a:tr h="714566">
                    <a:tc>
                      <a:txBody>
                        <a:bodyPr/>
                        <a:lstStyle/>
                        <a:p>
                          <a:endParaRPr lang="en-US"/>
                        </a:p>
                      </a:txBody>
                      <a:tcPr>
                        <a:blipFill>
                          <a:blip r:embed="rId3"/>
                          <a:stretch>
                            <a:fillRect t="-88983" r="-100000" b="-184746"/>
                          </a:stretch>
                        </a:blipFill>
                      </a:tcPr>
                    </a:tc>
                    <a:tc>
                      <a:txBody>
                        <a:bodyPr/>
                        <a:lstStyle/>
                        <a:p>
                          <a:pPr algn="l">
                            <a:defRPr b="1"/>
                          </a:pPr>
                          <a:r>
                            <a:rPr lang="en-US" b="0" dirty="0"/>
                            <a:t>Here the Quotient Rule and the General Power Rule are used in combination.</a:t>
                          </a:r>
                          <a:endParaRPr b="0" dirty="0"/>
                        </a:p>
                      </a:txBody>
                      <a:tcPr/>
                    </a:tc>
                    <a:extLst>
                      <a:ext uri="{0D108BD9-81ED-4DB2-BD59-A6C34878D82A}">
                        <a16:rowId xmlns:a16="http://schemas.microsoft.com/office/drawing/2014/main" val="10001"/>
                      </a:ext>
                    </a:extLst>
                  </a:tr>
                  <a:tr h="684213">
                    <a:tc>
                      <a:txBody>
                        <a:bodyPr/>
                        <a:lstStyle/>
                        <a:p>
                          <a:endParaRPr lang="en-US"/>
                        </a:p>
                      </a:txBody>
                      <a:tcPr>
                        <a:blipFill>
                          <a:blip r:embed="rId3"/>
                          <a:stretch>
                            <a:fillRect t="-197345" r="-100000" b="-92920"/>
                          </a:stretch>
                        </a:blipFill>
                      </a:tcPr>
                    </a:tc>
                    <a:tc>
                      <a:txBody>
                        <a:bodyPr/>
                        <a:lstStyle/>
                        <a:p>
                          <a:endParaRPr lang="en-US"/>
                        </a:p>
                      </a:txBody>
                      <a:tcPr>
                        <a:blipFill>
                          <a:blip r:embed="rId3"/>
                          <a:stretch>
                            <a:fillRect l="-100000" t="-197345" b="-92920"/>
                          </a:stretch>
                        </a:blipFill>
                      </a:tcPr>
                    </a:tc>
                    <a:extLst>
                      <a:ext uri="{0D108BD9-81ED-4DB2-BD59-A6C34878D82A}">
                        <a16:rowId xmlns:a16="http://schemas.microsoft.com/office/drawing/2014/main" val="10002"/>
                      </a:ext>
                    </a:extLst>
                  </a:tr>
                  <a:tr h="641160">
                    <a:tc>
                      <a:txBody>
                        <a:bodyPr/>
                        <a:lstStyle/>
                        <a:p>
                          <a:endParaRPr lang="en-US"/>
                        </a:p>
                      </a:txBody>
                      <a:tcPr>
                        <a:blipFill>
                          <a:blip r:embed="rId3"/>
                          <a:stretch>
                            <a:fillRect t="-320000" r="-100000"/>
                          </a:stretch>
                        </a:blipFill>
                      </a:tcPr>
                    </a:tc>
                    <a:tc>
                      <a:txBody>
                        <a:bodyPr/>
                        <a:lstStyle/>
                        <a:p>
                          <a:pPr algn="l">
                            <a:defRPr b="1"/>
                          </a:pPr>
                          <a:r>
                            <a:rPr lang="en-US" b="0" dirty="0"/>
                            <a:t>Simplify.</a:t>
                          </a:r>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Air Pollution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To find how fast this measure was changing in 1988 (</a:t>
                </a:r>
                <a:r>
                  <a:rPr sz="2800">
                    <a:latin typeface="Cambria Math"/>
                  </a:rPr>
                  <a:t>8</a:t>
                </a:r>
                <a:r>
                  <a:rPr sz="2800"/>
                  <a:t> years since 1980), evaluate the derivative for </a:t>
                </a:r>
                <a14:m>
                  <m:oMath xmlns:m="http://schemas.openxmlformats.org/officeDocument/2006/math">
                    <m:r>
                      <a:rPr>
                        <a:latin typeface="Cambria Math" panose="02040503050406030204" pitchFamily="18" charset="0"/>
                      </a:rPr>
                      <m:t>𝑡</m:t>
                    </m:r>
                    <m:r>
                      <a:rPr>
                        <a:latin typeface="Cambria Math" panose="02040503050406030204" pitchFamily="18" charset="0"/>
                      </a:rPr>
                      <m:t>=8</m:t>
                    </m:r>
                  </m:oMath>
                </a14:m>
                <a:r>
                  <a:rPr sz="280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𝑃</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8</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8</m:t>
                              </m:r>
                            </m:e>
                            <m:sup>
                              <m:r>
                                <a:rPr>
                                  <a:latin typeface="Cambria Math" panose="02040503050406030204" pitchFamily="18" charset="0"/>
                                </a:rPr>
                                <m:t>3</m:t>
                              </m:r>
                            </m:sup>
                          </m:sSup>
                          <m:r>
                            <a:rPr>
                              <a:latin typeface="Cambria Math" panose="02040503050406030204" pitchFamily="18" charset="0"/>
                            </a:rPr>
                            <m:t>+72⋅8</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8</m:t>
                                      </m:r>
                                    </m:e>
                                    <m:sup>
                                      <m:r>
                                        <a:rPr>
                                          <a:latin typeface="Cambria Math" panose="02040503050406030204" pitchFamily="18" charset="0"/>
                                        </a:rPr>
                                        <m:t>2</m:t>
                                      </m:r>
                                    </m:sup>
                                  </m:sSup>
                                  <m:r>
                                    <a:rPr>
                                      <a:latin typeface="Cambria Math" panose="02040503050406030204" pitchFamily="18" charset="0"/>
                                    </a:rPr>
                                    <m:t>+36</m:t>
                                  </m:r>
                                </m:e>
                              </m:d>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512+576</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100</m:t>
                                  </m:r>
                                </m:e>
                              </m:d>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1088</m:t>
                          </m:r>
                        </m:num>
                        <m:den>
                          <m:r>
                            <a:rPr>
                              <a:latin typeface="Cambria Math" panose="02040503050406030204" pitchFamily="18" charset="0"/>
                            </a:rPr>
                            <m:t>1000</m:t>
                          </m:r>
                        </m:den>
                      </m:f>
                      <m:r>
                        <a:rPr>
                          <a:latin typeface="Cambria Math" panose="02040503050406030204" pitchFamily="18" charset="0"/>
                        </a:rPr>
                        <m:t>=1.088</m:t>
                      </m:r>
                    </m:oMath>
                  </m:oMathPara>
                </a14:m>
                <a:endParaRPr sz="2800"/>
              </a:p>
              <a:p>
                <a:r>
                  <a:rPr sz="2800"/>
                  <a:t>In 1988, the air pollution measure was increasing at a rate of </a:t>
                </a:r>
                <a:r>
                  <a:rPr sz="2800">
                    <a:latin typeface="Cambria Math"/>
                  </a:rPr>
                  <a:t>1.088</a:t>
                </a:r>
                <a:r>
                  <a:rPr sz="2800"/>
                  <a:t> units per year.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Chain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𝑢</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𝑢</m:t>
                        </m:r>
                      </m:e>
                    </m:rad>
                  </m:oMath>
                </a14:m>
                <a:r>
                  <a:rPr sz="2800"/>
                  <a:t> and </a:t>
                </a:r>
                <a14:m>
                  <m:oMath xmlns:m="http://schemas.openxmlformats.org/officeDocument/2006/math">
                    <m:r>
                      <a:rPr>
                        <a:latin typeface="Cambria Math" panose="02040503050406030204" pitchFamily="18" charset="0"/>
                      </a:rPr>
                      <m:t>𝑢</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+17</m:t>
                    </m:r>
                  </m:oMath>
                </a14:m>
                <a:r>
                  <a:rPr sz="2800"/>
                  <a:t>. Use the Chain Rule to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Then evaluate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This evaluation is denoted more briefly by </a:t>
                </a:r>
                <a14:m>
                  <m:oMath xmlns:m="http://schemas.openxmlformats.org/officeDocument/2006/math">
                    <m:sSub>
                      <m:sSubPr>
                        <m:ctrlPr>
                          <a:rPr i="1">
                            <a:latin typeface="Cambria Math" panose="02040503050406030204" pitchFamily="18" charset="0"/>
                          </a:rPr>
                        </m:ctrlPr>
                      </m:sSub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e>
                      <m:sub>
                        <m:r>
                          <a:rPr>
                            <a:latin typeface="Cambria Math" panose="02040503050406030204" pitchFamily="18" charset="0"/>
                          </a:rPr>
                          <m:t>𝑥</m:t>
                        </m:r>
                        <m:r>
                          <a:rPr>
                            <a:latin typeface="Cambria Math" panose="02040503050406030204" pitchFamily="18" charset="0"/>
                          </a:rPr>
                          <m:t>=2</m:t>
                        </m:r>
                      </m:sub>
                    </m:sSub>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Chain Rule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D0E2EDD-06BA-0DEE-900E-B31AA501E554}"/>
                  </a:ext>
                </a:extLst>
              </p:cNvPr>
              <p:cNvGraphicFramePr>
                <a:graphicFrameLocks/>
              </p:cNvGraphicFramePr>
              <p:nvPr>
                <p:extLst>
                  <p:ext uri="{D42A27DB-BD31-4B8C-83A1-F6EECF244321}">
                    <p14:modId xmlns:p14="http://schemas.microsoft.com/office/powerpoint/2010/main" val="2420724288"/>
                  </p:ext>
                </p:extLst>
              </p:nvPr>
            </p:nvGraphicFramePr>
            <p:xfrm>
              <a:off x="457200" y="1524000"/>
              <a:ext cx="8229600" cy="2063242"/>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𝑑𝑢</m:t>
                                      </m:r>
                                    </m:den>
                                  </m:f>
                                </m:e>
                              </m:phant>
                              <m:r>
                                <a:rPr sz="1800">
                                  <a:latin typeface="Cambria Math"/>
                                </a:rPr>
                                <m:t>𝑦</m:t>
                              </m:r>
                              <m:r>
                                <a:rPr sz="1800">
                                  <a:latin typeface="Cambria Math"/>
                                </a:rPr>
                                <m:t>=</m:t>
                              </m:r>
                              <m:r>
                                <a:rPr sz="1800">
                                  <a:latin typeface="Cambria Math"/>
                                </a:rPr>
                                <m:t>𝑢</m:t>
                              </m:r>
                              <m:r>
                                <a:rPr sz="1800">
                                  <a:latin typeface="Cambria Math"/>
                                </a:rPr>
                                <m:t>+</m:t>
                              </m:r>
                              <m:rad>
                                <m:radPr>
                                  <m:degHide m:val="on"/>
                                  <m:ctrlPr>
                                    <a:rPr sz="1800" i="1">
                                      <a:latin typeface="Cambria Math" panose="02040503050406030204" pitchFamily="18" charset="0"/>
                                    </a:rPr>
                                  </m:ctrlPr>
                                </m:radPr>
                                <m:deg/>
                                <m:e>
                                  <m:r>
                                    <a:rPr sz="1800">
                                      <a:latin typeface="Cambria Math"/>
                                    </a:rPr>
                                    <m:t>𝑢</m:t>
                                  </m:r>
                                </m:e>
                              </m:rad>
                            </m:oMath>
                          </a14:m>
                          <a:endParaRPr/>
                        </a:p>
                      </a:txBody>
                      <a:tcPr/>
                    </a:tc>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𝑑𝑢</m:t>
                                      </m:r>
                                    </m:num>
                                    <m:den>
                                      <m:r>
                                        <a:rPr sz="1800">
                                          <a:latin typeface="Cambria Math"/>
                                        </a:rPr>
                                        <m:t>𝑑𝑥</m:t>
                                      </m:r>
                                    </m:den>
                                  </m:f>
                                </m:e>
                              </m:phant>
                              <m:r>
                                <a:rPr sz="1800">
                                  <a:latin typeface="Cambria Math"/>
                                </a:rPr>
                                <m:t>𝑢</m:t>
                              </m:r>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+17</m:t>
                              </m:r>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𝑑𝑢</m:t>
                                      </m:r>
                                    </m:den>
                                  </m:f>
                                  <m:r>
                                    <a:rPr sz="1800">
                                      <a:latin typeface="Cambria Math"/>
                                    </a:rPr>
                                    <m:t>𝑦</m:t>
                                  </m:r>
                                </m:e>
                              </m:phant>
                              <m:r>
                                <a:rPr sz="1800">
                                  <a:latin typeface="Cambria Math"/>
                                </a:rPr>
                                <m:t>=</m:t>
                              </m:r>
                              <m:r>
                                <a:rPr sz="1800">
                                  <a:latin typeface="Cambria Math"/>
                                </a:rPr>
                                <m:t>𝑢</m:t>
                              </m:r>
                              <m:r>
                                <a:rPr sz="1800">
                                  <a:latin typeface="Cambria Math"/>
                                </a:rPr>
                                <m:t>+</m:t>
                              </m:r>
                              <m:sSup>
                                <m:sSupPr>
                                  <m:ctrlPr>
                                    <a:rPr sz="1800" i="1">
                                      <a:latin typeface="Cambria Math" panose="02040503050406030204" pitchFamily="18" charset="0"/>
                                    </a:rPr>
                                  </m:ctrlPr>
                                </m:sSupPr>
                                <m:e>
                                  <m:r>
                                    <a:rPr sz="1800">
                                      <a:latin typeface="Cambria Math"/>
                                    </a:rPr>
                                    <m:t>𝑢</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a:p>
                      </a:txBody>
                      <a:tcPr/>
                    </a:tc>
                    <a:tc>
                      <a:txBody>
                        <a:bodyPr/>
                        <a:lstStyle/>
                        <a:p>
                          <a:pPr algn="l"/>
                          <a:endParaRPr/>
                        </a:p>
                      </a:txBody>
                      <a:tcPr/>
                    </a:tc>
                    <a:tc>
                      <a:txBody>
                        <a:bodyPr/>
                        <a:lstStyle/>
                        <a:p>
                          <a:pPr algn="l">
                            <a:defRPr sz="1100" b="1"/>
                          </a:pPr>
                          <a:r>
                            <a:rPr sz="1800" b="0" dirty="0"/>
                            <a:t>Rewrite </a:t>
                          </a:r>
                          <a14:m>
                            <m:oMath xmlns:m="http://schemas.openxmlformats.org/officeDocument/2006/math">
                              <m:r>
                                <m:rPr>
                                  <m:sty m:val="p"/>
                                </m:rPr>
                                <a:rPr sz="1800" b="0" i="1">
                                  <a:latin typeface="Cambria Math"/>
                                </a:rPr>
                                <m:t>y</m:t>
                              </m:r>
                            </m:oMath>
                          </a14:m>
                          <a:r>
                            <a:rPr sz="1800" b="0" dirty="0"/>
                            <a:t> using exponents.</a:t>
                          </a:r>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𝑦</m:t>
                                  </m:r>
                                </m:e>
                              </m:phant>
                              <m:f>
                                <m:fPr>
                                  <m:ctrlPr>
                                    <a:rPr sz="1800" i="1">
                                      <a:latin typeface="Cambria Math" panose="02040503050406030204" pitchFamily="18" charset="0"/>
                                    </a:rPr>
                                  </m:ctrlPr>
                                </m:fPr>
                                <m:num>
                                  <m:r>
                                    <a:rPr sz="1800">
                                      <a:latin typeface="Cambria Math"/>
                                    </a:rPr>
                                    <m:t>𝑑𝑦</m:t>
                                  </m:r>
                                </m:num>
                                <m:den>
                                  <m:r>
                                    <a:rPr sz="1800">
                                      <a:latin typeface="Cambria Math"/>
                                    </a:rPr>
                                    <m:t>𝑑𝑢</m:t>
                                  </m:r>
                                </m:den>
                              </m:f>
                              <m:r>
                                <a:rPr sz="1800">
                                  <a:latin typeface="Cambria Math"/>
                                </a:rPr>
                                <m:t>=1+</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𝑢</m:t>
                                  </m:r>
                                </m:e>
                                <m: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a:p>
                      </a:txBody>
                      <a:tcPr/>
                    </a:tc>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𝑢</m:t>
                                  </m:r>
                                </m:e>
                              </m:phant>
                              <m:f>
                                <m:fPr>
                                  <m:ctrlPr>
                                    <a:rPr sz="1800" i="1">
                                      <a:latin typeface="Cambria Math" panose="02040503050406030204" pitchFamily="18" charset="0"/>
                                    </a:rPr>
                                  </m:ctrlPr>
                                </m:fPr>
                                <m:num>
                                  <m:r>
                                    <a:rPr sz="1800">
                                      <a:latin typeface="Cambria Math"/>
                                    </a:rPr>
                                    <m:t>𝑑𝑢</m:t>
                                  </m:r>
                                </m:num>
                                <m:den>
                                  <m:r>
                                    <a:rPr sz="1800">
                                      <a:latin typeface="Cambria Math"/>
                                    </a:rPr>
                                    <m:t>𝑑𝑥</m:t>
                                  </m:r>
                                </m:den>
                              </m:f>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a14:m>
                          <a:endParaRPr/>
                        </a:p>
                      </a:txBody>
                      <a:tcPr/>
                    </a:tc>
                    <a:tc>
                      <a:txBody>
                        <a:bodyPr/>
                        <a:lstStyle/>
                        <a:p>
                          <a:pPr algn="l">
                            <a:defRPr b="1"/>
                          </a:pPr>
                          <a:r>
                            <a:t> </a:t>
                          </a:r>
                        </a:p>
                      </a:txBody>
                      <a:tcPr/>
                    </a:tc>
                    <a:extLst>
                      <a:ext uri="{0D108BD9-81ED-4DB2-BD59-A6C34878D82A}">
                        <a16:rowId xmlns:a16="http://schemas.microsoft.com/office/drawing/2014/main" val="10002"/>
                      </a:ext>
                    </a:extLst>
                  </a:tr>
                  <a:tr h="370840">
                    <a:tc>
                      <a:txBody>
                        <a:bodyPr/>
                        <a:lstStyle/>
                        <a:p>
                          <a:pPr algn="l">
                            <a:defRPr sz="1800"/>
                          </a:pPr>
                          <a:r>
                            <a:t>​</a:t>
                          </a:r>
                          <a14:m>
                            <m:oMath xmlns:m="http://schemas.openxmlformats.org/officeDocument/2006/math">
                              <m:phant>
                                <m:phantPr>
                                  <m:show m:val="off"/>
                                  <m:ctrlPr>
                                    <a:rPr sz="1800" i="1">
                                      <a:latin typeface="Cambria Math" panose="02040503050406030204" pitchFamily="18" charset="0"/>
                                    </a:rPr>
                                  </m:ctrlPr>
                                </m:phantPr>
                                <m:e>
                                  <m:f>
                                    <m:fPr>
                                      <m:ctrlPr>
                                        <a:rPr sz="1800" i="1">
                                          <a:latin typeface="Cambria Math" panose="02040503050406030204" pitchFamily="18" charset="0"/>
                                        </a:rPr>
                                      </m:ctrlPr>
                                    </m:fPr>
                                    <m:num>
                                      <m:r>
                                        <a:rPr sz="1800">
                                          <a:latin typeface="Cambria Math"/>
                                        </a:rPr>
                                        <m:t>𝑑𝑦</m:t>
                                      </m:r>
                                    </m:num>
                                    <m:den>
                                      <m:r>
                                        <a:rPr sz="1800">
                                          <a:latin typeface="Cambria Math"/>
                                        </a:rPr>
                                        <m:t>𝑑𝑢</m:t>
                                      </m:r>
                                    </m:den>
                                  </m:f>
                                  <m:r>
                                    <a:rPr sz="1800">
                                      <a:latin typeface="Cambria Math"/>
                                    </a:rPr>
                                    <m:t>𝑦</m:t>
                                  </m:r>
                                </m:e>
                              </m:phant>
                              <m:r>
                                <a:rPr sz="1800">
                                  <a:latin typeface="Cambria Math"/>
                                </a:rPr>
                                <m:t>=1+</m:t>
                              </m:r>
                              <m:f>
                                <m:fPr>
                                  <m:ctrlPr>
                                    <a:rPr sz="1800" i="1">
                                      <a:latin typeface="Cambria Math" panose="02040503050406030204" pitchFamily="18" charset="0"/>
                                    </a:rPr>
                                  </m:ctrlPr>
                                </m:fPr>
                                <m:num>
                                  <m:r>
                                    <a:rPr sz="1800">
                                      <a:latin typeface="Cambria Math"/>
                                    </a:rPr>
                                    <m:t>1</m:t>
                                  </m:r>
                                </m:num>
                                <m:den>
                                  <m:r>
                                    <a:rPr sz="1800">
                                      <a:latin typeface="Cambria Math"/>
                                    </a:rPr>
                                    <m:t>2</m:t>
                                  </m:r>
                                  <m:rad>
                                    <m:radPr>
                                      <m:degHide m:val="on"/>
                                      <m:ctrlPr>
                                        <a:rPr sz="1800" i="1">
                                          <a:latin typeface="Cambria Math" panose="02040503050406030204" pitchFamily="18" charset="0"/>
                                        </a:rPr>
                                      </m:ctrlPr>
                                    </m:radPr>
                                    <m:deg/>
                                    <m:e>
                                      <m:r>
                                        <a:rPr sz="1800">
                                          <a:latin typeface="Cambria Math"/>
                                        </a:rPr>
                                        <m:t>𝑢</m:t>
                                      </m:r>
                                    </m:e>
                                  </m:rad>
                                </m:den>
                              </m:f>
                            </m:oMath>
                          </a14:m>
                          <a:endParaRPr/>
                        </a:p>
                      </a:txBody>
                      <a:tcPr/>
                    </a:tc>
                    <a:tc>
                      <a:txBody>
                        <a:bodyPr/>
                        <a:lstStyle/>
                        <a:p>
                          <a:pPr algn="l"/>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1D0E2EDD-06BA-0DEE-900E-B31AA501E554}"/>
                  </a:ext>
                </a:extLst>
              </p:cNvPr>
              <p:cNvGraphicFramePr>
                <a:graphicFrameLocks/>
              </p:cNvGraphicFramePr>
              <p:nvPr>
                <p:extLst>
                  <p:ext uri="{D42A27DB-BD31-4B8C-83A1-F6EECF244321}">
                    <p14:modId xmlns:p14="http://schemas.microsoft.com/office/powerpoint/2010/main" val="2420724288"/>
                  </p:ext>
                </p:extLst>
              </p:nvPr>
            </p:nvGraphicFramePr>
            <p:xfrm>
              <a:off x="457200" y="1524000"/>
              <a:ext cx="8229600" cy="2063242"/>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486537">
                    <a:tc>
                      <a:txBody>
                        <a:bodyPr/>
                        <a:lstStyle/>
                        <a:p>
                          <a:endParaRPr lang="en-US"/>
                        </a:p>
                      </a:txBody>
                      <a:tcPr>
                        <a:blipFill>
                          <a:blip r:embed="rId2"/>
                          <a:stretch>
                            <a:fillRect r="-315385" b="-326250"/>
                          </a:stretch>
                        </a:blipFill>
                      </a:tcPr>
                    </a:tc>
                    <a:tc>
                      <a:txBody>
                        <a:bodyPr/>
                        <a:lstStyle/>
                        <a:p>
                          <a:endParaRPr lang="en-US"/>
                        </a:p>
                      </a:txBody>
                      <a:tcPr>
                        <a:blipFill>
                          <a:blip r:embed="rId2"/>
                          <a:stretch>
                            <a:fillRect l="-96154" r="-203254" b="-326250"/>
                          </a:stretch>
                        </a:blipFill>
                      </a:tcPr>
                    </a:tc>
                    <a:tc>
                      <a:txBody>
                        <a:bodyPr/>
                        <a:lstStyle/>
                        <a:p>
                          <a:pPr algn="l"/>
                          <a:endParaRPr/>
                        </a:p>
                      </a:txBody>
                      <a:tcPr/>
                    </a:tc>
                    <a:extLst>
                      <a:ext uri="{0D108BD9-81ED-4DB2-BD59-A6C34878D82A}">
                        <a16:rowId xmlns:a16="http://schemas.microsoft.com/office/drawing/2014/main" val="10000"/>
                      </a:ext>
                    </a:extLst>
                  </a:tr>
                  <a:tr h="531495">
                    <a:tc>
                      <a:txBody>
                        <a:bodyPr/>
                        <a:lstStyle/>
                        <a:p>
                          <a:endParaRPr lang="en-US"/>
                        </a:p>
                      </a:txBody>
                      <a:tcPr>
                        <a:blipFill>
                          <a:blip r:embed="rId2"/>
                          <a:stretch>
                            <a:fillRect t="-91954" r="-315385" b="-200000"/>
                          </a:stretch>
                        </a:blipFill>
                      </a:tcPr>
                    </a:tc>
                    <a:tc>
                      <a:txBody>
                        <a:bodyPr/>
                        <a:lstStyle/>
                        <a:p>
                          <a:pPr algn="l"/>
                          <a:endParaRPr/>
                        </a:p>
                      </a:txBody>
                      <a:tcPr/>
                    </a:tc>
                    <a:tc>
                      <a:txBody>
                        <a:bodyPr/>
                        <a:lstStyle/>
                        <a:p>
                          <a:endParaRPr lang="en-US"/>
                        </a:p>
                      </a:txBody>
                      <a:tcPr>
                        <a:blipFill>
                          <a:blip r:embed="rId2"/>
                          <a:stretch>
                            <a:fillRect l="-96507" t="-91954" b="-200000"/>
                          </a:stretch>
                        </a:blipFill>
                      </a:tcPr>
                    </a:tc>
                    <a:extLst>
                      <a:ext uri="{0D108BD9-81ED-4DB2-BD59-A6C34878D82A}">
                        <a16:rowId xmlns:a16="http://schemas.microsoft.com/office/drawing/2014/main" val="10001"/>
                      </a:ext>
                    </a:extLst>
                  </a:tr>
                  <a:tr h="531495">
                    <a:tc>
                      <a:txBody>
                        <a:bodyPr/>
                        <a:lstStyle/>
                        <a:p>
                          <a:endParaRPr lang="en-US"/>
                        </a:p>
                      </a:txBody>
                      <a:tcPr>
                        <a:blipFill>
                          <a:blip r:embed="rId2"/>
                          <a:stretch>
                            <a:fillRect t="-189773" r="-315385" b="-97727"/>
                          </a:stretch>
                        </a:blipFill>
                      </a:tcPr>
                    </a:tc>
                    <a:tc>
                      <a:txBody>
                        <a:bodyPr/>
                        <a:lstStyle/>
                        <a:p>
                          <a:endParaRPr lang="en-US"/>
                        </a:p>
                      </a:txBody>
                      <a:tcPr>
                        <a:blipFill>
                          <a:blip r:embed="rId2"/>
                          <a:stretch>
                            <a:fillRect l="-96154" t="-189773" r="-203254" b="-97727"/>
                          </a:stretch>
                        </a:blipFill>
                      </a:tcPr>
                    </a:tc>
                    <a:tc>
                      <a:txBody>
                        <a:bodyPr/>
                        <a:lstStyle/>
                        <a:p>
                          <a:pPr algn="l">
                            <a:defRPr b="1"/>
                          </a:pPr>
                          <a:r>
                            <a:t> </a:t>
                          </a:r>
                        </a:p>
                      </a:txBody>
                      <a:tcPr/>
                    </a:tc>
                    <a:extLst>
                      <a:ext uri="{0D108BD9-81ED-4DB2-BD59-A6C34878D82A}">
                        <a16:rowId xmlns:a16="http://schemas.microsoft.com/office/drawing/2014/main" val="10002"/>
                      </a:ext>
                    </a:extLst>
                  </a:tr>
                  <a:tr h="513715">
                    <a:tc>
                      <a:txBody>
                        <a:bodyPr/>
                        <a:lstStyle/>
                        <a:p>
                          <a:endParaRPr lang="en-US"/>
                        </a:p>
                      </a:txBody>
                      <a:tcPr>
                        <a:blipFill>
                          <a:blip r:embed="rId2"/>
                          <a:stretch>
                            <a:fillRect t="-303571" r="-315385" b="-2381"/>
                          </a:stretch>
                        </a:blipFill>
                      </a:tcPr>
                    </a:tc>
                    <a:tc>
                      <a:txBody>
                        <a:bodyPr/>
                        <a:lstStyle/>
                        <a:p>
                          <a:pPr algn="l"/>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Chain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So, by the Chain Rule,</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𝑑𝑢</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𝑑𝑢</m:t>
                        </m:r>
                      </m:num>
                      <m:den>
                        <m:r>
                          <a:rPr>
                            <a:latin typeface="Cambria Math" panose="02040503050406030204" pitchFamily="18" charset="0"/>
                          </a:rPr>
                          <m:t>𝑑𝑥</m:t>
                        </m:r>
                      </m:den>
                    </m:f>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𝑢</m:t>
                                </m:r>
                              </m:e>
                            </m:rad>
                          </m:den>
                        </m:f>
                      </m:e>
                    </m:d>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a:t>.</a:t>
                </a:r>
              </a:p>
              <a:p>
                <a:pPr>
                  <a:defRPr sz="2800"/>
                </a:pPr>
                <a:r>
                  <a:rPr sz="2800"/>
                  <a:t>To evaluate this derivative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we must first substitute it into the equation for </a:t>
                </a:r>
                <a14:m>
                  <m:oMath xmlns:m="http://schemas.openxmlformats.org/officeDocument/2006/math">
                    <m:r>
                      <a:rPr>
                        <a:latin typeface="Cambria Math" panose="02040503050406030204" pitchFamily="18" charset="0"/>
                      </a:rPr>
                      <m:t>𝑢</m:t>
                    </m:r>
                  </m:oMath>
                </a14:m>
                <a:r>
                  <a:rPr sz="2800"/>
                  <a:t>, and then substitute </a:t>
                </a:r>
                <a14:m>
                  <m:oMath xmlns:m="http://schemas.openxmlformats.org/officeDocument/2006/math">
                    <m:r>
                      <a:rPr>
                        <a:latin typeface="Cambria Math" panose="02040503050406030204" pitchFamily="18" charset="0"/>
                      </a:rPr>
                      <m:t>𝑢</m:t>
                    </m:r>
                  </m:oMath>
                </a14:m>
                <a:r>
                  <a:rPr sz="2800"/>
                  <a:t> and </a:t>
                </a:r>
                <a14:m>
                  <m:oMath xmlns:m="http://schemas.openxmlformats.org/officeDocument/2006/math">
                    <m:r>
                      <a:rPr>
                        <a:latin typeface="Cambria Math" panose="02040503050406030204" pitchFamily="18" charset="0"/>
                      </a:rPr>
                      <m:t>𝑥</m:t>
                    </m:r>
                  </m:oMath>
                </a14:m>
                <a:r>
                  <a:rPr sz="2800"/>
                  <a:t> into the equation of the derivative.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BF861AC-A15C-1D42-2763-B25A06F67683}"/>
                  </a:ext>
                </a:extLst>
              </p:cNvPr>
              <p:cNvGraphicFramePr>
                <a:graphicFrameLocks/>
              </p:cNvGraphicFramePr>
              <p:nvPr>
                <p:extLst>
                  <p:ext uri="{D42A27DB-BD31-4B8C-83A1-F6EECF244321}">
                    <p14:modId xmlns:p14="http://schemas.microsoft.com/office/powerpoint/2010/main" val="2130047542"/>
                  </p:ext>
                </p:extLst>
              </p:nvPr>
            </p:nvGraphicFramePr>
            <p:xfrm>
              <a:off x="457200" y="3810000"/>
              <a:ext cx="8229600" cy="138176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r>
                                <a:rPr sz="1800">
                                  <a:latin typeface="Cambria Math"/>
                                </a:rPr>
                                <m:t>𝑢</m:t>
                              </m:r>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3</m:t>
                                  </m:r>
                                </m:sup>
                              </m:sSup>
                              <m:r>
                                <a:rPr sz="1800">
                                  <a:latin typeface="Cambria Math"/>
                                </a:rPr>
                                <m:t>+17=25</m:t>
                              </m:r>
                            </m:oMath>
                          </a14:m>
                          <a:endParaRPr/>
                        </a:p>
                      </a:txBody>
                      <a:tcPr/>
                    </a:tc>
                    <a:tc>
                      <a:txBody>
                        <a:bodyPr/>
                        <a:lstStyle/>
                        <a:p>
                          <a:pPr algn="l">
                            <a:defRPr sz="1100" b="1"/>
                          </a:pPr>
                          <a:r>
                            <a:rPr sz="1800" b="0" dirty="0"/>
                            <a:t>Substitute </a:t>
                          </a:r>
                          <a14:m>
                            <m:oMath xmlns:m="http://schemas.openxmlformats.org/officeDocument/2006/math">
                              <m:r>
                                <m:rPr>
                                  <m:sty m:val="p"/>
                                </m:rPr>
                                <a:rPr sz="1800" b="0" i="1">
                                  <a:latin typeface="Cambria Math"/>
                                </a:rPr>
                                <m:t>x</m:t>
                              </m:r>
                              <m:r>
                                <a:rPr sz="1800" b="0">
                                  <a:latin typeface="Cambria Math"/>
                                </a:rPr>
                                <m:t>=2</m:t>
                              </m:r>
                            </m:oMath>
                          </a14:m>
                          <a:r>
                            <a:rPr sz="1800" b="0" dirty="0"/>
                            <a:t> into </a:t>
                          </a:r>
                          <a14:m>
                            <m:oMath xmlns:m="http://schemas.openxmlformats.org/officeDocument/2006/math">
                              <m:r>
                                <m:rPr>
                                  <m:sty m:val="p"/>
                                </m:rPr>
                                <a:rPr sz="1800" b="0" i="1">
                                  <a:latin typeface="Cambria Math"/>
                                </a:rPr>
                                <m:t>u</m:t>
                              </m:r>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sSub>
                                <m:sSubPr>
                                  <m:ctrlPr>
                                    <a:rPr sz="1800" i="1">
                                      <a:latin typeface="Cambria Math" panose="02040503050406030204" pitchFamily="18" charset="0"/>
                                    </a:rPr>
                                  </m:ctrlPr>
                                </m:sSubPr>
                                <m:e>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e>
                                <m:sub>
                                  <m:r>
                                    <a:rPr sz="1800">
                                      <a:latin typeface="Cambria Math"/>
                                    </a:rPr>
                                    <m:t>𝑥</m:t>
                                  </m:r>
                                  <m:r>
                                    <a:rPr sz="1800">
                                      <a:latin typeface="Cambria Math"/>
                                    </a:rPr>
                                    <m:t>=2</m:t>
                                  </m:r>
                                </m:sub>
                              </m:sSub>
                              <m:r>
                                <a:rPr sz="1800">
                                  <a:latin typeface="Cambria Math"/>
                                </a:rPr>
                                <m:t>=</m:t>
                              </m:r>
                              <m:d>
                                <m:dPr>
                                  <m:ctrlPr>
                                    <a:rPr sz="1800" i="1">
                                      <a:latin typeface="Cambria Math" panose="02040503050406030204" pitchFamily="18" charset="0"/>
                                    </a:rPr>
                                  </m:ctrlPr>
                                </m:dPr>
                                <m:e>
                                  <m:r>
                                    <a:rPr sz="1800">
                                      <a:latin typeface="Cambria Math"/>
                                    </a:rPr>
                                    <m:t>1+</m:t>
                                  </m:r>
                                  <m:f>
                                    <m:fPr>
                                      <m:ctrlPr>
                                        <a:rPr sz="1800" i="1">
                                          <a:latin typeface="Cambria Math" panose="02040503050406030204" pitchFamily="18" charset="0"/>
                                        </a:rPr>
                                      </m:ctrlPr>
                                    </m:fPr>
                                    <m:num>
                                      <m:r>
                                        <a:rPr sz="1800">
                                          <a:latin typeface="Cambria Math"/>
                                        </a:rPr>
                                        <m:t>1</m:t>
                                      </m:r>
                                    </m:num>
                                    <m:den>
                                      <m:r>
                                        <a:rPr sz="1800">
                                          <a:latin typeface="Cambria Math"/>
                                        </a:rPr>
                                        <m:t>2</m:t>
                                      </m:r>
                                      <m:rad>
                                        <m:radPr>
                                          <m:degHide m:val="on"/>
                                          <m:ctrlPr>
                                            <a:rPr sz="1800" i="1">
                                              <a:latin typeface="Cambria Math" panose="02040503050406030204" pitchFamily="18" charset="0"/>
                                            </a:rPr>
                                          </m:ctrlPr>
                                        </m:radPr>
                                        <m:deg/>
                                        <m:e>
                                          <m:r>
                                            <a:rPr sz="1800">
                                              <a:latin typeface="Cambria Math"/>
                                            </a:rPr>
                                            <m:t>25</m:t>
                                          </m:r>
                                        </m:e>
                                      </m:rad>
                                    </m:den>
                                  </m:f>
                                </m:e>
                              </m:d>
                              <m:r>
                                <a:rPr sz="1800">
                                  <a:latin typeface="Cambria Math"/>
                                </a:rPr>
                                <m:t>⋅3</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2</m:t>
                                  </m:r>
                                </m:sup>
                              </m:sSup>
                              <m:r>
                                <a:rPr sz="1800">
                                  <a:latin typeface="Cambria Math"/>
                                </a:rPr>
                                <m:t>=</m:t>
                              </m:r>
                              <m:d>
                                <m:dPr>
                                  <m:ctrlPr>
                                    <a:rPr sz="1800" i="1">
                                      <a:latin typeface="Cambria Math" panose="02040503050406030204" pitchFamily="18" charset="0"/>
                                    </a:rPr>
                                  </m:ctrlPr>
                                </m:dPr>
                                <m:e>
                                  <m:r>
                                    <a:rPr sz="1800">
                                      <a:latin typeface="Cambria Math"/>
                                    </a:rPr>
                                    <m:t>1+</m:t>
                                  </m:r>
                                  <m:f>
                                    <m:fPr>
                                      <m:ctrlPr>
                                        <a:rPr sz="1800" i="1">
                                          <a:latin typeface="Cambria Math" panose="02040503050406030204" pitchFamily="18" charset="0"/>
                                        </a:rPr>
                                      </m:ctrlPr>
                                    </m:fPr>
                                    <m:num>
                                      <m:r>
                                        <a:rPr sz="1800">
                                          <a:latin typeface="Cambria Math"/>
                                        </a:rPr>
                                        <m:t>1</m:t>
                                      </m:r>
                                    </m:num>
                                    <m:den>
                                      <m:r>
                                        <a:rPr sz="1800">
                                          <a:latin typeface="Cambria Math"/>
                                        </a:rPr>
                                        <m:t>10</m:t>
                                      </m:r>
                                    </m:den>
                                  </m:f>
                                </m:e>
                              </m:d>
                              <m:r>
                                <a:rPr sz="1800">
                                  <a:latin typeface="Cambria Math"/>
                                </a:rPr>
                                <m:t>⋅12</m:t>
                              </m:r>
                              <m:phant>
                                <m:phantPr>
                                  <m:show m:val="off"/>
                                  <m:ctrlPr>
                                    <a:rPr sz="1800" i="1">
                                      <a:latin typeface="Cambria Math" panose="02040503050406030204" pitchFamily="18" charset="0"/>
                                    </a:rPr>
                                  </m:ctrlPr>
                                </m:phantPr>
                                <m:e/>
                              </m:phant>
                            </m:oMath>
                          </a14:m>
                          <a:endParaRPr dirty="0"/>
                        </a:p>
                      </a:txBody>
                      <a:tcPr/>
                    </a:tc>
                    <a:tc>
                      <a:txBody>
                        <a:bodyPr/>
                        <a:lstStyle/>
                        <a:p>
                          <a:pPr algn="l">
                            <a:defRPr sz="1100" b="1"/>
                          </a:pPr>
                          <a:r>
                            <a:rPr sz="1800" b="0" dirty="0"/>
                            <a:t>Substitute </a:t>
                          </a:r>
                          <a14:m>
                            <m:oMath xmlns:m="http://schemas.openxmlformats.org/officeDocument/2006/math">
                              <m:r>
                                <m:rPr>
                                  <m:sty m:val="p"/>
                                </m:rPr>
                                <a:rPr sz="1800" b="0" i="1">
                                  <a:latin typeface="Cambria Math"/>
                                </a:rPr>
                                <m:t>u</m:t>
                              </m:r>
                              <m:r>
                                <a:rPr sz="1800" b="0">
                                  <a:latin typeface="Cambria Math"/>
                                </a:rPr>
                                <m:t>=25</m:t>
                              </m:r>
                            </m:oMath>
                          </a14:m>
                          <a:r>
                            <a:rPr sz="1800" b="0" dirty="0"/>
                            <a:t> and </a:t>
                          </a:r>
                          <a14:m>
                            <m:oMath xmlns:m="http://schemas.openxmlformats.org/officeDocument/2006/math">
                              <m:r>
                                <m:rPr>
                                  <m:sty m:val="p"/>
                                </m:rPr>
                                <a:rPr sz="1800" b="0" i="1">
                                  <a:latin typeface="Cambria Math"/>
                                </a:rPr>
                                <m:t>x</m:t>
                              </m:r>
                              <m:r>
                                <a:rPr sz="1800" b="0">
                                  <a:latin typeface="Cambria Math"/>
                                </a:rPr>
                                <m:t>=2</m:t>
                              </m:r>
                            </m:oMath>
                          </a14:m>
                          <a:r>
                            <a:rPr sz="1800" b="0" dirty="0"/>
                            <a:t> into the formula for the derivative.</a:t>
                          </a:r>
                        </a:p>
                      </a:txBody>
                      <a:tcPr/>
                    </a:tc>
                    <a:extLst>
                      <a:ext uri="{0D108BD9-81ED-4DB2-BD59-A6C34878D82A}">
                        <a16:rowId xmlns:a16="http://schemas.microsoft.com/office/drawing/2014/main" val="10001"/>
                      </a:ext>
                    </a:extLst>
                  </a:tr>
                  <a:tr h="370840">
                    <a:tc>
                      <a:txBody>
                        <a:bodyPr/>
                        <a:lstStyle/>
                        <a:p>
                          <a:pPr algn="l"/>
                          <a:r>
                            <a:t>​</a:t>
                          </a:r>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BF861AC-A15C-1D42-2763-B25A06F67683}"/>
                  </a:ext>
                </a:extLst>
              </p:cNvPr>
              <p:cNvGraphicFramePr>
                <a:graphicFrameLocks/>
              </p:cNvGraphicFramePr>
              <p:nvPr>
                <p:extLst>
                  <p:ext uri="{D42A27DB-BD31-4B8C-83A1-F6EECF244321}">
                    <p14:modId xmlns:p14="http://schemas.microsoft.com/office/powerpoint/2010/main" val="2130047542"/>
                  </p:ext>
                </p:extLst>
              </p:nvPr>
            </p:nvGraphicFramePr>
            <p:xfrm>
              <a:off x="457200" y="3810000"/>
              <a:ext cx="8229600" cy="138176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endParaRPr lang="en-US"/>
                        </a:p>
                      </a:txBody>
                      <a:tcPr>
                        <a:blipFill>
                          <a:blip r:embed="rId3"/>
                          <a:stretch>
                            <a:fillRect t="-8197" r="-77165" b="-296721"/>
                          </a:stretch>
                        </a:blipFill>
                      </a:tcPr>
                    </a:tc>
                    <a:tc>
                      <a:txBody>
                        <a:bodyPr/>
                        <a:lstStyle/>
                        <a:p>
                          <a:endParaRPr lang="en-US"/>
                        </a:p>
                      </a:txBody>
                      <a:tcPr>
                        <a:blipFill>
                          <a:blip r:embed="rId3"/>
                          <a:stretch>
                            <a:fillRect l="-129592" t="-8197" b="-296721"/>
                          </a:stretch>
                        </a:blipFill>
                      </a:tcPr>
                    </a:tc>
                    <a:extLst>
                      <a:ext uri="{0D108BD9-81ED-4DB2-BD59-A6C34878D82A}">
                        <a16:rowId xmlns:a16="http://schemas.microsoft.com/office/drawing/2014/main" val="10000"/>
                      </a:ext>
                    </a:extLst>
                  </a:tr>
                  <a:tr h="640080">
                    <a:tc>
                      <a:txBody>
                        <a:bodyPr/>
                        <a:lstStyle/>
                        <a:p>
                          <a:endParaRPr lang="en-US"/>
                        </a:p>
                      </a:txBody>
                      <a:tcPr>
                        <a:blipFill>
                          <a:blip r:embed="rId3"/>
                          <a:stretch>
                            <a:fillRect t="-62857" r="-77165" b="-72381"/>
                          </a:stretch>
                        </a:blipFill>
                      </a:tcPr>
                    </a:tc>
                    <a:tc>
                      <a:txBody>
                        <a:bodyPr/>
                        <a:lstStyle/>
                        <a:p>
                          <a:endParaRPr lang="en-US"/>
                        </a:p>
                      </a:txBody>
                      <a:tcPr>
                        <a:blipFill>
                          <a:blip r:embed="rId3"/>
                          <a:stretch>
                            <a:fillRect l="-129592" t="-62857" b="-72381"/>
                          </a:stretch>
                        </a:blipFill>
                      </a:tcPr>
                    </a:tc>
                    <a:extLst>
                      <a:ext uri="{0D108BD9-81ED-4DB2-BD59-A6C34878D82A}">
                        <a16:rowId xmlns:a16="http://schemas.microsoft.com/office/drawing/2014/main" val="10001"/>
                      </a:ext>
                    </a:extLst>
                  </a:tr>
                  <a:tr h="370840">
                    <a:tc>
                      <a:txBody>
                        <a:bodyPr/>
                        <a:lstStyle/>
                        <a:p>
                          <a:pPr algn="l"/>
                          <a:r>
                            <a:t>​</a:t>
                          </a:r>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06F83E-607A-46D7-5DBE-1B1DF93D99CA}"/>
                  </a:ext>
                </a:extLst>
              </p:cNvPr>
              <p:cNvSpPr txBox="1"/>
              <p:nvPr/>
            </p:nvSpPr>
            <p:spPr>
              <a:xfrm>
                <a:off x="457200" y="47345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e>
                            <m:sub>
                              <m:r>
                                <a:rPr>
                                  <a:latin typeface="Cambria Math" panose="02040503050406030204" pitchFamily="18" charset="0"/>
                                </a:rPr>
                                <m:t>𝑥</m:t>
                              </m:r>
                              <m:r>
                                <a:rPr>
                                  <a:latin typeface="Cambria Math" panose="02040503050406030204" pitchFamily="18" charset="0"/>
                                </a:rPr>
                                <m:t>=2</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sSub>
                            <m:sSubPr>
                              <m:ctrlPr>
                                <a:rPr i="1">
                                  <a:latin typeface="Cambria Math" panose="02040503050406030204" pitchFamily="18" charset="0"/>
                                </a:rPr>
                              </m:ctrlPr>
                            </m:sSub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10</m:t>
                                  </m:r>
                                </m:e>
                              </m:borderBox>
                            </m:e>
                            <m:sub>
                              <m:r>
                                <a:rPr>
                                  <a:latin typeface="Cambria Math" panose="02040503050406030204" pitchFamily="18" charset="0"/>
                                </a:rPr>
                                <m:t>5</m:t>
                              </m:r>
                            </m:sub>
                          </m:sSub>
                        </m:den>
                      </m:f>
                      <m:r>
                        <a:rPr>
                          <a:latin typeface="Cambria Math" panose="02040503050406030204" pitchFamily="18" charset="0"/>
                        </a:rPr>
                        <m:t>⋅</m:t>
                      </m:r>
                      <m:f>
                        <m:fPr>
                          <m:ctrlPr>
                            <a:rPr i="1">
                              <a:latin typeface="Cambria Math" panose="02040503050406030204" pitchFamily="18" charset="0"/>
                            </a:rPr>
                          </m:ctrlPr>
                        </m:fPr>
                        <m:num>
                          <m:limUpp>
                            <m:limUppPr>
                              <m:ctrlPr>
                                <a:rPr i="1">
                                  <a:latin typeface="Cambria Math" panose="02040503050406030204" pitchFamily="18" charset="0"/>
                                </a:rPr>
                              </m:ctrlPr>
                            </m:limUpp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12</m:t>
                                  </m:r>
                                </m:e>
                              </m:borderBox>
                            </m:e>
                            <m:lim>
                              <m:r>
                                <a:rPr>
                                  <a:latin typeface="Cambria Math" panose="02040503050406030204" pitchFamily="18" charset="0"/>
                                </a:rPr>
                                <m:t>6</m:t>
                              </m:r>
                            </m:lim>
                          </m:limUpp>
                        </m:num>
                        <m:den>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66</m:t>
                          </m:r>
                        </m:num>
                        <m:den>
                          <m:r>
                            <a:rPr>
                              <a:latin typeface="Cambria Math" panose="02040503050406030204" pitchFamily="18" charset="0"/>
                            </a:rPr>
                            <m:t>5</m:t>
                          </m:r>
                        </m:den>
                      </m:f>
                    </m:oMath>
                  </m:oMathPara>
                </a14:m>
                <a:endParaRPr dirty="0"/>
              </a:p>
            </p:txBody>
          </p:sp>
        </mc:Choice>
        <mc:Fallback xmlns="">
          <p:sp>
            <p:nvSpPr>
              <p:cNvPr id="5" name="TextBox 4">
                <a:extLst>
                  <a:ext uri="{FF2B5EF4-FFF2-40B4-BE49-F238E27FC236}">
                    <a16:creationId xmlns:a16="http://schemas.microsoft.com/office/drawing/2014/main" id="{6006F83E-607A-46D7-5DBE-1B1DF93D99CA}"/>
                  </a:ext>
                </a:extLst>
              </p:cNvPr>
              <p:cNvSpPr txBox="1">
                <a:spLocks noRot="1" noChangeAspect="1" noMove="1" noResize="1" noEditPoints="1" noAdjustHandles="1" noChangeArrowheads="1" noChangeShapeType="1" noTextEdit="1"/>
              </p:cNvSpPr>
              <p:nvPr/>
            </p:nvSpPr>
            <p:spPr>
              <a:xfrm>
                <a:off x="457200" y="4734560"/>
                <a:ext cx="914400" cy="914400"/>
              </a:xfrm>
              <a:prstGeom prst="rect">
                <a:avLst/>
              </a:prstGeom>
              <a:blipFill>
                <a:blip r:embed="rId4"/>
                <a:stretch>
                  <a:fillRect r="-16600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Ripples on a Pond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pebble is tossed into a still pond, and concentric circles are formed on the pond’s surface. The area of each circle depends on the radius of the circle, and each radius depends on the elapsed time. If the radius is changing at the rate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f>
                      <m:fPr>
                        <m:ctrlPr>
                          <a:rPr i="1">
                            <a:latin typeface="Cambria Math" panose="02040503050406030204" pitchFamily="18" charset="0"/>
                          </a:rPr>
                        </m:ctrlPr>
                      </m:fPr>
                      <m:num>
                        <m:r>
                          <m:rPr>
                            <m:sty m:val="p"/>
                          </m:rPr>
                          <a:rPr>
                            <a:latin typeface="Cambria Math" panose="02040503050406030204" pitchFamily="18" charset="0"/>
                          </a:rPr>
                          <m:t>ft</m:t>
                        </m:r>
                      </m:num>
                      <m:den>
                        <m:r>
                          <m:rPr>
                            <m:sty m:val="p"/>
                          </m:rPr>
                          <a:rPr>
                            <a:latin typeface="Cambria Math" panose="02040503050406030204" pitchFamily="18" charset="0"/>
                          </a:rPr>
                          <m:t>sec</m:t>
                        </m:r>
                      </m:den>
                    </m:f>
                  </m:oMath>
                </a14:m>
                <a:r>
                  <a:rPr sz="2800"/>
                  <a:t>, how fast is the area of the circle growing when the radius is </a:t>
                </a:r>
                <a:r>
                  <a:rPr sz="2800">
                    <a:latin typeface="Cambria Math"/>
                  </a:rPr>
                  <a:t>3</a:t>
                </a:r>
                <a:r>
                  <a:rPr sz="2800"/>
                  <a:t> feet?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Ripples on a Pond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Recall that the area of a circle is given by the formula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a:t>, where </a:t>
                </a:r>
                <a14:m>
                  <m:oMath xmlns:m="http://schemas.openxmlformats.org/officeDocument/2006/math">
                    <m:r>
                      <a:rPr>
                        <a:latin typeface="Cambria Math" panose="02040503050406030204" pitchFamily="18" charset="0"/>
                      </a:rPr>
                      <m:t>𝜋</m:t>
                    </m:r>
                    <m:r>
                      <a:rPr>
                        <a:latin typeface="Cambria Math" panose="02040503050406030204" pitchFamily="18" charset="0"/>
                      </a:rPr>
                      <m:t>≈3.14</m:t>
                    </m:r>
                  </m:oMath>
                </a14:m>
                <a:r>
                  <a:rPr sz="2800"/>
                  <a:t>. Differentiating </a:t>
                </a:r>
                <a14:m>
                  <m:oMath xmlns:m="http://schemas.openxmlformats.org/officeDocument/2006/math">
                    <m:r>
                      <a:rPr>
                        <a:latin typeface="Cambria Math" panose="02040503050406030204" pitchFamily="18" charset="0"/>
                      </a:rPr>
                      <m:t>𝐴</m:t>
                    </m:r>
                  </m:oMath>
                </a14:m>
                <a:r>
                  <a:rPr sz="2800"/>
                  <a:t> with respect to </a:t>
                </a:r>
                <a14:m>
                  <m:oMath xmlns:m="http://schemas.openxmlformats.org/officeDocument/2006/math">
                    <m:r>
                      <a:rPr>
                        <a:latin typeface="Cambria Math" panose="02040503050406030204" pitchFamily="18" charset="0"/>
                      </a:rPr>
                      <m:t>𝑟</m:t>
                    </m:r>
                  </m:oMath>
                </a14:m>
                <a:r>
                  <a:rPr sz="2800"/>
                  <a:t> gives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𝑑𝐴</m:t>
                        </m:r>
                      </m:num>
                      <m:den>
                        <m:r>
                          <a:rPr>
                            <a:latin typeface="Cambria Math" panose="02040503050406030204" pitchFamily="18" charset="0"/>
                          </a:rPr>
                          <m:t>𝑑𝑟</m:t>
                        </m:r>
                      </m:den>
                    </m:f>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sz="2800"/>
                  <a:t>.</a:t>
                </a:r>
              </a:p>
              <a:p>
                <a:pPr>
                  <a:defRPr sz="2800"/>
                </a:pPr>
                <a:r>
                  <a:rPr sz="2800"/>
                  <a:t>Since the radius is changing at the rate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f>
                      <m:fPr>
                        <m:ctrlPr>
                          <a:rPr i="1">
                            <a:latin typeface="Cambria Math" panose="02040503050406030204" pitchFamily="18" charset="0"/>
                          </a:rPr>
                        </m:ctrlPr>
                      </m:fPr>
                      <m:num>
                        <m:r>
                          <m:rPr>
                            <m:sty m:val="p"/>
                          </m:rPr>
                          <a:rPr>
                            <a:latin typeface="Cambria Math" panose="02040503050406030204" pitchFamily="18" charset="0"/>
                          </a:rPr>
                          <m:t>ft</m:t>
                        </m:r>
                      </m:num>
                      <m:den>
                        <m:r>
                          <m:rPr>
                            <m:sty m:val="p"/>
                          </m:rPr>
                          <a:rPr>
                            <a:latin typeface="Cambria Math" panose="02040503050406030204" pitchFamily="18" charset="0"/>
                          </a:rPr>
                          <m:t>sec</m:t>
                        </m:r>
                      </m:den>
                    </m:f>
                  </m:oMath>
                </a14:m>
                <a:r>
                  <a:rPr sz="2800"/>
                  <a:t>, we have</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𝑑𝑟</m:t>
                        </m:r>
                      </m:num>
                      <m:den>
                        <m:r>
                          <a:rPr>
                            <a:latin typeface="Cambria Math" panose="02040503050406030204" pitchFamily="18" charset="0"/>
                          </a:rPr>
                          <m:t>𝑑𝑡</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f>
                      <m:fPr>
                        <m:ctrlPr>
                          <a:rPr i="1">
                            <a:latin typeface="Cambria Math" panose="02040503050406030204" pitchFamily="18" charset="0"/>
                          </a:rPr>
                        </m:ctrlPr>
                      </m:fPr>
                      <m:num>
                        <m:r>
                          <m:rPr>
                            <m:sty m:val="p"/>
                          </m:rPr>
                          <a:rPr>
                            <a:latin typeface="Cambria Math" panose="02040503050406030204" pitchFamily="18" charset="0"/>
                          </a:rPr>
                          <m:t>ft</m:t>
                        </m:r>
                      </m:num>
                      <m:den>
                        <m:r>
                          <m:rPr>
                            <m:sty m:val="p"/>
                          </m:rPr>
                          <a:rPr>
                            <a:latin typeface="Cambria Math" panose="02040503050406030204" pitchFamily="18" charset="0"/>
                          </a:rPr>
                          <m:t>sec</m:t>
                        </m:r>
                      </m:den>
                    </m:f>
                  </m:oMath>
                </a14:m>
                <a:r>
                  <a:rPr sz="2800"/>
                  <a:t>.</a:t>
                </a:r>
              </a:p>
              <a:p>
                <a:r>
                  <a:rPr sz="2800"/>
                  <a:t>Thus, by the Chain Rule,</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𝑑𝐴</m:t>
                        </m:r>
                      </m:num>
                      <m:den>
                        <m:r>
                          <a:rPr>
                            <a:latin typeface="Cambria Math" panose="02040503050406030204" pitchFamily="18" charset="0"/>
                          </a:rPr>
                          <m:t>𝑑𝑡</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𝑑𝐴</m:t>
                        </m:r>
                      </m:num>
                      <m:den>
                        <m:r>
                          <a:rPr>
                            <a:latin typeface="Cambria Math" panose="02040503050406030204" pitchFamily="18" charset="0"/>
                          </a:rPr>
                          <m:t>𝑑𝑟</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𝑑𝑟</m:t>
                        </m:r>
                      </m:num>
                      <m:den>
                        <m:r>
                          <a:rPr>
                            <a:latin typeface="Cambria Math" panose="02040503050406030204" pitchFamily="18" charset="0"/>
                          </a:rPr>
                          <m:t>𝑑𝑡</m:t>
                        </m:r>
                      </m:den>
                    </m:f>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𝑟</m:t>
                    </m:r>
                  </m:oMath>
                </a14:m>
                <a:r>
                  <a:rPr sz="2800"/>
                  <a:t>.</a:t>
                </a:r>
              </a:p>
              <a:p>
                <a:pPr>
                  <a:defRPr sz="2800"/>
                </a:pPr>
                <a:r>
                  <a:rPr sz="2800"/>
                  <a:t>Therefore, when </a:t>
                </a:r>
                <a14:m>
                  <m:oMath xmlns:m="http://schemas.openxmlformats.org/officeDocument/2006/math">
                    <m:r>
                      <a:rPr>
                        <a:latin typeface="Cambria Math" panose="02040503050406030204" pitchFamily="18" charset="0"/>
                      </a:rPr>
                      <m:t>𝑟</m:t>
                    </m:r>
                    <m:r>
                      <a:rPr>
                        <a:latin typeface="Cambria Math" panose="02040503050406030204" pitchFamily="18" charset="0"/>
                      </a:rPr>
                      <m:t>=3</m:t>
                    </m:r>
                  </m:oMath>
                </a14:m>
                <a:r>
                  <a:rPr sz="2800"/>
                  <a:t>,</a:t>
                </a:r>
              </a:p>
              <a:p>
                <a:pPr algn="ctr">
                  <a:defRPr sz="2800"/>
                </a:pPr>
                <a14:m>
                  <m:oMath xmlns:m="http://schemas.openxmlformats.org/officeDocument/2006/math">
                    <m:sSub>
                      <m:sSubPr>
                        <m:ctrlPr>
                          <a:rPr i="1">
                            <a:latin typeface="Cambria Math" panose="02040503050406030204" pitchFamily="18" charset="0"/>
                          </a:rPr>
                        </m:ctrlPr>
                      </m:sSubPr>
                      <m:e>
                        <m:f>
                          <m:fPr>
                            <m:ctrlPr>
                              <a:rPr i="1">
                                <a:latin typeface="Cambria Math" panose="02040503050406030204" pitchFamily="18" charset="0"/>
                              </a:rPr>
                            </m:ctrlPr>
                          </m:fPr>
                          <m:num>
                            <m:r>
                              <a:rPr>
                                <a:latin typeface="Cambria Math" panose="02040503050406030204" pitchFamily="18" charset="0"/>
                              </a:rPr>
                              <m:t>𝑑𝐴</m:t>
                            </m:r>
                          </m:num>
                          <m:den>
                            <m:r>
                              <a:rPr>
                                <a:latin typeface="Cambria Math" panose="02040503050406030204" pitchFamily="18" charset="0"/>
                              </a:rPr>
                              <m:t>𝑑𝑡</m:t>
                            </m:r>
                          </m:den>
                        </m:f>
                        <m:r>
                          <a:rPr>
                            <a:latin typeface="Cambria Math" panose="02040503050406030204" pitchFamily="18" charset="0"/>
                          </a:rPr>
                          <m:t>|</m:t>
                        </m:r>
                      </m:e>
                      <m:sub>
                        <m:r>
                          <a:rPr>
                            <a:latin typeface="Cambria Math" panose="02040503050406030204" pitchFamily="18" charset="0"/>
                          </a:rPr>
                          <m:t>𝑟</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⋅3=3</m:t>
                    </m:r>
                    <m:r>
                      <a:rPr>
                        <a:latin typeface="Cambria Math" panose="02040503050406030204" pitchFamily="18" charset="0"/>
                      </a:rPr>
                      <m:t>𝜋</m:t>
                    </m:r>
                    <m:f>
                      <m:fPr>
                        <m:ctrlPr>
                          <a:rPr i="1">
                            <a:latin typeface="Cambria Math" panose="02040503050406030204" pitchFamily="18" charset="0"/>
                          </a:rPr>
                        </m:ctrlPr>
                      </m:fPr>
                      <m:num>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ft</m:t>
                            </m:r>
                          </m:sup>
                        </m:sSup>
                      </m:num>
                      <m:den>
                        <m:r>
                          <m:rPr>
                            <m:sty m:val="p"/>
                          </m:rPr>
                          <a:rPr>
                            <a:latin typeface="Cambria Math" panose="02040503050406030204" pitchFamily="18" charset="0"/>
                          </a:rPr>
                          <m:t>sec</m:t>
                        </m:r>
                      </m:den>
                    </m:f>
                  </m:oMath>
                </a14:m>
                <a:r>
                  <a:rPr sz="2800"/>
                  <a:t>.</a:t>
                </a:r>
              </a:p>
              <a:p>
                <a:pPr>
                  <a:defRPr sz="2800"/>
                </a:pPr>
                <a:r>
                  <a:rPr sz="2800"/>
                  <a:t>The area of the circle is growing at the rate of </a:t>
                </a:r>
                <a14:m>
                  <m:oMath xmlns:m="http://schemas.openxmlformats.org/officeDocument/2006/math">
                    <m:r>
                      <a:rPr>
                        <a:latin typeface="Cambria Math" panose="02040503050406030204" pitchFamily="18" charset="0"/>
                      </a:rPr>
                      <m:t>3</m:t>
                    </m:r>
                    <m:r>
                      <a:rPr>
                        <a:latin typeface="Cambria Math" panose="02040503050406030204" pitchFamily="18" charset="0"/>
                      </a:rPr>
                      <m:t>𝜋</m:t>
                    </m:r>
                    <m:f>
                      <m:fPr>
                        <m:ctrlPr>
                          <a:rPr i="1">
                            <a:latin typeface="Cambria Math" panose="02040503050406030204" pitchFamily="18" charset="0"/>
                          </a:rPr>
                        </m:ctrlPr>
                      </m:fPr>
                      <m:num>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ft</m:t>
                            </m:r>
                          </m:sup>
                        </m:sSup>
                      </m:num>
                      <m:den>
                        <m:r>
                          <m:rPr>
                            <m:sty m:val="p"/>
                          </m:rPr>
                          <a:rPr>
                            <a:latin typeface="Cambria Math" panose="02040503050406030204" pitchFamily="18" charset="0"/>
                          </a:rPr>
                          <m:t>sec</m:t>
                        </m:r>
                      </m:den>
                    </m:f>
                    <m:r>
                      <a:rPr>
                        <a:latin typeface="Cambria Math" panose="02040503050406030204" pitchFamily="18" charset="0"/>
                      </a:rPr>
                      <m:t>≈9.42</m:t>
                    </m:r>
                    <m:f>
                      <m:fPr>
                        <m:ctrlPr>
                          <a:rPr i="1">
                            <a:latin typeface="Cambria Math" panose="02040503050406030204" pitchFamily="18" charset="0"/>
                          </a:rPr>
                        </m:ctrlPr>
                      </m:fPr>
                      <m:num>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ft</m:t>
                            </m:r>
                          </m:sup>
                        </m:sSup>
                      </m:num>
                      <m:den>
                        <m:r>
                          <m:rPr>
                            <m:sty m:val="p"/>
                          </m:rPr>
                          <a:rPr>
                            <a:latin typeface="Cambria Math" panose="02040503050406030204" pitchFamily="18" charset="0"/>
                          </a:rPr>
                          <m:t>sec</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Chain Rule (Second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oMath>
                </a14:m>
                <a:r>
                  <a:rPr sz="2800" dirty="0"/>
                  <a:t>, then</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oMath>
                  </m:oMathPara>
                </a14:m>
                <a:endParaRPr sz="2800" dirty="0"/>
              </a:p>
              <a:p>
                <a:pPr>
                  <a:defRPr sz="2800"/>
                </a:pPr>
                <a:r>
                  <a:rPr sz="2800" dirty="0"/>
                  <a:t>provided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e>
                    </m:d>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𝑔</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both exist.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Second Form of the Chain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second form of the Chain Rule to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e>
                        </m:d>
                      </m:e>
                      <m:sup>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1479</Words>
  <Application>Microsoft Office PowerPoint</Application>
  <PresentationFormat>On-screen Show (4:3)</PresentationFormat>
  <Paragraphs>151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Cambria Math</vt:lpstr>
      <vt:lpstr>Courier New</vt:lpstr>
      <vt:lpstr>Arial</vt:lpstr>
      <vt:lpstr>Office Theme</vt:lpstr>
      <vt:lpstr>Section 3.2</vt:lpstr>
      <vt:lpstr>The Chain Rule</vt:lpstr>
      <vt:lpstr>Example 1: Using the Chain Rule</vt:lpstr>
      <vt:lpstr>Example 1: Using the Chain Rule (cont.)</vt:lpstr>
      <vt:lpstr>Example 1: Using the Chain Rule (cont.)</vt:lpstr>
      <vt:lpstr>Example 2: Ripples on a Pond</vt:lpstr>
      <vt:lpstr>Example 2: Ripples on a Pond (cont.)</vt:lpstr>
      <vt:lpstr>The Chain Rule (Second Form)</vt:lpstr>
      <vt:lpstr>Example 3: Second Form of the Chain Rule</vt:lpstr>
      <vt:lpstr>Example 3: Second Form of the Chain Rule (cont.)</vt:lpstr>
      <vt:lpstr>Example 4: Second Form of the Chain Rule</vt:lpstr>
      <vt:lpstr>The General Power Rule</vt:lpstr>
      <vt:lpstr>Note:</vt:lpstr>
      <vt:lpstr>Example 5: The General Power Rule</vt:lpstr>
      <vt:lpstr>Example 5: The General Power Rule (cont.)</vt:lpstr>
      <vt:lpstr>Example 6: The General Power Rule</vt:lpstr>
      <vt:lpstr>Example 6: The General Power Rule (cont.)</vt:lpstr>
      <vt:lpstr>Example 7: Using Multiple Rules</vt:lpstr>
      <vt:lpstr>Example 7: Using Multiple Rules (cont.)</vt:lpstr>
      <vt:lpstr>Example 7: Using Multiple Rules (cont.)</vt:lpstr>
      <vt:lpstr>Example 7: Using Multiple Rules (cont.)</vt:lpstr>
      <vt:lpstr>Example 8: Using Multiple Rules</vt:lpstr>
      <vt:lpstr>Example 8: Using Multiple Rules (cont.)</vt:lpstr>
      <vt:lpstr>Example 9: Air Pollution</vt:lpstr>
      <vt:lpstr>Example 9: Air Pollution (cont.)</vt:lpstr>
      <vt:lpstr>Example 9: Air Pollution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116</cp:revision>
  <dcterms:created xsi:type="dcterms:W3CDTF">2013-04-26T14:43:13Z</dcterms:created>
  <dcterms:modified xsi:type="dcterms:W3CDTF">2022-08-18T15:43:53Z</dcterms:modified>
</cp:coreProperties>
</file>