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72" r:id="rId15"/>
    <p:sldId id="274" r:id="rId16"/>
    <p:sldId id="277" r:id="rId17"/>
    <p:sldId id="278" r:id="rId18"/>
    <p:sldId id="279" r:id="rId19"/>
    <p:sldId id="281" r:id="rId20"/>
    <p:sldId id="282" r:id="rId21"/>
    <p:sldId id="283" r:id="rId22"/>
    <p:sldId id="284" r:id="rId23"/>
    <p:sldId id="286" r:id="rId24"/>
    <p:sldId id="287" r:id="rId25"/>
    <p:sldId id="288" r:id="rId26"/>
    <p:sldId id="289" r:id="rId27"/>
    <p:sldId id="291" r:id="rId28"/>
    <p:sldId id="292" r:id="rId29"/>
    <p:sldId id="293"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Implicit Differentiation and Related Rates</a:t>
            </a:r>
          </a:p>
        </p:txBody>
      </p:sp>
      <p:sp>
        <p:nvSpPr>
          <p:cNvPr id="3" name="Title 2"/>
          <p:cNvSpPr>
            <a:spLocks noGrp="1"/>
          </p:cNvSpPr>
          <p:nvPr>
            <p:ph type="title"/>
          </p:nvPr>
        </p:nvSpPr>
        <p:spPr/>
        <p:txBody>
          <a:bodyPr/>
          <a:lstStyle/>
          <a:p>
            <a:r>
              <a:t>Section 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Implicit Differentiation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80724302"/>
                  </p:ext>
                </p:extLst>
              </p:nvPr>
            </p:nvGraphicFramePr>
            <p:xfrm>
              <a:off x="457200" y="1105523"/>
              <a:ext cx="8229600" cy="5515737"/>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276056">
                    <a:tc>
                      <a:txBody>
                        <a:bodyPr/>
                        <a:lstStyle/>
                        <a:p>
                          <a:pPr algn="r">
                            <a:defRPr sz="1800"/>
                          </a:pPr>
                          <a:r>
                            <a:t>​</a:t>
                          </a:r>
                          <a14:m>
                            <m:oMath xmlns:m="http://schemas.openxmlformats.org/officeDocument/2006/math">
                              <m:r>
                                <a:rPr sz="1800">
                                  <a:latin typeface="Cambria Math"/>
                                </a:rPr>
                                <m:t>𝑥𝑦</m:t>
                              </m:r>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sSup>
                                <m:sSupPr>
                                  <m:ctrlPr>
                                    <a:rPr sz="1800" i="1">
                                      <a:latin typeface="Cambria Math" panose="02040503050406030204" pitchFamily="18" charset="0"/>
                                    </a:rPr>
                                  </m:ctrlPr>
                                </m:sSupPr>
                                <m:e>
                                  <m:r>
                                    <a:rPr sz="1800">
                                      <a:latin typeface="Cambria Math"/>
                                    </a:rPr>
                                    <m:t>𝑦</m:t>
                                  </m:r>
                                </m:e>
                                <m:sup>
                                  <m:r>
                                    <a:rPr sz="1800">
                                      <a:latin typeface="Cambria Math"/>
                                    </a:rPr>
                                    <m:t>3</m:t>
                                  </m:r>
                                </m:sup>
                              </m:sSup>
                              <m:r>
                                <a:rPr sz="1800">
                                  <a:latin typeface="Cambria Math"/>
                                </a:rPr>
                                <m:t>−1</m:t>
                              </m:r>
                            </m:oMath>
                          </a14:m>
                          <a:endParaRPr/>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b="0" dirty="0"/>
                        </a:p>
                      </a:txBody>
                      <a:tcPr/>
                    </a:tc>
                    <a:extLst>
                      <a:ext uri="{0D108BD9-81ED-4DB2-BD59-A6C34878D82A}">
                        <a16:rowId xmlns:a16="http://schemas.microsoft.com/office/drawing/2014/main" val="10000"/>
                      </a:ext>
                    </a:extLst>
                  </a:tr>
                  <a:tr h="362182">
                    <a:tc>
                      <a:txBody>
                        <a:bodyPr/>
                        <a:lstStyle/>
                        <a:p>
                          <a:pPr algn="r">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𝑥𝑦</m:t>
                                  </m:r>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sSup>
                                    <m:sSupPr>
                                      <m:ctrlPr>
                                        <a:rPr sz="1800" i="1">
                                          <a:latin typeface="Cambria Math" panose="02040503050406030204" pitchFamily="18" charset="0"/>
                                        </a:rPr>
                                      </m:ctrlPr>
                                    </m:sSupPr>
                                    <m:e>
                                      <m:r>
                                        <a:rPr sz="1800">
                                          <a:latin typeface="Cambria Math"/>
                                        </a:rPr>
                                        <m:t>𝑦</m:t>
                                      </m:r>
                                    </m:e>
                                    <m:sup>
                                      <m:r>
                                        <a:rPr sz="1800">
                                          <a:latin typeface="Cambria Math"/>
                                        </a:rPr>
                                        <m:t>3</m:t>
                                      </m:r>
                                    </m:sup>
                                  </m:sSup>
                                  <m:r>
                                    <a:rPr sz="1800">
                                      <a:latin typeface="Cambria Math"/>
                                    </a:rPr>
                                    <m:t>−1</m:t>
                                  </m:r>
                                </m:e>
                              </m:d>
                            </m:oMath>
                          </a14:m>
                          <a:endParaRPr/>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0</m:t>
                                  </m:r>
                                </m:e>
                              </m:d>
                            </m:oMath>
                          </a14:m>
                          <a:endParaRPr dirty="0"/>
                        </a:p>
                      </a:txBody>
                      <a:tcPr/>
                    </a:tc>
                    <a:tc>
                      <a:txBody>
                        <a:bodyPr/>
                        <a:lstStyle/>
                        <a:p>
                          <a:pPr algn="l"/>
                          <a:endParaRPr b="0"/>
                        </a:p>
                      </a:txBody>
                      <a:tcPr/>
                    </a:tc>
                    <a:extLst>
                      <a:ext uri="{0D108BD9-81ED-4DB2-BD59-A6C34878D82A}">
                        <a16:rowId xmlns:a16="http://schemas.microsoft.com/office/drawing/2014/main" val="10001"/>
                      </a:ext>
                    </a:extLst>
                  </a:tr>
                  <a:tr h="476480">
                    <a:tc>
                      <a:txBody>
                        <a:bodyPr/>
                        <a:lstStyle/>
                        <a:p>
                          <a:pPr algn="r">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𝑥𝑦</m:t>
                                  </m:r>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sSup>
                                    <m:sSupPr>
                                      <m:ctrlPr>
                                        <a:rPr sz="1800" i="1">
                                          <a:latin typeface="Cambria Math" panose="02040503050406030204" pitchFamily="18" charset="0"/>
                                        </a:rPr>
                                      </m:ctrlPr>
                                    </m:sSupPr>
                                    <m:e>
                                      <m:r>
                                        <a:rPr sz="1800">
                                          <a:latin typeface="Cambria Math"/>
                                        </a:rPr>
                                        <m:t>𝑦</m:t>
                                      </m:r>
                                    </m:e>
                                    <m:sup>
                                      <m:r>
                                        <a:rPr sz="1800">
                                          <a:latin typeface="Cambria Math"/>
                                        </a:rPr>
                                        <m:t>3</m:t>
                                      </m:r>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−1</m:t>
                                  </m:r>
                                </m:e>
                              </m:d>
                            </m:oMath>
                          </a14:m>
                          <a:endParaRPr/>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0</m:t>
                                  </m:r>
                                </m:e>
                              </m:d>
                            </m:oMath>
                          </a14:m>
                          <a:endParaRPr/>
                        </a:p>
                      </a:txBody>
                      <a:tcPr/>
                    </a:tc>
                    <a:tc>
                      <a:txBody>
                        <a:bodyPr/>
                        <a:lstStyle/>
                        <a:p>
                          <a:pPr algn="l">
                            <a:defRPr b="1"/>
                          </a:pPr>
                          <a:r>
                            <a:rPr lang="en-US" b="0" dirty="0"/>
                            <a:t>Use the Sum and Difference Rule.</a:t>
                          </a:r>
                          <a:endParaRPr b="0" dirty="0"/>
                        </a:p>
                      </a:txBody>
                      <a:tcPr/>
                    </a:tc>
                    <a:extLst>
                      <a:ext uri="{0D108BD9-81ED-4DB2-BD59-A6C34878D82A}">
                        <a16:rowId xmlns:a16="http://schemas.microsoft.com/office/drawing/2014/main" val="10002"/>
                      </a:ext>
                    </a:extLst>
                  </a:tr>
                  <a:tr h="2314334">
                    <a:tc>
                      <a:txBody>
                        <a:bodyPr/>
                        <a:lstStyle/>
                        <a:p>
                          <a:pPr algn="r">
                            <a:defRPr sz="1800"/>
                          </a:pPr>
                          <a:r>
                            <a:rPr dirty="0"/>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m:t>
                                  </m:r>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r>
                                    <a:rPr sz="1800">
                                      <a:latin typeface="Cambria Math"/>
                                    </a:rPr>
                                    <m:t>𝑦</m:t>
                                  </m:r>
                                  <m:r>
                                    <a:rPr sz="1800">
                                      <a:latin typeface="Cambria Math"/>
                                    </a:rPr>
                                    <m:t>⋅1</m:t>
                                  </m:r>
                                </m:e>
                              </m:d>
                              <m:r>
                                <a:rPr sz="1800">
                                  <a:latin typeface="Cambria Math"/>
                                </a:rPr>
                                <m:t>+</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r>
                                    <a:rPr sz="1800">
                                      <a:latin typeface="Cambria Math"/>
                                    </a:rPr>
                                    <m:t>⋅</m:t>
                                  </m:r>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sSup>
                                    <m:sSupPr>
                                      <m:ctrlPr>
                                        <a:rPr sz="1800" i="1">
                                          <a:latin typeface="Cambria Math" panose="02040503050406030204" pitchFamily="18" charset="0"/>
                                        </a:rPr>
                                      </m:ctrlPr>
                                    </m:sSupPr>
                                    <m:e>
                                      <m:r>
                                        <a:rPr sz="1800">
                                          <a:latin typeface="Cambria Math"/>
                                        </a:rPr>
                                        <m:t>𝑦</m:t>
                                      </m:r>
                                    </m:e>
                                    <m:sup>
                                      <m:r>
                                        <a:rPr sz="1800">
                                          <a:latin typeface="Cambria Math"/>
                                        </a:rPr>
                                        <m:t>3</m:t>
                                      </m:r>
                                    </m:sup>
                                  </m:sSup>
                                  <m:r>
                                    <a:rPr sz="1800">
                                      <a:latin typeface="Cambria Math"/>
                                    </a:rPr>
                                    <m:t>⋅2</m:t>
                                  </m:r>
                                  <m:r>
                                    <a:rPr sz="1800">
                                      <a:latin typeface="Cambria Math"/>
                                    </a:rPr>
                                    <m:t>𝑥</m:t>
                                  </m:r>
                                </m:e>
                              </m:d>
                              <m:r>
                                <a:rPr sz="1800">
                                  <a:latin typeface="Cambria Math"/>
                                </a:rPr>
                                <m:t>+0</m:t>
                              </m:r>
                            </m:oMath>
                          </a14:m>
                          <a:endParaRPr dirty="0"/>
                        </a:p>
                      </a:txBody>
                      <a:tcPr/>
                    </a:tc>
                    <a:tc>
                      <a:txBody>
                        <a:bodyPr/>
                        <a:lstStyle/>
                        <a:p>
                          <a:pPr algn="l">
                            <a:defRPr sz="1800"/>
                          </a:pPr>
                          <a:r>
                            <a:rPr dirty="0"/>
                            <a:t>​</a:t>
                          </a:r>
                          <a14:m>
                            <m:oMath xmlns:m="http://schemas.openxmlformats.org/officeDocument/2006/math">
                              <m:r>
                                <a:rPr sz="1800">
                                  <a:latin typeface="Cambria Math"/>
                                </a:rPr>
                                <m:t>=0</m:t>
                              </m:r>
                            </m:oMath>
                          </a14:m>
                          <a:endParaRPr dirty="0"/>
                        </a:p>
                      </a:txBody>
                      <a:tcPr/>
                    </a:tc>
                    <a:tc>
                      <a:txBody>
                        <a:bodyPr/>
                        <a:lstStyle/>
                        <a:p>
                          <a:pPr algn="l">
                            <a:defRPr b="1"/>
                          </a:pPr>
                          <a:r>
                            <a:rPr sz="1800" b="0" dirty="0"/>
                            <a:t>Differentiate. Use the Product Rule in combination with the General Power Rule on the first and second terms and the rule that the derivative of a constant is </a:t>
                          </a:r>
                          <a:r>
                            <a:rPr sz="1800" b="0" dirty="0">
                              <a:latin typeface="Cambria Math"/>
                            </a:rPr>
                            <a:t>0</a:t>
                          </a:r>
                          <a:r>
                            <a:rPr sz="1800" b="0" dirty="0"/>
                            <a:t> on the remaining terms.</a:t>
                          </a:r>
                        </a:p>
                      </a:txBody>
                      <a:tcPr/>
                    </a:tc>
                    <a:extLst>
                      <a:ext uri="{0D108BD9-81ED-4DB2-BD59-A6C34878D82A}">
                        <a16:rowId xmlns:a16="http://schemas.microsoft.com/office/drawing/2014/main" val="10003"/>
                      </a:ext>
                    </a:extLst>
                  </a:tr>
                  <a:tr h="276056">
                    <a:tc>
                      <a:txBody>
                        <a:bodyPr/>
                        <a:lstStyle/>
                        <a:p>
                          <a:pPr algn="r">
                            <a:defRPr sz="1800"/>
                          </a:pPr>
                          <a:endParaRPr dirty="0"/>
                        </a:p>
                      </a:txBody>
                      <a:tcPr/>
                    </a:tc>
                    <a:tc>
                      <a:txBody>
                        <a:bodyPr/>
                        <a:lstStyle/>
                        <a:p>
                          <a:pPr algn="l">
                            <a:defRPr sz="1800"/>
                          </a:pPr>
                          <a:endParaRPr/>
                        </a:p>
                      </a:txBody>
                      <a:tcPr/>
                    </a:tc>
                    <a:tc>
                      <a:txBody>
                        <a:bodyPr/>
                        <a:lstStyle/>
                        <a:p>
                          <a:pPr algn="l"/>
                          <a:endParaRPr b="0" dirty="0"/>
                        </a:p>
                      </a:txBody>
                      <a:tcPr/>
                    </a:tc>
                    <a:extLst>
                      <a:ext uri="{0D108BD9-81ED-4DB2-BD59-A6C34878D82A}">
                        <a16:rowId xmlns:a16="http://schemas.microsoft.com/office/drawing/2014/main" val="10004"/>
                      </a:ext>
                    </a:extLst>
                  </a:tr>
                  <a:tr h="276056">
                    <a:tc>
                      <a:txBody>
                        <a:bodyPr/>
                        <a:lstStyle/>
                        <a:p>
                          <a:pPr algn="r">
                            <a:defRPr sz="1800"/>
                          </a:pPr>
                          <a:endParaRPr/>
                        </a:p>
                      </a:txBody>
                      <a:tcPr/>
                    </a:tc>
                    <a:tc>
                      <a:txBody>
                        <a:bodyPr/>
                        <a:lstStyle/>
                        <a:p>
                          <a:pPr algn="l">
                            <a:defRPr sz="1800"/>
                          </a:pPr>
                          <a:endParaRPr/>
                        </a:p>
                      </a:txBody>
                      <a:tcPr/>
                    </a:tc>
                    <a:tc>
                      <a:txBody>
                        <a:bodyPr/>
                        <a:lstStyle/>
                        <a:p>
                          <a:pPr algn="l"/>
                          <a:endParaRPr b="0"/>
                        </a:p>
                      </a:txBody>
                      <a:tcPr/>
                    </a:tc>
                    <a:extLst>
                      <a:ext uri="{0D108BD9-81ED-4DB2-BD59-A6C34878D82A}">
                        <a16:rowId xmlns:a16="http://schemas.microsoft.com/office/drawing/2014/main" val="10005"/>
                      </a:ext>
                    </a:extLst>
                  </a:tr>
                  <a:tr h="276056">
                    <a:tc>
                      <a:txBody>
                        <a:bodyPr/>
                        <a:lstStyle/>
                        <a:p>
                          <a:pPr algn="r">
                            <a:defRPr sz="1800"/>
                          </a:pPr>
                          <a:endParaRPr/>
                        </a:p>
                      </a:txBody>
                      <a:tcPr/>
                    </a:tc>
                    <a:tc>
                      <a:txBody>
                        <a:bodyPr/>
                        <a:lstStyle/>
                        <a:p>
                          <a:pPr algn="l">
                            <a:defRPr sz="1800"/>
                          </a:pPr>
                          <a:endParaRPr/>
                        </a:p>
                      </a:txBody>
                      <a:tcPr/>
                    </a:tc>
                    <a:tc>
                      <a:txBody>
                        <a:bodyPr/>
                        <a:lstStyle/>
                        <a:p>
                          <a:pPr algn="l"/>
                          <a:endParaRPr b="0" dirty="0"/>
                        </a:p>
                      </a:txBody>
                      <a:tcPr/>
                    </a:tc>
                    <a:extLst>
                      <a:ext uri="{0D108BD9-81ED-4DB2-BD59-A6C34878D82A}">
                        <a16:rowId xmlns:a16="http://schemas.microsoft.com/office/drawing/2014/main" val="10006"/>
                      </a:ext>
                    </a:extLst>
                  </a:tr>
                  <a:tr h="276056">
                    <a:tc>
                      <a:txBody>
                        <a:bodyPr/>
                        <a:lstStyle/>
                        <a:p>
                          <a:pPr algn="r">
                            <a:defRPr sz="1800"/>
                          </a:pPr>
                          <a:endParaRPr dirty="0"/>
                        </a:p>
                      </a:txBody>
                      <a:tcPr/>
                    </a:tc>
                    <a:tc>
                      <a:txBody>
                        <a:bodyPr/>
                        <a:lstStyle/>
                        <a:p>
                          <a:pPr algn="l">
                            <a:defRPr sz="1800"/>
                          </a:pPr>
                          <a:endParaRPr/>
                        </a:p>
                      </a:txBody>
                      <a:tcPr/>
                    </a:tc>
                    <a:tc>
                      <a:txBody>
                        <a:bodyPr/>
                        <a:lstStyle/>
                        <a:p>
                          <a:pPr algn="l">
                            <a:defRPr sz="1100" b="1"/>
                          </a:pPr>
                          <a:endParaRPr sz="1800" b="0" dirty="0"/>
                        </a:p>
                      </a:txBody>
                      <a:tcP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80724302"/>
                  </p:ext>
                </p:extLst>
              </p:nvPr>
            </p:nvGraphicFramePr>
            <p:xfrm>
              <a:off x="457200" y="1105523"/>
              <a:ext cx="8229600" cy="5515737"/>
            </p:xfrm>
            <a:graphic>
              <a:graphicData uri="http://schemas.openxmlformats.org/drawingml/2006/table">
                <a:tbl>
                  <a:tblPr firstRow="1" bandRow="1">
                    <a:tableStyleId>{2D5ABB26-0587-4C30-8999-92F81FD0307C}</a:tableStyleId>
                  </a:tblPr>
                  <a:tblGrid>
                    <a:gridCol w="472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65760">
                    <a:tc>
                      <a:txBody>
                        <a:bodyPr/>
                        <a:lstStyle/>
                        <a:p>
                          <a:endParaRPr lang="en-US"/>
                        </a:p>
                      </a:txBody>
                      <a:tcPr>
                        <a:blipFill>
                          <a:blip r:embed="rId2"/>
                          <a:stretch>
                            <a:fillRect t="-8333" r="-74194" b="-1410000"/>
                          </a:stretch>
                        </a:blipFill>
                      </a:tcPr>
                    </a:tc>
                    <a:tc>
                      <a:txBody>
                        <a:bodyPr/>
                        <a:lstStyle/>
                        <a:p>
                          <a:endParaRPr lang="en-US"/>
                        </a:p>
                      </a:txBody>
                      <a:tcPr>
                        <a:blipFill>
                          <a:blip r:embed="rId2"/>
                          <a:stretch>
                            <a:fillRect l="-475460" t="-8333" r="-252761" b="-1410000"/>
                          </a:stretch>
                        </a:blipFill>
                      </a:tcPr>
                    </a:tc>
                    <a:tc>
                      <a:txBody>
                        <a:bodyPr/>
                        <a:lstStyle/>
                        <a:p>
                          <a:pPr algn="l"/>
                          <a:endParaRPr b="0" dirty="0"/>
                        </a:p>
                      </a:txBody>
                      <a:tcPr/>
                    </a:tc>
                    <a:extLst>
                      <a:ext uri="{0D108BD9-81ED-4DB2-BD59-A6C34878D82A}">
                        <a16:rowId xmlns:a16="http://schemas.microsoft.com/office/drawing/2014/main" val="10000"/>
                      </a:ext>
                    </a:extLst>
                  </a:tr>
                  <a:tr h="486537">
                    <a:tc>
                      <a:txBody>
                        <a:bodyPr/>
                        <a:lstStyle/>
                        <a:p>
                          <a:endParaRPr lang="en-US"/>
                        </a:p>
                      </a:txBody>
                      <a:tcPr>
                        <a:blipFill>
                          <a:blip r:embed="rId2"/>
                          <a:stretch>
                            <a:fillRect t="-81250" r="-74194" b="-957500"/>
                          </a:stretch>
                        </a:blipFill>
                      </a:tcPr>
                    </a:tc>
                    <a:tc>
                      <a:txBody>
                        <a:bodyPr/>
                        <a:lstStyle/>
                        <a:p>
                          <a:endParaRPr lang="en-US"/>
                        </a:p>
                      </a:txBody>
                      <a:tcPr>
                        <a:blipFill>
                          <a:blip r:embed="rId2"/>
                          <a:stretch>
                            <a:fillRect l="-475460" t="-81250" r="-252761" b="-957500"/>
                          </a:stretch>
                        </a:blipFill>
                      </a:tcPr>
                    </a:tc>
                    <a:tc>
                      <a:txBody>
                        <a:bodyPr/>
                        <a:lstStyle/>
                        <a:p>
                          <a:pPr algn="l"/>
                          <a:endParaRPr b="0"/>
                        </a:p>
                      </a:txBody>
                      <a:tcPr/>
                    </a:tc>
                    <a:extLst>
                      <a:ext uri="{0D108BD9-81ED-4DB2-BD59-A6C34878D82A}">
                        <a16:rowId xmlns:a16="http://schemas.microsoft.com/office/drawing/2014/main" val="10001"/>
                      </a:ext>
                    </a:extLst>
                  </a:tr>
                  <a:tr h="640080">
                    <a:tc>
                      <a:txBody>
                        <a:bodyPr/>
                        <a:lstStyle/>
                        <a:p>
                          <a:endParaRPr lang="en-US"/>
                        </a:p>
                      </a:txBody>
                      <a:tcPr>
                        <a:blipFill>
                          <a:blip r:embed="rId2"/>
                          <a:stretch>
                            <a:fillRect t="-138095" r="-74194" b="-629524"/>
                          </a:stretch>
                        </a:blipFill>
                      </a:tcPr>
                    </a:tc>
                    <a:tc>
                      <a:txBody>
                        <a:bodyPr/>
                        <a:lstStyle/>
                        <a:p>
                          <a:endParaRPr lang="en-US"/>
                        </a:p>
                      </a:txBody>
                      <a:tcPr>
                        <a:blipFill>
                          <a:blip r:embed="rId2"/>
                          <a:stretch>
                            <a:fillRect l="-475460" t="-138095" r="-252761" b="-629524"/>
                          </a:stretch>
                        </a:blipFill>
                      </a:tcPr>
                    </a:tc>
                    <a:tc>
                      <a:txBody>
                        <a:bodyPr/>
                        <a:lstStyle/>
                        <a:p>
                          <a:pPr algn="l">
                            <a:defRPr b="1"/>
                          </a:pPr>
                          <a:r>
                            <a:rPr lang="en-US" b="0" dirty="0"/>
                            <a:t>Use the Sum and Difference Rule.</a:t>
                          </a:r>
                          <a:endParaRPr b="0" dirty="0"/>
                        </a:p>
                      </a:txBody>
                      <a:tcPr/>
                    </a:tc>
                    <a:extLst>
                      <a:ext uri="{0D108BD9-81ED-4DB2-BD59-A6C34878D82A}">
                        <a16:rowId xmlns:a16="http://schemas.microsoft.com/office/drawing/2014/main" val="10002"/>
                      </a:ext>
                    </a:extLst>
                  </a:tr>
                  <a:tr h="2560320">
                    <a:tc>
                      <a:txBody>
                        <a:bodyPr/>
                        <a:lstStyle/>
                        <a:p>
                          <a:endParaRPr lang="en-US"/>
                        </a:p>
                      </a:txBody>
                      <a:tcPr>
                        <a:blipFill>
                          <a:blip r:embed="rId2"/>
                          <a:stretch>
                            <a:fillRect t="-59382" r="-74194" b="-57007"/>
                          </a:stretch>
                        </a:blipFill>
                      </a:tcPr>
                    </a:tc>
                    <a:tc>
                      <a:txBody>
                        <a:bodyPr/>
                        <a:lstStyle/>
                        <a:p>
                          <a:endParaRPr lang="en-US"/>
                        </a:p>
                      </a:txBody>
                      <a:tcPr>
                        <a:blipFill>
                          <a:blip r:embed="rId2"/>
                          <a:stretch>
                            <a:fillRect l="-475460" t="-59382" r="-252761" b="-57007"/>
                          </a:stretch>
                        </a:blipFill>
                      </a:tcPr>
                    </a:tc>
                    <a:tc>
                      <a:txBody>
                        <a:bodyPr/>
                        <a:lstStyle/>
                        <a:p>
                          <a:pPr algn="l">
                            <a:defRPr b="1"/>
                          </a:pPr>
                          <a:r>
                            <a:rPr sz="1800" b="0" dirty="0"/>
                            <a:t>Differentiate. Use the Product Rule in combination with the General Power Rule on the first and second terms and the rule that the derivative of a constant is </a:t>
                          </a:r>
                          <a:r>
                            <a:rPr sz="1800" b="0" dirty="0">
                              <a:latin typeface="Cambria Math"/>
                            </a:rPr>
                            <a:t>0</a:t>
                          </a:r>
                          <a:r>
                            <a:rPr sz="1800" b="0" dirty="0"/>
                            <a:t> on the remaining terms.</a:t>
                          </a:r>
                        </a:p>
                      </a:txBody>
                      <a:tcPr/>
                    </a:tc>
                    <a:extLst>
                      <a:ext uri="{0D108BD9-81ED-4DB2-BD59-A6C34878D82A}">
                        <a16:rowId xmlns:a16="http://schemas.microsoft.com/office/drawing/2014/main" val="10003"/>
                      </a:ext>
                    </a:extLst>
                  </a:tr>
                  <a:tr h="365760">
                    <a:tc>
                      <a:txBody>
                        <a:bodyPr/>
                        <a:lstStyle/>
                        <a:p>
                          <a:pPr algn="r">
                            <a:defRPr sz="1800"/>
                          </a:pPr>
                          <a:endParaRPr dirty="0"/>
                        </a:p>
                      </a:txBody>
                      <a:tcPr/>
                    </a:tc>
                    <a:tc>
                      <a:txBody>
                        <a:bodyPr/>
                        <a:lstStyle/>
                        <a:p>
                          <a:pPr algn="l">
                            <a:defRPr sz="1800"/>
                          </a:pPr>
                          <a:endParaRPr/>
                        </a:p>
                      </a:txBody>
                      <a:tcPr/>
                    </a:tc>
                    <a:tc>
                      <a:txBody>
                        <a:bodyPr/>
                        <a:lstStyle/>
                        <a:p>
                          <a:pPr algn="l"/>
                          <a:endParaRPr b="0" dirty="0"/>
                        </a:p>
                      </a:txBody>
                      <a:tcPr/>
                    </a:tc>
                    <a:extLst>
                      <a:ext uri="{0D108BD9-81ED-4DB2-BD59-A6C34878D82A}">
                        <a16:rowId xmlns:a16="http://schemas.microsoft.com/office/drawing/2014/main" val="10004"/>
                      </a:ext>
                    </a:extLst>
                  </a:tr>
                  <a:tr h="365760">
                    <a:tc>
                      <a:txBody>
                        <a:bodyPr/>
                        <a:lstStyle/>
                        <a:p>
                          <a:pPr algn="r">
                            <a:defRPr sz="1800"/>
                          </a:pPr>
                          <a:endParaRPr/>
                        </a:p>
                      </a:txBody>
                      <a:tcPr/>
                    </a:tc>
                    <a:tc>
                      <a:txBody>
                        <a:bodyPr/>
                        <a:lstStyle/>
                        <a:p>
                          <a:pPr algn="l">
                            <a:defRPr sz="1800"/>
                          </a:pPr>
                          <a:endParaRPr/>
                        </a:p>
                      </a:txBody>
                      <a:tcPr/>
                    </a:tc>
                    <a:tc>
                      <a:txBody>
                        <a:bodyPr/>
                        <a:lstStyle/>
                        <a:p>
                          <a:pPr algn="l"/>
                          <a:endParaRPr b="0"/>
                        </a:p>
                      </a:txBody>
                      <a:tcPr/>
                    </a:tc>
                    <a:extLst>
                      <a:ext uri="{0D108BD9-81ED-4DB2-BD59-A6C34878D82A}">
                        <a16:rowId xmlns:a16="http://schemas.microsoft.com/office/drawing/2014/main" val="10005"/>
                      </a:ext>
                    </a:extLst>
                  </a:tr>
                  <a:tr h="365760">
                    <a:tc>
                      <a:txBody>
                        <a:bodyPr/>
                        <a:lstStyle/>
                        <a:p>
                          <a:pPr algn="r">
                            <a:defRPr sz="1800"/>
                          </a:pPr>
                          <a:endParaRPr/>
                        </a:p>
                      </a:txBody>
                      <a:tcPr/>
                    </a:tc>
                    <a:tc>
                      <a:txBody>
                        <a:bodyPr/>
                        <a:lstStyle/>
                        <a:p>
                          <a:pPr algn="l">
                            <a:defRPr sz="1800"/>
                          </a:pPr>
                          <a:endParaRPr/>
                        </a:p>
                      </a:txBody>
                      <a:tcPr/>
                    </a:tc>
                    <a:tc>
                      <a:txBody>
                        <a:bodyPr/>
                        <a:lstStyle/>
                        <a:p>
                          <a:pPr algn="l"/>
                          <a:endParaRPr b="0" dirty="0"/>
                        </a:p>
                      </a:txBody>
                      <a:tcPr/>
                    </a:tc>
                    <a:extLst>
                      <a:ext uri="{0D108BD9-81ED-4DB2-BD59-A6C34878D82A}">
                        <a16:rowId xmlns:a16="http://schemas.microsoft.com/office/drawing/2014/main" val="10006"/>
                      </a:ext>
                    </a:extLst>
                  </a:tr>
                  <a:tr h="365760">
                    <a:tc>
                      <a:txBody>
                        <a:bodyPr/>
                        <a:lstStyle/>
                        <a:p>
                          <a:pPr algn="r">
                            <a:defRPr sz="1800"/>
                          </a:pPr>
                          <a:endParaRPr dirty="0"/>
                        </a:p>
                      </a:txBody>
                      <a:tcPr/>
                    </a:tc>
                    <a:tc>
                      <a:txBody>
                        <a:bodyPr/>
                        <a:lstStyle/>
                        <a:p>
                          <a:pPr algn="l">
                            <a:defRPr sz="1800"/>
                          </a:pPr>
                          <a:endParaRPr/>
                        </a:p>
                      </a:txBody>
                      <a:tcPr/>
                    </a:tc>
                    <a:tc>
                      <a:txBody>
                        <a:bodyPr/>
                        <a:lstStyle/>
                        <a:p>
                          <a:pPr algn="l">
                            <a:defRPr sz="1100" b="1"/>
                          </a:pPr>
                          <a:endParaRPr sz="1800" b="0" dirty="0"/>
                        </a:p>
                      </a:txBody>
                      <a:tcPr/>
                    </a:tc>
                    <a:extLst>
                      <a:ext uri="{0D108BD9-81ED-4DB2-BD59-A6C34878D82A}">
                        <a16:rowId xmlns:a16="http://schemas.microsoft.com/office/drawing/2014/main" val="1000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D4CD97A5-B091-628E-3D27-4B9CCA0EE200}"/>
                  </a:ext>
                </a:extLst>
              </p:cNvPr>
              <p:cNvGraphicFramePr>
                <a:graphicFrameLocks/>
              </p:cNvGraphicFramePr>
              <p:nvPr>
                <p:extLst>
                  <p:ext uri="{D42A27DB-BD31-4B8C-83A1-F6EECF244321}">
                    <p14:modId xmlns:p14="http://schemas.microsoft.com/office/powerpoint/2010/main" val="1997947804"/>
                  </p:ext>
                </p:extLst>
              </p:nvPr>
            </p:nvGraphicFramePr>
            <p:xfrm>
              <a:off x="1676400" y="3581400"/>
              <a:ext cx="8229600" cy="228371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128509254"/>
                        </a:ext>
                      </a:extLst>
                    </a:gridCol>
                    <a:gridCol w="1600200">
                      <a:extLst>
                        <a:ext uri="{9D8B030D-6E8A-4147-A177-3AD203B41FA5}">
                          <a16:colId xmlns:a16="http://schemas.microsoft.com/office/drawing/2014/main" val="3051473795"/>
                        </a:ext>
                      </a:extLst>
                    </a:gridCol>
                    <a:gridCol w="3886200">
                      <a:extLst>
                        <a:ext uri="{9D8B030D-6E8A-4147-A177-3AD203B41FA5}">
                          <a16:colId xmlns:a16="http://schemas.microsoft.com/office/drawing/2014/main" val="2783442223"/>
                        </a:ext>
                      </a:extLst>
                    </a:gridCol>
                  </a:tblGrid>
                  <a:tr h="370840">
                    <a:tc>
                      <a:txBody>
                        <a:bodyPr/>
                        <a:lstStyle/>
                        <a:p>
                          <a:pPr algn="r">
                            <a:defRPr sz="1800"/>
                          </a:pPr>
                          <a:r>
                            <a:rPr lang="ar-AE" dirty="0">
                              <a:solidFill>
                                <a:schemeClr val="tx1"/>
                              </a:solidFill>
                            </a:rPr>
                            <a:t>​</a:t>
                          </a:r>
                          <a14:m>
                            <m:oMath xmlns:m="http://schemas.openxmlformats.org/officeDocument/2006/math">
                              <m:r>
                                <a:rPr lang="ar-AE" sz="1800">
                                  <a:solidFill>
                                    <a:schemeClr val="tx1"/>
                                  </a:solidFill>
                                  <a:latin typeface="Cambria Math"/>
                                </a:rPr>
                                <m:t>𝑥</m:t>
                              </m:r>
                              <m:f>
                                <m:fPr>
                                  <m:ctrlPr>
                                    <a:rPr lang="ar-AE" sz="1800" i="1">
                                      <a:solidFill>
                                        <a:schemeClr val="tx1"/>
                                      </a:solidFill>
                                      <a:latin typeface="Cambria Math" panose="02040503050406030204" pitchFamily="18" charset="0"/>
                                    </a:rPr>
                                  </m:ctrlPr>
                                </m:fPr>
                                <m:num>
                                  <m:r>
                                    <a:rPr lang="ar-AE" sz="1800">
                                      <a:solidFill>
                                        <a:schemeClr val="tx1"/>
                                      </a:solidFill>
                                      <a:latin typeface="Cambria Math"/>
                                    </a:rPr>
                                    <m:t>𝑑𝑦</m:t>
                                  </m:r>
                                </m:num>
                                <m:den>
                                  <m:r>
                                    <a:rPr lang="ar-AE" sz="1800">
                                      <a:solidFill>
                                        <a:schemeClr val="tx1"/>
                                      </a:solidFill>
                                      <a:latin typeface="Cambria Math"/>
                                    </a:rPr>
                                    <m:t>𝑑𝑥</m:t>
                                  </m:r>
                                </m:den>
                              </m:f>
                              <m:r>
                                <a:rPr lang="ar-AE" sz="1800">
                                  <a:solidFill>
                                    <a:schemeClr val="tx1"/>
                                  </a:solidFill>
                                  <a:latin typeface="Cambria Math"/>
                                </a:rPr>
                                <m:t>+</m:t>
                              </m:r>
                              <m:r>
                                <a:rPr lang="ar-AE" sz="1800">
                                  <a:solidFill>
                                    <a:schemeClr val="tx1"/>
                                  </a:solidFill>
                                  <a:latin typeface="Cambria Math"/>
                                </a:rPr>
                                <m:t>𝑦</m:t>
                              </m:r>
                              <m:r>
                                <a:rPr lang="ar-AE" sz="1800">
                                  <a:solidFill>
                                    <a:schemeClr val="tx1"/>
                                  </a:solidFill>
                                  <a:latin typeface="Cambria Math"/>
                                </a:rPr>
                                <m:t>+</m:t>
                              </m:r>
                              <m:r>
                                <a:rPr lang="ar-AE" sz="1800">
                                  <a:solidFill>
                                    <a:schemeClr val="tx1"/>
                                  </a:solidFill>
                                  <a:latin typeface="Cambria Math"/>
                                </a:rPr>
                                <m:t>3</m:t>
                              </m:r>
                              <m:sSup>
                                <m:sSupPr>
                                  <m:ctrlPr>
                                    <a:rPr lang="ar-AE" sz="1800" i="1">
                                      <a:solidFill>
                                        <a:schemeClr val="tx1"/>
                                      </a:solidFill>
                                      <a:latin typeface="Cambria Math" panose="02040503050406030204" pitchFamily="18" charset="0"/>
                                    </a:rPr>
                                  </m:ctrlPr>
                                </m:sSupPr>
                                <m:e>
                                  <m:r>
                                    <a:rPr lang="ar-AE" sz="1800">
                                      <a:solidFill>
                                        <a:schemeClr val="tx1"/>
                                      </a:solidFill>
                                      <a:latin typeface="Cambria Math"/>
                                    </a:rPr>
                                    <m:t>𝑥</m:t>
                                  </m:r>
                                </m:e>
                                <m:sup>
                                  <m:r>
                                    <a:rPr lang="ar-AE" sz="1800">
                                      <a:solidFill>
                                        <a:schemeClr val="tx1"/>
                                      </a:solidFill>
                                      <a:latin typeface="Cambria Math"/>
                                    </a:rPr>
                                    <m:t>2</m:t>
                                  </m:r>
                                </m:sup>
                              </m:sSup>
                              <m:sSup>
                                <m:sSupPr>
                                  <m:ctrlPr>
                                    <a:rPr lang="ar-AE" sz="1800" i="1">
                                      <a:solidFill>
                                        <a:schemeClr val="tx1"/>
                                      </a:solidFill>
                                      <a:latin typeface="Cambria Math" panose="02040503050406030204" pitchFamily="18" charset="0"/>
                                    </a:rPr>
                                  </m:ctrlPr>
                                </m:sSupPr>
                                <m:e>
                                  <m:r>
                                    <a:rPr lang="ar-AE" sz="1800">
                                      <a:solidFill>
                                        <a:schemeClr val="tx1"/>
                                      </a:solidFill>
                                      <a:latin typeface="Cambria Math"/>
                                    </a:rPr>
                                    <m:t>𝑦</m:t>
                                  </m:r>
                                </m:e>
                                <m:sup>
                                  <m:r>
                                    <a:rPr lang="ar-AE" sz="1800">
                                      <a:solidFill>
                                        <a:schemeClr val="tx1"/>
                                      </a:solidFill>
                                      <a:latin typeface="Cambria Math"/>
                                    </a:rPr>
                                    <m:t>2</m:t>
                                  </m:r>
                                </m:sup>
                              </m:sSup>
                              <m:f>
                                <m:fPr>
                                  <m:ctrlPr>
                                    <a:rPr lang="ar-AE" sz="1800" i="1">
                                      <a:solidFill>
                                        <a:schemeClr val="tx1"/>
                                      </a:solidFill>
                                      <a:latin typeface="Cambria Math" panose="02040503050406030204" pitchFamily="18" charset="0"/>
                                    </a:rPr>
                                  </m:ctrlPr>
                                </m:fPr>
                                <m:num>
                                  <m:r>
                                    <a:rPr lang="ar-AE" sz="1800">
                                      <a:solidFill>
                                        <a:schemeClr val="tx1"/>
                                      </a:solidFill>
                                      <a:latin typeface="Cambria Math"/>
                                    </a:rPr>
                                    <m:t>𝑑𝑦</m:t>
                                  </m:r>
                                </m:num>
                                <m:den>
                                  <m:r>
                                    <a:rPr lang="ar-AE" sz="1800">
                                      <a:solidFill>
                                        <a:schemeClr val="tx1"/>
                                      </a:solidFill>
                                      <a:latin typeface="Cambria Math"/>
                                    </a:rPr>
                                    <m:t>𝑑𝑥</m:t>
                                  </m:r>
                                </m:den>
                              </m:f>
                              <m:r>
                                <a:rPr lang="ar-AE" sz="1800">
                                  <a:solidFill>
                                    <a:schemeClr val="tx1"/>
                                  </a:solidFill>
                                  <a:latin typeface="Cambria Math"/>
                                </a:rPr>
                                <m:t>+</m:t>
                              </m:r>
                              <m:r>
                                <a:rPr lang="ar-AE" sz="1800">
                                  <a:solidFill>
                                    <a:schemeClr val="tx1"/>
                                  </a:solidFill>
                                  <a:latin typeface="Cambria Math"/>
                                </a:rPr>
                                <m:t>2</m:t>
                              </m:r>
                              <m:r>
                                <a:rPr lang="ar-AE" sz="1800">
                                  <a:solidFill>
                                    <a:schemeClr val="tx1"/>
                                  </a:solidFill>
                                  <a:latin typeface="Cambria Math"/>
                                </a:rPr>
                                <m:t>𝑥</m:t>
                              </m:r>
                              <m:sSup>
                                <m:sSupPr>
                                  <m:ctrlPr>
                                    <a:rPr lang="ar-AE" sz="1800" i="1">
                                      <a:solidFill>
                                        <a:schemeClr val="tx1"/>
                                      </a:solidFill>
                                      <a:latin typeface="Cambria Math" panose="02040503050406030204" pitchFamily="18" charset="0"/>
                                    </a:rPr>
                                  </m:ctrlPr>
                                </m:sSupPr>
                                <m:e>
                                  <m:r>
                                    <a:rPr lang="ar-AE" sz="1800">
                                      <a:solidFill>
                                        <a:schemeClr val="tx1"/>
                                      </a:solidFill>
                                      <a:latin typeface="Cambria Math"/>
                                    </a:rPr>
                                    <m:t>𝑦</m:t>
                                  </m:r>
                                </m:e>
                                <m:sup>
                                  <m:r>
                                    <a:rPr lang="ar-AE" sz="1800">
                                      <a:solidFill>
                                        <a:schemeClr val="tx1"/>
                                      </a:solidFill>
                                      <a:latin typeface="Cambria Math"/>
                                    </a:rPr>
                                    <m:t>3</m:t>
                                  </m:r>
                                </m:sup>
                              </m:sSup>
                            </m:oMath>
                          </a14:m>
                          <a:endParaRPr lang="ar-AE"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defRPr sz="1800"/>
                          </a:pPr>
                          <a:r>
                            <a:rPr lang="en-US" dirty="0">
                              <a:solidFill>
                                <a:schemeClr val="tx1"/>
                              </a:solidFill>
                            </a:rPr>
                            <a:t>​</a:t>
                          </a:r>
                          <a14:m>
                            <m:oMath xmlns:m="http://schemas.openxmlformats.org/officeDocument/2006/math">
                              <m:r>
                                <a:rPr lang="en-US" sz="1800">
                                  <a:solidFill>
                                    <a:schemeClr val="tx1"/>
                                  </a:solidFill>
                                  <a:latin typeface="Cambria Math"/>
                                </a:rPr>
                                <m:t>=</m:t>
                              </m:r>
                              <m:r>
                                <a:rPr lang="en-US" sz="1800">
                                  <a:solidFill>
                                    <a:schemeClr val="tx1"/>
                                  </a:solidFill>
                                  <a:latin typeface="Cambria Math"/>
                                </a:rPr>
                                <m:t>0</m:t>
                              </m:r>
                            </m:oMath>
                          </a14:m>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2028424"/>
                      </a:ext>
                    </a:extLst>
                  </a:tr>
                  <a:tr h="370840">
                    <a:tc>
                      <a:txBody>
                        <a:bodyPr/>
                        <a:lstStyle/>
                        <a:p>
                          <a:pPr algn="r">
                            <a:defRPr sz="1800"/>
                          </a:pPr>
                          <a:r>
                            <a:t>​</a:t>
                          </a:r>
                          <a14:m>
                            <m:oMath xmlns:m="http://schemas.openxmlformats.org/officeDocument/2006/math">
                              <m:r>
                                <a:rPr sz="1800">
                                  <a:latin typeface="Cambria Math"/>
                                </a:rPr>
                                <m:t>𝑥</m:t>
                              </m:r>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sSup>
                                <m:sSupPr>
                                  <m:ctrlPr>
                                    <a:rPr sz="1800" i="1">
                                      <a:latin typeface="Cambria Math" panose="02040503050406030204" pitchFamily="18" charset="0"/>
                                    </a:rPr>
                                  </m:ctrlPr>
                                </m:sSupPr>
                                <m:e>
                                  <m:r>
                                    <a:rPr sz="1800">
                                      <a:latin typeface="Cambria Math"/>
                                    </a:rPr>
                                    <m:t>𝑦</m:t>
                                  </m:r>
                                </m:e>
                                <m:sup>
                                  <m:r>
                                    <a:rPr sz="1800">
                                      <a:latin typeface="Cambria Math"/>
                                    </a:rPr>
                                    <m:t>2</m:t>
                                  </m:r>
                                </m:sup>
                              </m:sSup>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oMath>
                          </a14:m>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defRPr sz="1800"/>
                          </a:pPr>
                          <a:r>
                            <a:rPr dirty="0"/>
                            <a:t>​</a:t>
                          </a:r>
                          <a14:m>
                            <m:oMath xmlns:m="http://schemas.openxmlformats.org/officeDocument/2006/math">
                              <m:r>
                                <a:rPr sz="1800">
                                  <a:latin typeface="Cambria Math"/>
                                </a:rPr>
                                <m:t>=−</m:t>
                              </m:r>
                              <m:r>
                                <a:rPr sz="1800">
                                  <a:latin typeface="Cambria Math"/>
                                </a:rPr>
                                <m:t>𝑦</m:t>
                              </m:r>
                              <m:r>
                                <a:rPr sz="1800">
                                  <a:latin typeface="Cambria Math"/>
                                </a:rPr>
                                <m:t>−</m:t>
                              </m:r>
                              <m:r>
                                <a:rPr sz="1800">
                                  <a:latin typeface="Cambria Math"/>
                                </a:rPr>
                                <m:t>2</m:t>
                              </m:r>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3</m:t>
                                  </m:r>
                                </m:sup>
                              </m:sSup>
                            </m:oMath>
                          </a14:m>
                          <a:endParaRP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endParaRPr b="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852045"/>
                      </a:ext>
                    </a:extLst>
                  </a:tr>
                  <a:tr h="370840">
                    <a:tc>
                      <a:txBody>
                        <a:bodyPr/>
                        <a:lstStyle/>
                        <a:p>
                          <a:pPr algn="r">
                            <a:defRPr sz="1800"/>
                          </a:pPr>
                          <a:r>
                            <a:t>​</a:t>
                          </a:r>
                          <a14:m>
                            <m:oMath xmlns:m="http://schemas.openxmlformats.org/officeDocument/2006/math">
                              <m:d>
                                <m:dPr>
                                  <m:ctrlPr>
                                    <a:rPr sz="1800" i="1">
                                      <a:latin typeface="Cambria Math" panose="02040503050406030204" pitchFamily="18" charset="0"/>
                                    </a:rPr>
                                  </m:ctrlPr>
                                </m:dPr>
                                <m:e>
                                  <m:r>
                                    <a:rPr sz="1800">
                                      <a:latin typeface="Cambria Math"/>
                                    </a:rPr>
                                    <m:t>𝑥</m:t>
                                  </m:r>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sSup>
                                    <m:sSupPr>
                                      <m:ctrlPr>
                                        <a:rPr sz="1800" i="1">
                                          <a:latin typeface="Cambria Math" panose="02040503050406030204" pitchFamily="18" charset="0"/>
                                        </a:rPr>
                                      </m:ctrlPr>
                                    </m:sSupPr>
                                    <m:e>
                                      <m:r>
                                        <a:rPr sz="1800">
                                          <a:latin typeface="Cambria Math"/>
                                        </a:rPr>
                                        <m:t>𝑦</m:t>
                                      </m:r>
                                    </m:e>
                                    <m:sup>
                                      <m:r>
                                        <a:rPr sz="1800">
                                          <a:latin typeface="Cambria Math"/>
                                        </a:rPr>
                                        <m:t>2</m:t>
                                      </m:r>
                                    </m:sup>
                                  </m:sSup>
                                </m:e>
                              </m:d>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oMath>
                          </a14:m>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800"/>
                          </a:pPr>
                          <a:r>
                            <a:t>​</a:t>
                          </a:r>
                          <a14:m>
                            <m:oMath xmlns:m="http://schemas.openxmlformats.org/officeDocument/2006/math">
                              <m:r>
                                <a:rPr sz="1800">
                                  <a:latin typeface="Cambria Math"/>
                                </a:rPr>
                                <m:t>=−</m:t>
                              </m:r>
                              <m:r>
                                <a:rPr sz="1800">
                                  <a:latin typeface="Cambria Math"/>
                                </a:rPr>
                                <m:t>𝑦</m:t>
                              </m:r>
                              <m:r>
                                <a:rPr sz="1800">
                                  <a:latin typeface="Cambria Math"/>
                                </a:rPr>
                                <m:t>−</m:t>
                              </m:r>
                              <m:r>
                                <a:rPr sz="1800">
                                  <a:latin typeface="Cambria Math"/>
                                </a:rPr>
                                <m:t>2</m:t>
                              </m:r>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3</m:t>
                                  </m:r>
                                </m:sup>
                              </m:sSup>
                            </m:oMath>
                          </a14:m>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8490096"/>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oMath>
                          </a14:m>
                          <a:endParaRP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m:t>
                                  </m:r>
                                  <m:r>
                                    <a:rPr sz="1800">
                                      <a:latin typeface="Cambria Math"/>
                                    </a:rPr>
                                    <m:t>𝑦</m:t>
                                  </m:r>
                                  <m:r>
                                    <a:rPr sz="1800">
                                      <a:latin typeface="Cambria Math"/>
                                    </a:rPr>
                                    <m:t>−</m:t>
                                  </m:r>
                                  <m:r>
                                    <a:rPr sz="1800">
                                      <a:latin typeface="Cambria Math"/>
                                    </a:rPr>
                                    <m:t>2</m:t>
                                  </m:r>
                                  <m:r>
                                    <a:rPr sz="1800">
                                      <a:latin typeface="Cambria Math"/>
                                    </a:rPr>
                                    <m:t>𝑥</m:t>
                                  </m:r>
                                  <m:sSup>
                                    <m:sSupPr>
                                      <m:ctrlPr>
                                        <a:rPr sz="1800" i="1">
                                          <a:latin typeface="Cambria Math" panose="02040503050406030204" pitchFamily="18" charset="0"/>
                                        </a:rPr>
                                      </m:ctrlPr>
                                    </m:sSupPr>
                                    <m:e>
                                      <m:r>
                                        <a:rPr sz="1800">
                                          <a:latin typeface="Cambria Math"/>
                                        </a:rPr>
                                        <m:t>𝑦</m:t>
                                      </m:r>
                                    </m:e>
                                    <m:sup>
                                      <m:r>
                                        <a:rPr sz="1800">
                                          <a:latin typeface="Cambria Math"/>
                                        </a:rPr>
                                        <m:t>3</m:t>
                                      </m:r>
                                    </m:sup>
                                  </m:sSup>
                                </m:num>
                                <m:den>
                                  <m:r>
                                    <a:rPr sz="1800">
                                      <a:latin typeface="Cambria Math"/>
                                    </a:rPr>
                                    <m:t>𝑥</m:t>
                                  </m:r>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sSup>
                                    <m:sSupPr>
                                      <m:ctrlPr>
                                        <a:rPr sz="1800" i="1">
                                          <a:latin typeface="Cambria Math" panose="02040503050406030204" pitchFamily="18" charset="0"/>
                                        </a:rPr>
                                      </m:ctrlPr>
                                    </m:sSupPr>
                                    <m:e>
                                      <m:r>
                                        <a:rPr sz="1800">
                                          <a:latin typeface="Cambria Math"/>
                                        </a:rPr>
                                        <m:t>𝑦</m:t>
                                      </m:r>
                                    </m:e>
                                    <m:sup>
                                      <m:r>
                                        <a:rPr sz="1800">
                                          <a:latin typeface="Cambria Math"/>
                                        </a:rPr>
                                        <m:t>2</m:t>
                                      </m:r>
                                    </m:sup>
                                  </m:sSup>
                                </m:den>
                              </m:f>
                            </m:oMath>
                          </a14:m>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defRPr sz="1100" b="1"/>
                          </a:pPr>
                          <a:r>
                            <a:rPr b="0" dirty="0"/>
                            <a:t> </a:t>
                          </a:r>
                          <a:r>
                            <a:rPr sz="1800" b="0" dirty="0"/>
                            <a:t>Solve for </a:t>
                          </a:r>
                          <a14:m>
                            <m:oMath xmlns:m="http://schemas.openxmlformats.org/officeDocument/2006/math">
                              <m:f>
                                <m:fPr>
                                  <m:ctrlPr>
                                    <a:rPr sz="1800" b="0" i="1">
                                      <a:latin typeface="Cambria Math" panose="02040503050406030204" pitchFamily="18" charset="0"/>
                                    </a:rPr>
                                  </m:ctrlPr>
                                </m:fPr>
                                <m:num>
                                  <m:r>
                                    <a:rPr sz="1800" b="0" i="1">
                                      <a:latin typeface="Cambria Math"/>
                                    </a:rPr>
                                    <m:t>𝑑𝑦</m:t>
                                  </m:r>
                                </m:num>
                                <m:den>
                                  <m:r>
                                    <a:rPr sz="1800" b="0" i="1">
                                      <a:latin typeface="Cambria Math"/>
                                    </a:rPr>
                                    <m:t>𝑑𝑥</m:t>
                                  </m:r>
                                </m:den>
                              </m:f>
                            </m:oMath>
                          </a14:m>
                          <a:r>
                            <a:rPr sz="1800" b="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8298104"/>
                      </a:ext>
                    </a:extLst>
                  </a:tr>
                </a:tbl>
              </a:graphicData>
            </a:graphic>
          </p:graphicFrame>
        </mc:Choice>
        <mc:Fallback xmlns="">
          <p:graphicFrame>
            <p:nvGraphicFramePr>
              <p:cNvPr id="4" name="Table 4">
                <a:extLst>
                  <a:ext uri="{FF2B5EF4-FFF2-40B4-BE49-F238E27FC236}">
                    <a16:creationId xmlns:a16="http://schemas.microsoft.com/office/drawing/2014/main" id="{D4CD97A5-B091-628E-3D27-4B9CCA0EE200}"/>
                  </a:ext>
                </a:extLst>
              </p:cNvPr>
              <p:cNvGraphicFramePr>
                <a:graphicFrameLocks/>
              </p:cNvGraphicFramePr>
              <p:nvPr>
                <p:extLst>
                  <p:ext uri="{D42A27DB-BD31-4B8C-83A1-F6EECF244321}">
                    <p14:modId xmlns:p14="http://schemas.microsoft.com/office/powerpoint/2010/main" val="1997947804"/>
                  </p:ext>
                </p:extLst>
              </p:nvPr>
            </p:nvGraphicFramePr>
            <p:xfrm>
              <a:off x="1676400" y="3581400"/>
              <a:ext cx="8229600" cy="228371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128509254"/>
                        </a:ext>
                      </a:extLst>
                    </a:gridCol>
                    <a:gridCol w="1600200">
                      <a:extLst>
                        <a:ext uri="{9D8B030D-6E8A-4147-A177-3AD203B41FA5}">
                          <a16:colId xmlns:a16="http://schemas.microsoft.com/office/drawing/2014/main" val="3051473795"/>
                        </a:ext>
                      </a:extLst>
                    </a:gridCol>
                    <a:gridCol w="3886200">
                      <a:extLst>
                        <a:ext uri="{9D8B030D-6E8A-4147-A177-3AD203B41FA5}">
                          <a16:colId xmlns:a16="http://schemas.microsoft.com/office/drawing/2014/main" val="2783442223"/>
                        </a:ext>
                      </a:extLst>
                    </a:gridCol>
                  </a:tblGrid>
                  <a:tr h="76085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t="-4000" r="-200000" b="-201600"/>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171103" t="-4000" r="-242205" b="-201600"/>
                          </a:stretch>
                        </a:blipFill>
                      </a:tcPr>
                    </a:tc>
                    <a:tc>
                      <a:txBody>
                        <a:bodyPr/>
                        <a:lstStyle/>
                        <a:p>
                          <a:pPr algn="l"/>
                          <a:endParaRPr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2028424"/>
                      </a:ext>
                    </a:extLst>
                  </a:tr>
                  <a:tr h="486537">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t="-162500" r="-200000" b="-215000"/>
                          </a:stretch>
                        </a:blip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l="-171103" t="-162500" r="-242205" b="-215000"/>
                          </a:stretch>
                        </a:blipFill>
                      </a:tcPr>
                    </a:tc>
                    <a:tc>
                      <a:txBody>
                        <a:bodyPr/>
                        <a:lstStyle/>
                        <a:p>
                          <a:pPr algn="l"/>
                          <a:endParaRPr b="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1852045"/>
                      </a:ext>
                    </a:extLst>
                  </a:tr>
                  <a:tr h="486537">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62500" r="-200000" b="-115000"/>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71103" t="-262500" r="-242205" b="-115000"/>
                          </a:stretch>
                        </a:blipFill>
                      </a:tcPr>
                    </a:tc>
                    <a:tc>
                      <a:txBody>
                        <a:bodyPr/>
                        <a:lstStyle/>
                        <a:p>
                          <a:pPr algn="l"/>
                          <a:endParaRP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8490096"/>
                      </a:ext>
                    </a:extLst>
                  </a:tr>
                  <a:tr h="549783">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318681" r="-200000" b="-109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71103" t="-318681" r="-242205" b="-1099"/>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11931" t="-318681" b="-1099"/>
                          </a:stretch>
                        </a:blipFill>
                      </a:tcPr>
                    </a:tc>
                    <a:extLst>
                      <a:ext uri="{0D108BD9-81ED-4DB2-BD59-A6C34878D82A}">
                        <a16:rowId xmlns:a16="http://schemas.microsoft.com/office/drawing/2014/main" val="528298104"/>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Implicit Differentiation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if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𝑥</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𝑦</m:t>
                        </m:r>
                      </m:e>
                    </m:rad>
                    <m:r>
                      <a:rPr>
                        <a:latin typeface="Cambria Math" panose="02040503050406030204" pitchFamily="18" charset="0"/>
                      </a:rPr>
                      <m:t>=16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Implicit Differentiation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D6A1951-5625-7D6D-1A4E-AD3550D5B65F}"/>
                  </a:ext>
                </a:extLst>
              </p:cNvPr>
              <p:cNvGraphicFramePr>
                <a:graphicFrameLocks/>
              </p:cNvGraphicFramePr>
              <p:nvPr>
                <p:extLst>
                  <p:ext uri="{D42A27DB-BD31-4B8C-83A1-F6EECF244321}">
                    <p14:modId xmlns:p14="http://schemas.microsoft.com/office/powerpoint/2010/main" val="1504387900"/>
                  </p:ext>
                </p:extLst>
              </p:nvPr>
            </p:nvGraphicFramePr>
            <p:xfrm>
              <a:off x="457200" y="1516021"/>
              <a:ext cx="8229600" cy="4508819"/>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rad>
                                <m:radPr>
                                  <m:degHide m:val="on"/>
                                  <m:ctrlPr>
                                    <a:rPr sz="1800" i="1">
                                      <a:latin typeface="Cambria Math" panose="02040503050406030204" pitchFamily="18" charset="0"/>
                                    </a:rPr>
                                  </m:ctrlPr>
                                </m:radPr>
                                <m:deg/>
                                <m:e>
                                  <m:r>
                                    <a:rPr sz="1800">
                                      <a:latin typeface="Cambria Math"/>
                                    </a:rPr>
                                    <m:t>𝑥</m:t>
                                  </m:r>
                                </m:e>
                              </m:rad>
                              <m:r>
                                <a:rPr sz="1800">
                                  <a:latin typeface="Cambria Math"/>
                                </a:rPr>
                                <m:t>−</m:t>
                              </m:r>
                              <m:rad>
                                <m:radPr>
                                  <m:degHide m:val="on"/>
                                  <m:ctrlPr>
                                    <a:rPr sz="1800" i="1">
                                      <a:latin typeface="Cambria Math" panose="02040503050406030204" pitchFamily="18" charset="0"/>
                                    </a:rPr>
                                  </m:ctrlPr>
                                </m:radPr>
                                <m:deg/>
                                <m:e>
                                  <m:r>
                                    <a:rPr sz="1800">
                                      <a:latin typeface="Cambria Math"/>
                                    </a:rPr>
                                    <m:t>𝑦</m:t>
                                  </m:r>
                                </m:e>
                              </m:rad>
                            </m:oMath>
                          </a14:m>
                          <a:endParaRPr dirty="0"/>
                        </a:p>
                      </a:txBody>
                      <a:tcPr/>
                    </a:tc>
                    <a:tc>
                      <a:txBody>
                        <a:bodyPr/>
                        <a:lstStyle/>
                        <a:p>
                          <a:pPr algn="l">
                            <a:defRPr sz="1800"/>
                          </a:pPr>
                          <a:r>
                            <a:rPr dirty="0"/>
                            <a:t>​</a:t>
                          </a:r>
                          <a14:m>
                            <m:oMath xmlns:m="http://schemas.openxmlformats.org/officeDocument/2006/math">
                              <m:r>
                                <a:rPr sz="1800">
                                  <a:latin typeface="Cambria Math"/>
                                </a:rPr>
                                <m:t>=16</m:t>
                              </m:r>
                            </m:oMath>
                          </a14:m>
                          <a:endParaRPr dirty="0"/>
                        </a:p>
                      </a:txBody>
                      <a:tcPr/>
                    </a:tc>
                    <a:tc>
                      <a:txBody>
                        <a:bodyPr/>
                        <a:lstStyle/>
                        <a:p>
                          <a:pPr algn="l"/>
                          <a:endParaRPr sz="1800" b="0" dirty="0"/>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oMath>
                          </a14:m>
                          <a:endParaRPr dirty="0"/>
                        </a:p>
                      </a:txBody>
                      <a:tcPr/>
                    </a:tc>
                    <a:tc>
                      <a:txBody>
                        <a:bodyPr/>
                        <a:lstStyle/>
                        <a:p>
                          <a:pPr algn="l">
                            <a:defRPr sz="1800"/>
                          </a:pPr>
                          <a:r>
                            <a:t>​</a:t>
                          </a:r>
                          <a14:m>
                            <m:oMath xmlns:m="http://schemas.openxmlformats.org/officeDocument/2006/math">
                              <m:r>
                                <a:rPr sz="1800">
                                  <a:latin typeface="Cambria Math"/>
                                </a:rPr>
                                <m:t>=16</m:t>
                              </m:r>
                            </m:oMath>
                          </a14:m>
                          <a:endParaRPr/>
                        </a:p>
                      </a:txBody>
                      <a:tcPr/>
                    </a:tc>
                    <a:tc>
                      <a:txBody>
                        <a:bodyPr/>
                        <a:lstStyle/>
                        <a:p>
                          <a:pPr algn="l">
                            <a:defRPr b="1"/>
                          </a:pPr>
                          <a:r>
                            <a:rPr lang="en-US" sz="1800" b="0" dirty="0"/>
                            <a:t>Rewrite using exponents.</a:t>
                          </a:r>
                          <a:r>
                            <a:rPr sz="1800" b="0" dirty="0"/>
                            <a:t> </a:t>
                          </a:r>
                        </a:p>
                      </a:txBody>
                      <a:tcPr/>
                    </a:tc>
                    <a:extLst>
                      <a:ext uri="{0D108BD9-81ED-4DB2-BD59-A6C34878D82A}">
                        <a16:rowId xmlns:a16="http://schemas.microsoft.com/office/drawing/2014/main" val="10001"/>
                      </a:ext>
                    </a:extLst>
                  </a:tr>
                  <a:tr h="370840">
                    <a:tc>
                      <a:txBody>
                        <a:bodyPr/>
                        <a:lstStyle/>
                        <a:p>
                          <a:pPr algn="r">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oMath>
                          </a14:m>
                          <a:endParaRPr/>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16</m:t>
                                  </m:r>
                                </m:e>
                              </m:d>
                            </m:oMath>
                          </a14:m>
                          <a:endParaRPr/>
                        </a:p>
                      </a:txBody>
                      <a:tcPr/>
                    </a:tc>
                    <a:tc>
                      <a:txBody>
                        <a:bodyPr/>
                        <a:lstStyle/>
                        <a:p>
                          <a:pPr algn="l">
                            <a:defRPr b="1"/>
                          </a:pPr>
                          <a:r>
                            <a:rPr lang="en-US" sz="1800" b="0" dirty="0"/>
                            <a:t>Use the Sum and Difference Rule.</a:t>
                          </a:r>
                          <a:endParaRPr sz="1800" b="0" dirty="0"/>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e>
                              </m:d>
                            </m:oMath>
                          </a14:m>
                          <a:endParaRPr dirty="0"/>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16</m:t>
                                  </m:r>
                                </m:e>
                              </m:d>
                            </m:oMath>
                          </a14:m>
                          <a:endParaRPr dirty="0"/>
                        </a:p>
                      </a:txBody>
                      <a:tcPr/>
                    </a:tc>
                    <a:tc>
                      <a:txBody>
                        <a:bodyPr/>
                        <a:lstStyle/>
                        <a:p>
                          <a:pPr algn="l">
                            <a:defRPr b="1"/>
                          </a:pPr>
                          <a:r>
                            <a:rPr sz="1800" b="0" dirty="0"/>
                            <a:t>Differentiate using the General Power Rule and the rule that the derivative of a constant is </a:t>
                          </a:r>
                          <a:r>
                            <a:rPr sz="1800" b="0" dirty="0">
                              <a:latin typeface="Cambria Math"/>
                            </a:rPr>
                            <a:t>0</a:t>
                          </a:r>
                          <a:r>
                            <a:rPr sz="1800" b="0" dirty="0"/>
                            <a:t>.</a:t>
                          </a:r>
                        </a:p>
                      </a:txBody>
                      <a:tcPr/>
                    </a:tc>
                    <a:extLst>
                      <a:ext uri="{0D108BD9-81ED-4DB2-BD59-A6C34878D82A}">
                        <a16:rowId xmlns:a16="http://schemas.microsoft.com/office/drawing/2014/main" val="10003"/>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r>
                                <a:rPr sz="1800">
                                  <a:latin typeface="Cambria Math"/>
                                </a:rPr>
                                <m:t>⋅</m:t>
                              </m:r>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oMath>
                          </a14:m>
                          <a:endParaRPr dirty="0"/>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endParaRPr sz="1800" b="0" dirty="0"/>
                        </a:p>
                      </a:txBody>
                      <a:tcPr/>
                    </a:tc>
                    <a:extLst>
                      <a:ext uri="{0D108BD9-81ED-4DB2-BD59-A6C34878D82A}">
                        <a16:rowId xmlns:a16="http://schemas.microsoft.com/office/drawing/2014/main" val="10004"/>
                      </a:ext>
                    </a:extLst>
                  </a:tr>
                  <a:tr h="370840">
                    <a:tc>
                      <a:txBody>
                        <a:bodyPr/>
                        <a:lstStyle/>
                        <a:p>
                          <a:pPr algn="r">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oMath>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oMath>
                          </a14:m>
                          <a:endParaRPr/>
                        </a:p>
                      </a:txBody>
                      <a:tcPr/>
                    </a:tc>
                    <a:tc>
                      <a:txBody>
                        <a:bodyPr/>
                        <a:lstStyle/>
                        <a:p>
                          <a:pPr algn="l"/>
                          <a:endParaRPr sz="1800" b="0" dirty="0"/>
                        </a:p>
                      </a:txBody>
                      <a:tcPr/>
                    </a:tc>
                    <a:extLst>
                      <a:ext uri="{0D108BD9-81ED-4DB2-BD59-A6C34878D82A}">
                        <a16:rowId xmlns:a16="http://schemas.microsoft.com/office/drawing/2014/main" val="10005"/>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oMath>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num>
                                <m:den>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r>
                                <a:rPr sz="1800">
                                  <a:latin typeface="Cambria Math"/>
                                </a:rPr>
                                <m:t>=</m:t>
                              </m:r>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𝑦</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num>
                                <m:den>
                                  <m:sSup>
                                    <m:sSupPr>
                                      <m:ctrlPr>
                                        <a:rPr sz="1800" i="1">
                                          <a:latin typeface="Cambria Math" panose="02040503050406030204" pitchFamily="18" charset="0"/>
                                        </a:rPr>
                                      </m:ctrlPr>
                                    </m:sSupPr>
                                    <m:e>
                                      <m:r>
                                        <a:rPr sz="1800">
                                          <a:latin typeface="Cambria Math"/>
                                        </a:rPr>
                                        <m:t>𝑥</m:t>
                                      </m:r>
                                    </m:e>
                                    <m:sup>
                                      <m:f>
                                        <m:fPr>
                                          <m:ctrlPr>
                                            <a:rPr sz="1800" i="1">
                                              <a:latin typeface="Cambria Math" panose="02040503050406030204" pitchFamily="18" charset="0"/>
                                            </a:rPr>
                                          </m:ctrlPr>
                                        </m:fPr>
                                        <m:num>
                                          <m:r>
                                            <a:rPr sz="1800">
                                              <a:latin typeface="Cambria Math"/>
                                            </a:rPr>
                                            <m:t>1</m:t>
                                          </m:r>
                                        </m:num>
                                        <m:den>
                                          <m:r>
                                            <a:rPr sz="1800">
                                              <a:latin typeface="Cambria Math"/>
                                            </a:rPr>
                                            <m:t>2</m:t>
                                          </m:r>
                                        </m:den>
                                      </m:f>
                                    </m:sup>
                                  </m:sSup>
                                </m:den>
                              </m:f>
                            </m:oMath>
                          </a14:m>
                          <a:endParaRPr/>
                        </a:p>
                      </a:txBody>
                      <a:tcPr/>
                    </a:tc>
                    <a:tc>
                      <a:txBody>
                        <a:bodyPr/>
                        <a:lstStyle/>
                        <a:p>
                          <a:pPr algn="l">
                            <a:defRPr sz="1100" b="1"/>
                          </a:pPr>
                          <a:r>
                            <a:rPr sz="1800" b="0" dirty="0"/>
                            <a:t>Solve for </a:t>
                          </a:r>
                          <a14:m>
                            <m:oMath xmlns:m="http://schemas.openxmlformats.org/officeDocument/2006/math">
                              <m:f>
                                <m:fPr>
                                  <m:ctrlPr>
                                    <a:rPr sz="1800" b="0" i="1">
                                      <a:latin typeface="Cambria Math" panose="02040503050406030204" pitchFamily="18" charset="0"/>
                                    </a:rPr>
                                  </m:ctrlPr>
                                </m:fPr>
                                <m:num>
                                  <m:r>
                                    <a:rPr lang="en-US" sz="1800" b="0" i="1" smtClean="0">
                                      <a:latin typeface="Cambria Math"/>
                                    </a:rPr>
                                    <m:t>𝑑𝑦</m:t>
                                  </m:r>
                                </m:num>
                                <m:den>
                                  <m:r>
                                    <a:rPr lang="en-US" sz="1800" b="0" i="1" smtClean="0">
                                      <a:latin typeface="Cambria Math"/>
                                    </a:rPr>
                                    <m:t>𝑑𝑥</m:t>
                                  </m:r>
                                </m:den>
                              </m:f>
                            </m:oMath>
                          </a14:m>
                          <a:r>
                            <a:rPr sz="1800" b="0" dirty="0"/>
                            <a:t>.</a:t>
                          </a:r>
                        </a:p>
                      </a:txBody>
                      <a:tcPr/>
                    </a:tc>
                    <a:extLst>
                      <a:ext uri="{0D108BD9-81ED-4DB2-BD59-A6C34878D82A}">
                        <a16:rowId xmlns:a16="http://schemas.microsoft.com/office/drawing/2014/main" val="10006"/>
                      </a:ext>
                    </a:extLst>
                  </a:tr>
                  <a:tr h="370840">
                    <a:tc>
                      <a:txBody>
                        <a:bodyPr/>
                        <a:lstStyle/>
                        <a:p>
                          <a:pPr algn="r"/>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ad>
                                    <m:radPr>
                                      <m:degHide m:val="on"/>
                                      <m:ctrlPr>
                                        <a:rPr sz="1800" i="1">
                                          <a:latin typeface="Cambria Math" panose="02040503050406030204" pitchFamily="18" charset="0"/>
                                        </a:rPr>
                                      </m:ctrlPr>
                                    </m:radPr>
                                    <m:deg/>
                                    <m:e>
                                      <m:r>
                                        <a:rPr sz="1800">
                                          <a:latin typeface="Cambria Math"/>
                                        </a:rPr>
                                        <m:t>𝑦</m:t>
                                      </m:r>
                                    </m:e>
                                  </m:rad>
                                </m:num>
                                <m:den>
                                  <m:rad>
                                    <m:radPr>
                                      <m:degHide m:val="on"/>
                                      <m:ctrlPr>
                                        <a:rPr sz="1800" i="1">
                                          <a:latin typeface="Cambria Math" panose="02040503050406030204" pitchFamily="18" charset="0"/>
                                        </a:rPr>
                                      </m:ctrlPr>
                                    </m:radPr>
                                    <m:deg/>
                                    <m:e>
                                      <m:r>
                                        <a:rPr sz="1800">
                                          <a:latin typeface="Cambria Math"/>
                                        </a:rPr>
                                        <m:t>𝑥</m:t>
                                      </m:r>
                                    </m:e>
                                  </m:rad>
                                </m:den>
                              </m:f>
                              <m:r>
                                <a:rPr sz="1800">
                                  <a:latin typeface="Cambria Math"/>
                                </a:rPr>
                                <m:t>=</m:t>
                              </m:r>
                              <m:rad>
                                <m:radPr>
                                  <m:degHide m:val="on"/>
                                  <m:ctrlPr>
                                    <a:rPr sz="1800" i="1">
                                      <a:latin typeface="Cambria Math" panose="02040503050406030204" pitchFamily="18" charset="0"/>
                                    </a:rPr>
                                  </m:ctrlPr>
                                </m:radPr>
                                <m:deg/>
                                <m:e>
                                  <m:f>
                                    <m:fPr>
                                      <m:ctrlPr>
                                        <a:rPr sz="1800" i="1">
                                          <a:latin typeface="Cambria Math" panose="02040503050406030204" pitchFamily="18" charset="0"/>
                                        </a:rPr>
                                      </m:ctrlPr>
                                    </m:fPr>
                                    <m:num>
                                      <m:r>
                                        <a:rPr sz="1800">
                                          <a:latin typeface="Cambria Math"/>
                                        </a:rPr>
                                        <m:t>𝑦</m:t>
                                      </m:r>
                                    </m:num>
                                    <m:den>
                                      <m:r>
                                        <a:rPr sz="1800">
                                          <a:latin typeface="Cambria Math"/>
                                        </a:rPr>
                                        <m:t>𝑥</m:t>
                                      </m:r>
                                    </m:den>
                                  </m:f>
                                </m:e>
                              </m:rad>
                            </m:oMath>
                          </a14:m>
                          <a:endParaRPr/>
                        </a:p>
                      </a:txBody>
                      <a:tcPr/>
                    </a:tc>
                    <a:tc>
                      <a:txBody>
                        <a:bodyPr/>
                        <a:lstStyle/>
                        <a:p>
                          <a:pPr algn="l">
                            <a:defRPr b="1"/>
                          </a:pPr>
                          <a:r>
                            <a:rPr lang="en-US" sz="1800" b="0" dirty="0"/>
                            <a:t>Rewrite using radicals.</a:t>
                          </a:r>
                          <a:endParaRPr sz="1800" b="0" dirty="0"/>
                        </a:p>
                      </a:txBody>
                      <a:tcPr/>
                    </a:tc>
                    <a:extLst>
                      <a:ext uri="{0D108BD9-81ED-4DB2-BD59-A6C34878D82A}">
                        <a16:rowId xmlns:a16="http://schemas.microsoft.com/office/drawing/2014/main" val="10007"/>
                      </a:ext>
                    </a:extLst>
                  </a:tr>
                </a:tbl>
              </a:graphicData>
            </a:graphic>
          </p:graphicFrame>
        </mc:Choice>
        <mc:Fallback xmlns="">
          <p:graphicFrame>
            <p:nvGraphicFramePr>
              <p:cNvPr id="4" name="Table Placeholder 2">
                <a:extLst>
                  <a:ext uri="{FF2B5EF4-FFF2-40B4-BE49-F238E27FC236}">
                    <a16:creationId xmlns:a16="http://schemas.microsoft.com/office/drawing/2014/main" id="{4D6A1951-5625-7D6D-1A4E-AD3550D5B65F}"/>
                  </a:ext>
                </a:extLst>
              </p:cNvPr>
              <p:cNvGraphicFramePr>
                <a:graphicFrameLocks/>
              </p:cNvGraphicFramePr>
              <p:nvPr>
                <p:extLst>
                  <p:ext uri="{D42A27DB-BD31-4B8C-83A1-F6EECF244321}">
                    <p14:modId xmlns:p14="http://schemas.microsoft.com/office/powerpoint/2010/main" val="1504387900"/>
                  </p:ext>
                </p:extLst>
              </p:nvPr>
            </p:nvGraphicFramePr>
            <p:xfrm>
              <a:off x="457200" y="1516021"/>
              <a:ext cx="8229600" cy="4508819"/>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83223">
                    <a:tc>
                      <a:txBody>
                        <a:bodyPr/>
                        <a:lstStyle/>
                        <a:p>
                          <a:endParaRPr lang="en-US"/>
                        </a:p>
                      </a:txBody>
                      <a:tcPr>
                        <a:blipFill>
                          <a:blip r:embed="rId2"/>
                          <a:stretch>
                            <a:fillRect t="-7937" r="-315385" b="-1076190"/>
                          </a:stretch>
                        </a:blipFill>
                      </a:tcPr>
                    </a:tc>
                    <a:tc>
                      <a:txBody>
                        <a:bodyPr/>
                        <a:lstStyle/>
                        <a:p>
                          <a:endParaRPr lang="en-US"/>
                        </a:p>
                      </a:txBody>
                      <a:tcPr>
                        <a:blipFill>
                          <a:blip r:embed="rId2"/>
                          <a:stretch>
                            <a:fillRect l="-136555" t="-7937" r="-330672" b="-1076190"/>
                          </a:stretch>
                        </a:blipFill>
                      </a:tcPr>
                    </a:tc>
                    <a:tc>
                      <a:txBody>
                        <a:bodyPr/>
                        <a:lstStyle/>
                        <a:p>
                          <a:pPr algn="l"/>
                          <a:endParaRPr sz="1800" b="0" dirty="0"/>
                        </a:p>
                      </a:txBody>
                      <a:tcPr/>
                    </a:tc>
                    <a:extLst>
                      <a:ext uri="{0D108BD9-81ED-4DB2-BD59-A6C34878D82A}">
                        <a16:rowId xmlns:a16="http://schemas.microsoft.com/office/drawing/2014/main" val="10000"/>
                      </a:ext>
                    </a:extLst>
                  </a:tr>
                  <a:tr h="465836">
                    <a:tc>
                      <a:txBody>
                        <a:bodyPr/>
                        <a:lstStyle/>
                        <a:p>
                          <a:endParaRPr lang="en-US"/>
                        </a:p>
                      </a:txBody>
                      <a:tcPr>
                        <a:blipFill>
                          <a:blip r:embed="rId2"/>
                          <a:stretch>
                            <a:fillRect t="-88312" r="-315385" b="-780519"/>
                          </a:stretch>
                        </a:blipFill>
                      </a:tcPr>
                    </a:tc>
                    <a:tc>
                      <a:txBody>
                        <a:bodyPr/>
                        <a:lstStyle/>
                        <a:p>
                          <a:endParaRPr lang="en-US"/>
                        </a:p>
                      </a:txBody>
                      <a:tcPr>
                        <a:blipFill>
                          <a:blip r:embed="rId2"/>
                          <a:stretch>
                            <a:fillRect l="-136555" t="-88312" r="-330672" b="-780519"/>
                          </a:stretch>
                        </a:blipFill>
                      </a:tcPr>
                    </a:tc>
                    <a:tc>
                      <a:txBody>
                        <a:bodyPr/>
                        <a:lstStyle/>
                        <a:p>
                          <a:pPr algn="l">
                            <a:defRPr b="1"/>
                          </a:pPr>
                          <a:r>
                            <a:rPr lang="en-US" sz="1800" b="0" dirty="0"/>
                            <a:t>Rewrite using exponents.</a:t>
                          </a:r>
                          <a:r>
                            <a:rPr sz="1800" b="0" dirty="0"/>
                            <a:t> </a:t>
                          </a:r>
                        </a:p>
                      </a:txBody>
                      <a:tcPr/>
                    </a:tc>
                    <a:extLst>
                      <a:ext uri="{0D108BD9-81ED-4DB2-BD59-A6C34878D82A}">
                        <a16:rowId xmlns:a16="http://schemas.microsoft.com/office/drawing/2014/main" val="10001"/>
                      </a:ext>
                    </a:extLst>
                  </a:tr>
                  <a:tr h="556895">
                    <a:tc>
                      <a:txBody>
                        <a:bodyPr/>
                        <a:lstStyle/>
                        <a:p>
                          <a:endParaRPr lang="en-US"/>
                        </a:p>
                      </a:txBody>
                      <a:tcPr>
                        <a:blipFill>
                          <a:blip r:embed="rId2"/>
                          <a:stretch>
                            <a:fillRect t="-159341" r="-315385" b="-560440"/>
                          </a:stretch>
                        </a:blipFill>
                      </a:tcPr>
                    </a:tc>
                    <a:tc>
                      <a:txBody>
                        <a:bodyPr/>
                        <a:lstStyle/>
                        <a:p>
                          <a:endParaRPr lang="en-US"/>
                        </a:p>
                      </a:txBody>
                      <a:tcPr>
                        <a:blipFill>
                          <a:blip r:embed="rId2"/>
                          <a:stretch>
                            <a:fillRect l="-136555" t="-159341" r="-330672" b="-560440"/>
                          </a:stretch>
                        </a:blipFill>
                      </a:tcPr>
                    </a:tc>
                    <a:tc>
                      <a:txBody>
                        <a:bodyPr/>
                        <a:lstStyle/>
                        <a:p>
                          <a:pPr algn="l">
                            <a:defRPr b="1"/>
                          </a:pPr>
                          <a:r>
                            <a:rPr lang="en-US" sz="1800" b="0" dirty="0"/>
                            <a:t>Use the Sum and Difference Rule.</a:t>
                          </a:r>
                          <a:endParaRPr sz="1800" b="0" dirty="0"/>
                        </a:p>
                      </a:txBody>
                      <a:tcPr/>
                    </a:tc>
                    <a:extLst>
                      <a:ext uri="{0D108BD9-81ED-4DB2-BD59-A6C34878D82A}">
                        <a16:rowId xmlns:a16="http://schemas.microsoft.com/office/drawing/2014/main" val="10002"/>
                      </a:ext>
                    </a:extLst>
                  </a:tr>
                  <a:tr h="640080">
                    <a:tc>
                      <a:txBody>
                        <a:bodyPr/>
                        <a:lstStyle/>
                        <a:p>
                          <a:endParaRPr lang="en-US"/>
                        </a:p>
                      </a:txBody>
                      <a:tcPr>
                        <a:blipFill>
                          <a:blip r:embed="rId2"/>
                          <a:stretch>
                            <a:fillRect t="-224762" r="-315385" b="-385714"/>
                          </a:stretch>
                        </a:blipFill>
                      </a:tcPr>
                    </a:tc>
                    <a:tc>
                      <a:txBody>
                        <a:bodyPr/>
                        <a:lstStyle/>
                        <a:p>
                          <a:endParaRPr lang="en-US"/>
                        </a:p>
                      </a:txBody>
                      <a:tcPr>
                        <a:blipFill>
                          <a:blip r:embed="rId2"/>
                          <a:stretch>
                            <a:fillRect l="-136555" t="-224762" r="-330672" b="-385714"/>
                          </a:stretch>
                        </a:blipFill>
                      </a:tcPr>
                    </a:tc>
                    <a:tc>
                      <a:txBody>
                        <a:bodyPr/>
                        <a:lstStyle/>
                        <a:p>
                          <a:pPr algn="l">
                            <a:defRPr b="1"/>
                          </a:pPr>
                          <a:r>
                            <a:rPr sz="1800" b="0" dirty="0"/>
                            <a:t>Differentiate using the General Power Rule and the rule that the derivative of a constant is </a:t>
                          </a:r>
                          <a:r>
                            <a:rPr sz="1800" b="0" dirty="0">
                              <a:latin typeface="Cambria Math"/>
                            </a:rPr>
                            <a:t>0</a:t>
                          </a:r>
                          <a:r>
                            <a:rPr sz="1800" b="0" dirty="0"/>
                            <a:t>.</a:t>
                          </a:r>
                        </a:p>
                      </a:txBody>
                      <a:tcPr/>
                    </a:tc>
                    <a:extLst>
                      <a:ext uri="{0D108BD9-81ED-4DB2-BD59-A6C34878D82A}">
                        <a16:rowId xmlns:a16="http://schemas.microsoft.com/office/drawing/2014/main" val="10003"/>
                      </a:ext>
                    </a:extLst>
                  </a:tr>
                  <a:tr h="531495">
                    <a:tc>
                      <a:txBody>
                        <a:bodyPr/>
                        <a:lstStyle/>
                        <a:p>
                          <a:endParaRPr lang="en-US"/>
                        </a:p>
                      </a:txBody>
                      <a:tcPr>
                        <a:blipFill>
                          <a:blip r:embed="rId2"/>
                          <a:stretch>
                            <a:fillRect t="-387500" r="-315385" b="-360227"/>
                          </a:stretch>
                        </a:blipFill>
                      </a:tcPr>
                    </a:tc>
                    <a:tc>
                      <a:txBody>
                        <a:bodyPr/>
                        <a:lstStyle/>
                        <a:p>
                          <a:endParaRPr lang="en-US"/>
                        </a:p>
                      </a:txBody>
                      <a:tcPr>
                        <a:blipFill>
                          <a:blip r:embed="rId2"/>
                          <a:stretch>
                            <a:fillRect l="-136555" t="-387500" r="-330672" b="-360227"/>
                          </a:stretch>
                        </a:blipFill>
                      </a:tcPr>
                    </a:tc>
                    <a:tc>
                      <a:txBody>
                        <a:bodyPr/>
                        <a:lstStyle/>
                        <a:p>
                          <a:pPr algn="l"/>
                          <a:endParaRPr sz="1800" b="0" dirty="0"/>
                        </a:p>
                      </a:txBody>
                      <a:tcPr/>
                    </a:tc>
                    <a:extLst>
                      <a:ext uri="{0D108BD9-81ED-4DB2-BD59-A6C34878D82A}">
                        <a16:rowId xmlns:a16="http://schemas.microsoft.com/office/drawing/2014/main" val="10004"/>
                      </a:ext>
                    </a:extLst>
                  </a:tr>
                  <a:tr h="531495">
                    <a:tc>
                      <a:txBody>
                        <a:bodyPr/>
                        <a:lstStyle/>
                        <a:p>
                          <a:endParaRPr lang="en-US"/>
                        </a:p>
                      </a:txBody>
                      <a:tcPr>
                        <a:blipFill>
                          <a:blip r:embed="rId2"/>
                          <a:stretch>
                            <a:fillRect t="-493103" r="-315385" b="-264368"/>
                          </a:stretch>
                        </a:blipFill>
                      </a:tcPr>
                    </a:tc>
                    <a:tc>
                      <a:txBody>
                        <a:bodyPr/>
                        <a:lstStyle/>
                        <a:p>
                          <a:endParaRPr lang="en-US"/>
                        </a:p>
                      </a:txBody>
                      <a:tcPr>
                        <a:blipFill>
                          <a:blip r:embed="rId2"/>
                          <a:stretch>
                            <a:fillRect l="-136555" t="-493103" r="-330672" b="-264368"/>
                          </a:stretch>
                        </a:blipFill>
                      </a:tcPr>
                    </a:tc>
                    <a:tc>
                      <a:txBody>
                        <a:bodyPr/>
                        <a:lstStyle/>
                        <a:p>
                          <a:pPr algn="l"/>
                          <a:endParaRPr sz="1800" b="0" dirty="0"/>
                        </a:p>
                      </a:txBody>
                      <a:tcPr/>
                    </a:tc>
                    <a:extLst>
                      <a:ext uri="{0D108BD9-81ED-4DB2-BD59-A6C34878D82A}">
                        <a16:rowId xmlns:a16="http://schemas.microsoft.com/office/drawing/2014/main" val="10005"/>
                      </a:ext>
                    </a:extLst>
                  </a:tr>
                  <a:tr h="750126">
                    <a:tc>
                      <a:txBody>
                        <a:bodyPr/>
                        <a:lstStyle/>
                        <a:p>
                          <a:endParaRPr lang="en-US"/>
                        </a:p>
                      </a:txBody>
                      <a:tcPr>
                        <a:blipFill>
                          <a:blip r:embed="rId2"/>
                          <a:stretch>
                            <a:fillRect t="-419512" r="-315385" b="-86992"/>
                          </a:stretch>
                        </a:blipFill>
                      </a:tcPr>
                    </a:tc>
                    <a:tc>
                      <a:txBody>
                        <a:bodyPr/>
                        <a:lstStyle/>
                        <a:p>
                          <a:endParaRPr lang="en-US"/>
                        </a:p>
                      </a:txBody>
                      <a:tcPr>
                        <a:blipFill>
                          <a:blip r:embed="rId2"/>
                          <a:stretch>
                            <a:fillRect l="-136555" t="-419512" r="-330672" b="-86992"/>
                          </a:stretch>
                        </a:blipFill>
                      </a:tcPr>
                    </a:tc>
                    <a:tc>
                      <a:txBody>
                        <a:bodyPr/>
                        <a:lstStyle/>
                        <a:p>
                          <a:endParaRPr lang="en-US"/>
                        </a:p>
                      </a:txBody>
                      <a:tcPr>
                        <a:blipFill>
                          <a:blip r:embed="rId2"/>
                          <a:stretch>
                            <a:fillRect l="-71537" t="-419512" b="-86992"/>
                          </a:stretch>
                        </a:blipFill>
                      </a:tcPr>
                    </a:tc>
                    <a:extLst>
                      <a:ext uri="{0D108BD9-81ED-4DB2-BD59-A6C34878D82A}">
                        <a16:rowId xmlns:a16="http://schemas.microsoft.com/office/drawing/2014/main" val="10006"/>
                      </a:ext>
                    </a:extLst>
                  </a:tr>
                  <a:tr h="649669">
                    <a:tc>
                      <a:txBody>
                        <a:bodyPr/>
                        <a:lstStyle/>
                        <a:p>
                          <a:pPr algn="r"/>
                          <a:endParaRPr dirty="0"/>
                        </a:p>
                      </a:txBody>
                      <a:tcPr/>
                    </a:tc>
                    <a:tc>
                      <a:txBody>
                        <a:bodyPr/>
                        <a:lstStyle/>
                        <a:p>
                          <a:endParaRPr lang="en-US"/>
                        </a:p>
                      </a:txBody>
                      <a:tcPr>
                        <a:blipFill>
                          <a:blip r:embed="rId2"/>
                          <a:stretch>
                            <a:fillRect l="-136555" t="-597196" r="-330672"/>
                          </a:stretch>
                        </a:blipFill>
                      </a:tcPr>
                    </a:tc>
                    <a:tc>
                      <a:txBody>
                        <a:bodyPr/>
                        <a:lstStyle/>
                        <a:p>
                          <a:pPr algn="l">
                            <a:defRPr b="1"/>
                          </a:pPr>
                          <a:r>
                            <a:rPr lang="en-US" sz="1800" b="0" dirty="0"/>
                            <a:t>Rewrite using radicals.</a:t>
                          </a:r>
                          <a:endParaRPr sz="1800" b="0" dirty="0"/>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Balloon Inflation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a spherical balloon is inflated by a continuous flow of air from an air compressor at a rate of </a:t>
                </a:r>
                <a14:m>
                  <m:oMath xmlns:m="http://schemas.openxmlformats.org/officeDocument/2006/math">
                    <m:r>
                      <a:rPr>
                        <a:latin typeface="Cambria Math" panose="02040503050406030204" pitchFamily="18" charset="0"/>
                      </a:rPr>
                      <m:t>2</m:t>
                    </m:r>
                    <m:f>
                      <m:fPr>
                        <m:type m:val="lin"/>
                        <m:ctrlPr>
                          <a:rPr i="1">
                            <a:latin typeface="Cambria Math" panose="02040503050406030204" pitchFamily="18" charset="0"/>
                          </a:rPr>
                        </m:ctrlPr>
                      </m:fPr>
                      <m:num>
                        <m:sSup>
                          <m:sSupPr>
                            <m:ctrlPr>
                              <a:rPr i="1">
                                <a:latin typeface="Cambria Math" panose="02040503050406030204" pitchFamily="18" charset="0"/>
                              </a:rPr>
                            </m:ctrlPr>
                          </m:sSupPr>
                          <m:e>
                            <m:r>
                              <m:rPr>
                                <m:nor/>
                              </m:rPr>
                              <a:rPr/>
                              <m:t> </m:t>
                            </m:r>
                          </m:e>
                          <m:sup>
                            <m:r>
                              <m:rPr>
                                <m:sty m:val="p"/>
                              </m:rPr>
                              <a:rPr>
                                <a:latin typeface="Cambria Math" panose="02040503050406030204" pitchFamily="18" charset="0"/>
                              </a:rPr>
                              <m:t>in</m:t>
                            </m:r>
                            <m:r>
                              <a:rPr>
                                <a:latin typeface="Cambria Math" panose="02040503050406030204" pitchFamily="18" charset="0"/>
                              </a:rPr>
                              <m:t>.</m:t>
                            </m:r>
                          </m:sup>
                        </m:sSup>
                      </m:num>
                      <m:den>
                        <m:r>
                          <m:rPr>
                            <m:sty m:val="p"/>
                          </m:rPr>
                          <a:rPr>
                            <a:latin typeface="Cambria Math" panose="02040503050406030204" pitchFamily="18" charset="0"/>
                          </a:rPr>
                          <m:t>sec</m:t>
                        </m:r>
                      </m:den>
                    </m:f>
                  </m:oMath>
                </a14:m>
                <a:r>
                  <a:rPr sz="2800"/>
                  <a:t>. How fast is the radius of the balloon growing when the radius is </a:t>
                </a:r>
                <a14:m>
                  <m:oMath xmlns:m="http://schemas.openxmlformats.org/officeDocument/2006/math">
                    <m:r>
                      <a:rPr>
                        <a:latin typeface="Cambria Math" panose="02040503050406030204" pitchFamily="18" charset="0"/>
                      </a:rPr>
                      <m:t>3</m:t>
                    </m:r>
                    <m:r>
                      <m:rPr>
                        <m:nor/>
                      </m:rPr>
                      <a:rPr/>
                      <m:t> </m:t>
                    </m:r>
                    <m:r>
                      <m:rPr>
                        <m:sty m:val="p"/>
                      </m:rPr>
                      <a:rPr>
                        <a:latin typeface="Cambria Math" panose="02040503050406030204" pitchFamily="18" charset="0"/>
                      </a:rPr>
                      <m:t>in</m:t>
                    </m:r>
                    <m:r>
                      <a:rPr>
                        <a:latin typeface="Cambria Math" panose="02040503050406030204" pitchFamily="18" charset="0"/>
                      </a:rPr>
                      <m:t>.</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0EACE6F-B0A8-89CC-BBE1-CA8B01836BEF}"/>
              </a:ext>
            </a:extLst>
          </p:cNvPr>
          <p:cNvPicPr>
            <a:picLocks noChangeAspect="1"/>
          </p:cNvPicPr>
          <p:nvPr/>
        </p:nvPicPr>
        <p:blipFill>
          <a:blip r:embed="rId3"/>
          <a:stretch>
            <a:fillRect/>
          </a:stretch>
        </p:blipFill>
        <p:spPr>
          <a:xfrm>
            <a:off x="1938337" y="2705333"/>
            <a:ext cx="5267325" cy="32575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Balloon Inflation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We know that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𝑑𝑉</m:t>
                        </m:r>
                      </m:num>
                      <m:den>
                        <m:r>
                          <a:rPr>
                            <a:latin typeface="Cambria Math" panose="02040503050406030204" pitchFamily="18" charset="0"/>
                          </a:rPr>
                          <m:t>𝑑𝑡</m:t>
                        </m:r>
                      </m:den>
                    </m:f>
                    <m:r>
                      <a:rPr>
                        <a:latin typeface="Cambria Math" panose="02040503050406030204" pitchFamily="18" charset="0"/>
                      </a:rPr>
                      <m:t>=2</m:t>
                    </m:r>
                    <m:f>
                      <m:fPr>
                        <m:type m:val="lin"/>
                        <m:ctrlPr>
                          <a:rPr i="1">
                            <a:latin typeface="Cambria Math" panose="02040503050406030204" pitchFamily="18" charset="0"/>
                          </a:rPr>
                        </m:ctrlPr>
                      </m:fPr>
                      <m:num>
                        <m:sSup>
                          <m:sSupPr>
                            <m:ctrlPr>
                              <a:rPr i="1">
                                <a:latin typeface="Cambria Math" panose="02040503050406030204" pitchFamily="18" charset="0"/>
                              </a:rPr>
                            </m:ctrlPr>
                          </m:sSupPr>
                          <m:e>
                            <m:r>
                              <m:rPr>
                                <m:nor/>
                              </m:rPr>
                              <a:rPr/>
                              <m:t> </m:t>
                            </m:r>
                          </m:e>
                          <m:sup>
                            <m:r>
                              <m:rPr>
                                <m:sty m:val="p"/>
                              </m:rPr>
                              <a:rPr>
                                <a:latin typeface="Cambria Math" panose="02040503050406030204" pitchFamily="18" charset="0"/>
                              </a:rPr>
                              <m:t>in</m:t>
                            </m:r>
                            <m:r>
                              <a:rPr>
                                <a:latin typeface="Cambria Math" panose="02040503050406030204" pitchFamily="18" charset="0"/>
                              </a:rPr>
                              <m:t>.</m:t>
                            </m:r>
                          </m:sup>
                        </m:sSup>
                      </m:num>
                      <m:den>
                        <m:r>
                          <m:rPr>
                            <m:sty m:val="p"/>
                          </m:rPr>
                          <a:rPr>
                            <a:latin typeface="Cambria Math" panose="02040503050406030204" pitchFamily="18" charset="0"/>
                          </a:rPr>
                          <m:t>sec</m:t>
                        </m:r>
                      </m:den>
                    </m:f>
                  </m:oMath>
                </a14:m>
                <a:r>
                  <a:rPr sz="2800"/>
                  <a:t>, and we want to 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𝑑𝑟</m:t>
                        </m:r>
                      </m:num>
                      <m:den>
                        <m:r>
                          <a:rPr>
                            <a:latin typeface="Cambria Math" panose="02040503050406030204" pitchFamily="18" charset="0"/>
                          </a:rPr>
                          <m:t>𝑑𝑡</m:t>
                        </m:r>
                      </m:den>
                    </m:f>
                  </m:oMath>
                </a14:m>
                <a:r>
                  <a:rPr sz="2800"/>
                  <a:t>.</a:t>
                </a:r>
              </a:p>
              <a:p>
                <a:pPr>
                  <a:defRPr sz="2800"/>
                </a:pPr>
                <a:r>
                  <a:rPr sz="2800"/>
                  <a:t>The formula for the volume of a sphere is </a:t>
                </a:r>
                <a14:m>
                  <m:oMath xmlns:m="http://schemas.openxmlformats.org/officeDocument/2006/math">
                    <m:r>
                      <a:rPr>
                        <a:latin typeface="Cambria Math" panose="02040503050406030204" pitchFamily="18" charset="0"/>
                      </a:rPr>
                      <m:t>𝑉</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𝜋</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3</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C913366-CEEA-C9C6-17E2-178D85FEF945}"/>
                  </a:ext>
                </a:extLst>
              </p:cNvPr>
              <p:cNvGraphicFramePr>
                <a:graphicFrameLocks/>
              </p:cNvGraphicFramePr>
              <p:nvPr>
                <p:extLst>
                  <p:ext uri="{D42A27DB-BD31-4B8C-83A1-F6EECF244321}">
                    <p14:modId xmlns:p14="http://schemas.microsoft.com/office/powerpoint/2010/main" val="2658680063"/>
                  </p:ext>
                </p:extLst>
              </p:nvPr>
            </p:nvGraphicFramePr>
            <p:xfrm>
              <a:off x="457200" y="3200400"/>
              <a:ext cx="8229600" cy="236709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𝑉</m:t>
                                </m:r>
                              </m:oMath>
                            </m:oMathPara>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4</m:t>
                                  </m:r>
                                </m:num>
                                <m:den>
                                  <m:r>
                                    <a:rPr sz="1800">
                                      <a:latin typeface="Cambria Math"/>
                                    </a:rPr>
                                    <m:t>3</m:t>
                                  </m:r>
                                </m:den>
                              </m:f>
                              <m:r>
                                <a:rPr sz="1800">
                                  <a:latin typeface="Cambria Math"/>
                                </a:rPr>
                                <m:t>𝜋</m:t>
                              </m:r>
                              <m:sSup>
                                <m:sSupPr>
                                  <m:ctrlPr>
                                    <a:rPr sz="1800" i="1">
                                      <a:latin typeface="Cambria Math" panose="02040503050406030204" pitchFamily="18" charset="0"/>
                                    </a:rPr>
                                  </m:ctrlPr>
                                </m:sSupPr>
                                <m:e>
                                  <m:r>
                                    <a:rPr sz="1800">
                                      <a:latin typeface="Cambria Math"/>
                                    </a:rPr>
                                    <m:t>𝑟</m:t>
                                  </m:r>
                                </m:e>
                                <m:sup>
                                  <m:r>
                                    <a:rPr sz="1800">
                                      <a:latin typeface="Cambria Math"/>
                                    </a:rPr>
                                    <m:t>3</m:t>
                                  </m:r>
                                </m:sup>
                              </m:sSup>
                            </m:oMath>
                          </a14:m>
                          <a:endParaRPr/>
                        </a:p>
                      </a:txBody>
                      <a:tcPr/>
                    </a:tc>
                    <a:tc>
                      <a:txBody>
                        <a:bodyPr/>
                        <a:lstStyle/>
                        <a:p>
                          <a:pPr algn="l">
                            <a:defRPr b="1"/>
                          </a:pPr>
                          <a:r>
                            <a:rPr lang="en-US" b="0" dirty="0"/>
                            <a:t>Write an equation.</a:t>
                          </a:r>
                          <a:endParaRPr dirty="0"/>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ctrlPr>
                                    <a:rPr sz="1800" i="1">
                                      <a:latin typeface="Cambria Math" panose="02040503050406030204" pitchFamily="18" charset="0"/>
                                    </a:rPr>
                                  </m:ctrlPr>
                                </m:dPr>
                                <m:e>
                                  <m:r>
                                    <a:rPr sz="1800">
                                      <a:latin typeface="Cambria Math"/>
                                    </a:rPr>
                                    <m:t>𝑉</m:t>
                                  </m:r>
                                </m:e>
                              </m:d>
                            </m:oMath>
                          </a14:m>
                          <a:endParaRPr dirty="0"/>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4</m:t>
                                      </m:r>
                                    </m:num>
                                    <m:den>
                                      <m:r>
                                        <a:rPr sz="1800">
                                          <a:latin typeface="Cambria Math"/>
                                        </a:rPr>
                                        <m:t>3</m:t>
                                      </m:r>
                                    </m:den>
                                  </m:f>
                                  <m:r>
                                    <a:rPr sz="1800">
                                      <a:latin typeface="Cambria Math"/>
                                    </a:rPr>
                                    <m:t>𝜋</m:t>
                                  </m:r>
                                  <m:sSup>
                                    <m:sSupPr>
                                      <m:ctrlPr>
                                        <a:rPr sz="1800" i="1">
                                          <a:latin typeface="Cambria Math" panose="02040503050406030204" pitchFamily="18" charset="0"/>
                                        </a:rPr>
                                      </m:ctrlPr>
                                    </m:sSupPr>
                                    <m:e>
                                      <m:r>
                                        <a:rPr sz="1800">
                                          <a:latin typeface="Cambria Math"/>
                                        </a:rPr>
                                        <m:t>𝑟</m:t>
                                      </m:r>
                                    </m:e>
                                    <m:sup>
                                      <m:r>
                                        <a:rPr sz="1800">
                                          <a:latin typeface="Cambria Math"/>
                                        </a:rPr>
                                        <m:t>3</m:t>
                                      </m:r>
                                    </m:sup>
                                  </m:sSup>
                                </m:e>
                              </m:d>
                            </m:oMath>
                          </a14:m>
                          <a:endParaRPr dirty="0"/>
                        </a:p>
                      </a:txBody>
                      <a:tcPr/>
                    </a:tc>
                    <a:tc>
                      <a:txBody>
                        <a:bodyPr/>
                        <a:lstStyle/>
                        <a:p>
                          <a:pPr algn="l">
                            <a:defRPr sz="1100" b="1"/>
                          </a:pPr>
                          <a:r>
                            <a:rPr sz="1800" b="0" dirty="0"/>
                            <a:t> Differentiate both sides of the equation with respect to </a:t>
                          </a:r>
                          <a14:m>
                            <m:oMath xmlns:m="http://schemas.openxmlformats.org/officeDocument/2006/math">
                              <m:r>
                                <m:rPr>
                                  <m:sty m:val="p"/>
                                </m:rPr>
                                <a:rPr sz="1800" b="0" i="1">
                                  <a:latin typeface="Cambria Math"/>
                                </a:rPr>
                                <m:t>t</m:t>
                              </m:r>
                            </m:oMath>
                          </a14:m>
                          <a:r>
                            <a:rPr sz="1800" b="0" dirty="0"/>
                            <a:t>.</a:t>
                          </a:r>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𝑑𝑉</m:t>
                                  </m:r>
                                </m:num>
                                <m:den>
                                  <m:r>
                                    <a:rPr sz="1800">
                                      <a:latin typeface="Cambria Math"/>
                                    </a:rPr>
                                    <m:t>𝑑𝑡</m:t>
                                  </m:r>
                                </m:den>
                              </m:f>
                            </m:oMath>
                          </a14:m>
                          <a:endParaRPr dirty="0"/>
                        </a:p>
                      </a:txBody>
                      <a:tcPr/>
                    </a:tc>
                    <a:tc>
                      <a:txBody>
                        <a:bodyPr/>
                        <a:lstStyle/>
                        <a:p>
                          <a:pPr algn="l"/>
                          <a:r>
                            <a:t>​</a:t>
                          </a:r>
                        </a:p>
                      </a:txBody>
                      <a:tcPr/>
                    </a:tc>
                    <a:tc>
                      <a:txBody>
                        <a:bodyPr/>
                        <a:lstStyle/>
                        <a:p>
                          <a:pPr algn="l">
                            <a:defRPr b="1"/>
                          </a:pPr>
                          <a:r>
                            <a:rPr lang="en-US" b="0" dirty="0"/>
                            <a:t>Use implicit differentiation.</a:t>
                          </a:r>
                          <a:endParaRPr b="0" dirty="0"/>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𝑑𝑉</m:t>
                                  </m:r>
                                </m:num>
                                <m:den>
                                  <m:r>
                                    <a:rPr sz="1800">
                                      <a:latin typeface="Cambria Math"/>
                                    </a:rPr>
                                    <m:t>𝑑𝑡</m:t>
                                  </m:r>
                                </m:den>
                              </m:f>
                            </m:oMath>
                          </a14:m>
                          <a:endParaRPr dirty="0"/>
                        </a:p>
                      </a:txBody>
                      <a:tcPr/>
                    </a:tc>
                    <a:tc>
                      <a:txBody>
                        <a:bodyPr/>
                        <a:lstStyle/>
                        <a:p>
                          <a:pPr algn="l">
                            <a:defRPr sz="1800"/>
                          </a:pPr>
                          <a:r>
                            <a:t>​</a:t>
                          </a:r>
                          <a14:m>
                            <m:oMath xmlns:m="http://schemas.openxmlformats.org/officeDocument/2006/math">
                              <m:r>
                                <a:rPr sz="1800">
                                  <a:latin typeface="Cambria Math"/>
                                </a:rPr>
                                <m:t>=4</m:t>
                              </m:r>
                              <m:r>
                                <a:rPr sz="1800">
                                  <a:latin typeface="Cambria Math"/>
                                </a:rPr>
                                <m:t>𝜋</m:t>
                              </m:r>
                              <m:sSup>
                                <m:sSupPr>
                                  <m:ctrlPr>
                                    <a:rPr sz="1800" i="1">
                                      <a:latin typeface="Cambria Math" panose="02040503050406030204" pitchFamily="18" charset="0"/>
                                    </a:rPr>
                                  </m:ctrlPr>
                                </m:sSupPr>
                                <m:e>
                                  <m:r>
                                    <a:rPr sz="1800">
                                      <a:latin typeface="Cambria Math"/>
                                    </a:rPr>
                                    <m:t>𝑟</m:t>
                                  </m:r>
                                </m:e>
                                <m:sup>
                                  <m:r>
                                    <a:rPr sz="1800">
                                      <a:latin typeface="Cambria Math"/>
                                    </a:rPr>
                                    <m:t>2</m:t>
                                  </m:r>
                                </m:sup>
                              </m:sSup>
                              <m:f>
                                <m:fPr>
                                  <m:ctrlPr>
                                    <a:rPr sz="1800" i="1">
                                      <a:latin typeface="Cambria Math" panose="02040503050406030204" pitchFamily="18" charset="0"/>
                                    </a:rPr>
                                  </m:ctrlPr>
                                </m:fPr>
                                <m:num>
                                  <m:r>
                                    <a:rPr sz="1800">
                                      <a:latin typeface="Cambria Math"/>
                                    </a:rPr>
                                    <m:t>𝑑𝑟</m:t>
                                  </m:r>
                                </m:num>
                                <m:den>
                                  <m:r>
                                    <a:rPr sz="1800">
                                      <a:latin typeface="Cambria Math"/>
                                    </a:rPr>
                                    <m:t>𝑑𝑡</m:t>
                                  </m:r>
                                </m:den>
                              </m:f>
                            </m:oMath>
                          </a14:m>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2C913366-CEEA-C9C6-17E2-178D85FEF945}"/>
                  </a:ext>
                </a:extLst>
              </p:cNvPr>
              <p:cNvGraphicFramePr>
                <a:graphicFrameLocks/>
              </p:cNvGraphicFramePr>
              <p:nvPr>
                <p:extLst>
                  <p:ext uri="{D42A27DB-BD31-4B8C-83A1-F6EECF244321}">
                    <p14:modId xmlns:p14="http://schemas.microsoft.com/office/powerpoint/2010/main" val="2658680063"/>
                  </p:ext>
                </p:extLst>
              </p:nvPr>
            </p:nvGraphicFramePr>
            <p:xfrm>
              <a:off x="457200" y="3200400"/>
              <a:ext cx="8229600" cy="236709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79616">
                    <a:tc>
                      <a:txBody>
                        <a:bodyPr/>
                        <a:lstStyle/>
                        <a:p>
                          <a:endParaRPr lang="en-US"/>
                        </a:p>
                      </a:txBody>
                      <a:tcPr>
                        <a:blipFill>
                          <a:blip r:embed="rId3"/>
                          <a:stretch>
                            <a:fillRect t="-6329" r="-200000" b="-400000"/>
                          </a:stretch>
                        </a:blipFill>
                      </a:tcPr>
                    </a:tc>
                    <a:tc>
                      <a:txBody>
                        <a:bodyPr/>
                        <a:lstStyle/>
                        <a:p>
                          <a:endParaRPr lang="en-US"/>
                        </a:p>
                      </a:txBody>
                      <a:tcPr>
                        <a:blipFill>
                          <a:blip r:embed="rId3"/>
                          <a:stretch>
                            <a:fillRect l="-100000" t="-6329" r="-100000" b="-400000"/>
                          </a:stretch>
                        </a:blipFill>
                      </a:tcPr>
                    </a:tc>
                    <a:tc>
                      <a:txBody>
                        <a:bodyPr/>
                        <a:lstStyle/>
                        <a:p>
                          <a:pPr algn="l">
                            <a:defRPr b="1"/>
                          </a:pPr>
                          <a:r>
                            <a:rPr lang="en-US" b="0" dirty="0"/>
                            <a:t>Write an equation.</a:t>
                          </a:r>
                          <a:endParaRPr dirty="0"/>
                        </a:p>
                      </a:txBody>
                      <a:tcPr/>
                    </a:tc>
                    <a:extLst>
                      <a:ext uri="{0D108BD9-81ED-4DB2-BD59-A6C34878D82A}">
                        <a16:rowId xmlns:a16="http://schemas.microsoft.com/office/drawing/2014/main" val="10000"/>
                      </a:ext>
                    </a:extLst>
                  </a:tr>
                  <a:tr h="914400">
                    <a:tc>
                      <a:txBody>
                        <a:bodyPr/>
                        <a:lstStyle/>
                        <a:p>
                          <a:endParaRPr lang="en-US"/>
                        </a:p>
                      </a:txBody>
                      <a:tcPr>
                        <a:blipFill>
                          <a:blip r:embed="rId3"/>
                          <a:stretch>
                            <a:fillRect t="-56000" r="-200000" b="-110667"/>
                          </a:stretch>
                        </a:blipFill>
                      </a:tcPr>
                    </a:tc>
                    <a:tc>
                      <a:txBody>
                        <a:bodyPr/>
                        <a:lstStyle/>
                        <a:p>
                          <a:endParaRPr lang="en-US"/>
                        </a:p>
                      </a:txBody>
                      <a:tcPr>
                        <a:blipFill>
                          <a:blip r:embed="rId3"/>
                          <a:stretch>
                            <a:fillRect l="-100000" t="-56000" r="-100000" b="-110667"/>
                          </a:stretch>
                        </a:blipFill>
                      </a:tcPr>
                    </a:tc>
                    <a:tc>
                      <a:txBody>
                        <a:bodyPr/>
                        <a:lstStyle/>
                        <a:p>
                          <a:endParaRPr lang="en-US"/>
                        </a:p>
                      </a:txBody>
                      <a:tcPr>
                        <a:blipFill>
                          <a:blip r:embed="rId3"/>
                          <a:stretch>
                            <a:fillRect l="-200000" t="-56000" b="-110667"/>
                          </a:stretch>
                        </a:blipFill>
                      </a:tcPr>
                    </a:tc>
                    <a:extLst>
                      <a:ext uri="{0D108BD9-81ED-4DB2-BD59-A6C34878D82A}">
                        <a16:rowId xmlns:a16="http://schemas.microsoft.com/office/drawing/2014/main" val="10001"/>
                      </a:ext>
                    </a:extLst>
                  </a:tr>
                  <a:tr h="486537">
                    <a:tc>
                      <a:txBody>
                        <a:bodyPr/>
                        <a:lstStyle/>
                        <a:p>
                          <a:endParaRPr lang="en-US"/>
                        </a:p>
                      </a:txBody>
                      <a:tcPr>
                        <a:blipFill>
                          <a:blip r:embed="rId3"/>
                          <a:stretch>
                            <a:fillRect t="-292500" r="-200000" b="-107500"/>
                          </a:stretch>
                        </a:blipFill>
                      </a:tcPr>
                    </a:tc>
                    <a:tc>
                      <a:txBody>
                        <a:bodyPr/>
                        <a:lstStyle/>
                        <a:p>
                          <a:pPr algn="l"/>
                          <a:r>
                            <a:t>​</a:t>
                          </a:r>
                        </a:p>
                      </a:txBody>
                      <a:tcPr/>
                    </a:tc>
                    <a:tc>
                      <a:txBody>
                        <a:bodyPr/>
                        <a:lstStyle/>
                        <a:p>
                          <a:pPr algn="l">
                            <a:defRPr b="1"/>
                          </a:pPr>
                          <a:r>
                            <a:rPr lang="en-US" b="0" dirty="0"/>
                            <a:t>Use implicit differentiation.</a:t>
                          </a:r>
                          <a:endParaRPr b="0" dirty="0"/>
                        </a:p>
                      </a:txBody>
                      <a:tcPr/>
                    </a:tc>
                    <a:extLst>
                      <a:ext uri="{0D108BD9-81ED-4DB2-BD59-A6C34878D82A}">
                        <a16:rowId xmlns:a16="http://schemas.microsoft.com/office/drawing/2014/main" val="10002"/>
                      </a:ext>
                    </a:extLst>
                  </a:tr>
                  <a:tr h="486537">
                    <a:tc>
                      <a:txBody>
                        <a:bodyPr/>
                        <a:lstStyle/>
                        <a:p>
                          <a:endParaRPr lang="en-US"/>
                        </a:p>
                      </a:txBody>
                      <a:tcPr>
                        <a:blipFill>
                          <a:blip r:embed="rId3"/>
                          <a:stretch>
                            <a:fillRect t="-392500" r="-200000" b="-7500"/>
                          </a:stretch>
                        </a:blipFill>
                      </a:tcPr>
                    </a:tc>
                    <a:tc>
                      <a:txBody>
                        <a:bodyPr/>
                        <a:lstStyle/>
                        <a:p>
                          <a:endParaRPr lang="en-US"/>
                        </a:p>
                      </a:txBody>
                      <a:tcPr>
                        <a:blipFill>
                          <a:blip r:embed="rId3"/>
                          <a:stretch>
                            <a:fillRect l="-100000" t="-392500" r="-100000" b="-750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B9AA31-CF26-C79E-1099-6CFF39EB338E}"/>
                  </a:ext>
                </a:extLst>
              </p:cNvPr>
              <p:cNvSpPr txBox="1"/>
              <p:nvPr/>
            </p:nvSpPr>
            <p:spPr>
              <a:xfrm>
                <a:off x="3200400" y="449580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3</m:t>
                              </m:r>
                            </m:e>
                          </m:borderBox>
                        </m:den>
                      </m:f>
                      <m:r>
                        <a:rPr>
                          <a:latin typeface="Cambria Math" panose="02040503050406030204" pitchFamily="18" charset="0"/>
                        </a:rPr>
                        <m:t>𝜋</m:t>
                      </m:r>
                      <m:r>
                        <a:rPr>
                          <a:latin typeface="Cambria Math" panose="02040503050406030204" pitchFamily="18" charset="0"/>
                        </a:rPr>
                        <m:t>⋅</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3</m:t>
                          </m:r>
                        </m:e>
                      </m:borderBox>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𝑑𝑟</m:t>
                          </m:r>
                        </m:num>
                        <m:den>
                          <m:r>
                            <a:rPr>
                              <a:latin typeface="Cambria Math" panose="02040503050406030204" pitchFamily="18" charset="0"/>
                            </a:rPr>
                            <m:t>𝑑𝑡</m:t>
                          </m:r>
                        </m:den>
                      </m:f>
                    </m:oMath>
                  </m:oMathPara>
                </a14:m>
                <a:endParaRPr dirty="0"/>
              </a:p>
            </p:txBody>
          </p:sp>
        </mc:Choice>
        <mc:Fallback xmlns="">
          <p:sp>
            <p:nvSpPr>
              <p:cNvPr id="6" name="TextBox 5">
                <a:extLst>
                  <a:ext uri="{FF2B5EF4-FFF2-40B4-BE49-F238E27FC236}">
                    <a16:creationId xmlns:a16="http://schemas.microsoft.com/office/drawing/2014/main" id="{57B9AA31-CF26-C79E-1099-6CFF39EB338E}"/>
                  </a:ext>
                </a:extLst>
              </p:cNvPr>
              <p:cNvSpPr txBox="1">
                <a:spLocks noRot="1" noChangeAspect="1" noMove="1" noResize="1" noEditPoints="1" noAdjustHandles="1" noChangeArrowheads="1" noChangeShapeType="1" noTextEdit="1"/>
              </p:cNvSpPr>
              <p:nvPr/>
            </p:nvSpPr>
            <p:spPr>
              <a:xfrm>
                <a:off x="3200400" y="4495800"/>
                <a:ext cx="914400" cy="914400"/>
              </a:xfrm>
              <a:prstGeom prst="rect">
                <a:avLst/>
              </a:prstGeom>
              <a:blipFill>
                <a:blip r:embed="rId4"/>
                <a:stretch>
                  <a:fillRect r="-7066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Balloon Inflation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Now substitute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𝑑𝑉</m:t>
                        </m:r>
                      </m:num>
                      <m:den>
                        <m:r>
                          <a:rPr>
                            <a:latin typeface="Cambria Math" panose="02040503050406030204" pitchFamily="18" charset="0"/>
                          </a:rPr>
                          <m:t>𝑑𝑡</m:t>
                        </m:r>
                      </m:den>
                    </m:f>
                    <m:r>
                      <a:rPr>
                        <a:latin typeface="Cambria Math" panose="02040503050406030204" pitchFamily="18" charset="0"/>
                      </a:rPr>
                      <m:t>=2</m:t>
                    </m:r>
                  </m:oMath>
                </a14:m>
                <a:r>
                  <a:rPr sz="2800"/>
                  <a:t> and </a:t>
                </a:r>
                <a14:m>
                  <m:oMath xmlns:m="http://schemas.openxmlformats.org/officeDocument/2006/math">
                    <m:r>
                      <a:rPr>
                        <a:latin typeface="Cambria Math" panose="02040503050406030204" pitchFamily="18" charset="0"/>
                      </a:rPr>
                      <m:t>𝑟</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D4245BB-3C4E-822D-5562-3812A598C5CC}"/>
                  </a:ext>
                </a:extLst>
              </p:cNvPr>
              <p:cNvGraphicFramePr>
                <a:graphicFrameLocks/>
              </p:cNvGraphicFramePr>
              <p:nvPr>
                <p:extLst>
                  <p:ext uri="{D42A27DB-BD31-4B8C-83A1-F6EECF244321}">
                    <p14:modId xmlns:p14="http://schemas.microsoft.com/office/powerpoint/2010/main" val="2434219792"/>
                  </p:ext>
                </p:extLst>
              </p:nvPr>
            </p:nvGraphicFramePr>
            <p:xfrm>
              <a:off x="457200" y="2068164"/>
              <a:ext cx="8229600" cy="1423353"/>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r"/>
                          <a:r>
                            <a:rPr sz="2800" dirty="0"/>
                            <a:t>​</a:t>
                          </a:r>
                          <a:r>
                            <a:rPr sz="2800" dirty="0">
                              <a:latin typeface="Cambria Math"/>
                            </a:rPr>
                            <a:t>2</a:t>
                          </a:r>
                        </a:p>
                      </a:txBody>
                      <a:tcPr anchor="ctr"/>
                    </a:tc>
                    <a:tc>
                      <a:txBody>
                        <a:bodyPr/>
                        <a:lstStyle/>
                        <a:p>
                          <a:pPr algn="l">
                            <a:defRPr sz="1800"/>
                          </a:pPr>
                          <a:r>
                            <a:rPr sz="2800" dirty="0"/>
                            <a:t>​</a:t>
                          </a:r>
                          <a14:m>
                            <m:oMath xmlns:m="http://schemas.openxmlformats.org/officeDocument/2006/math">
                              <m:r>
                                <a:rPr sz="2800">
                                  <a:latin typeface="Cambria Math"/>
                                </a:rPr>
                                <m:t>=4</m:t>
                              </m:r>
                              <m:r>
                                <a:rPr sz="2800">
                                  <a:latin typeface="Cambria Math"/>
                                </a:rPr>
                                <m:t>𝜋</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3</m:t>
                                      </m:r>
                                    </m:e>
                                  </m:d>
                                </m:e>
                                <m:sup>
                                  <m:r>
                                    <a:rPr sz="2800">
                                      <a:latin typeface="Cambria Math"/>
                                    </a:rPr>
                                    <m:t>2</m:t>
                                  </m:r>
                                </m:sup>
                              </m:sSup>
                              <m:f>
                                <m:fPr>
                                  <m:ctrlPr>
                                    <a:rPr sz="2800" i="1">
                                      <a:latin typeface="Cambria Math" panose="02040503050406030204" pitchFamily="18" charset="0"/>
                                    </a:rPr>
                                  </m:ctrlPr>
                                </m:fPr>
                                <m:num>
                                  <m:r>
                                    <a:rPr sz="2800">
                                      <a:latin typeface="Cambria Math"/>
                                    </a:rPr>
                                    <m:t>𝑑𝑟</m:t>
                                  </m:r>
                                </m:num>
                                <m:den>
                                  <m:r>
                                    <a:rPr sz="2800">
                                      <a:latin typeface="Cambria Math"/>
                                    </a:rPr>
                                    <m:t>𝑑𝑡</m:t>
                                  </m:r>
                                </m:den>
                              </m:f>
                            </m:oMath>
                          </a14:m>
                          <a:endParaRPr sz="2800" dirty="0"/>
                        </a:p>
                      </a:txBody>
                      <a:tcPr/>
                    </a:tc>
                    <a:tc>
                      <a:txBody>
                        <a:bodyPr/>
                        <a:lstStyle/>
                        <a:p>
                          <a:pPr algn="l">
                            <a:defRPr sz="1100" b="1"/>
                          </a:pPr>
                          <a:r>
                            <a:rPr sz="2800" b="0" dirty="0"/>
                            <a:t>Solve for </a:t>
                          </a:r>
                          <a14:m>
                            <m:oMath xmlns:m="http://schemas.openxmlformats.org/officeDocument/2006/math">
                              <m:f>
                                <m:fPr>
                                  <m:ctrlPr>
                                    <a:rPr sz="2800" b="0" i="1">
                                      <a:latin typeface="Cambria Math" panose="02040503050406030204" pitchFamily="18" charset="0"/>
                                    </a:rPr>
                                  </m:ctrlPr>
                                </m:fPr>
                                <m:num>
                                  <m:r>
                                    <m:rPr>
                                      <m:sty m:val="p"/>
                                    </m:rPr>
                                    <a:rPr sz="2800" b="0" i="1">
                                      <a:latin typeface="Cambria Math"/>
                                    </a:rPr>
                                    <m:t>dr</m:t>
                                  </m:r>
                                </m:num>
                                <m:den>
                                  <m:r>
                                    <m:rPr>
                                      <m:sty m:val="p"/>
                                    </m:rPr>
                                    <a:rPr sz="2800" b="0" i="1">
                                      <a:latin typeface="Cambria Math"/>
                                    </a:rPr>
                                    <m:t>dt</m:t>
                                  </m:r>
                                </m:den>
                              </m:f>
                            </m:oMath>
                          </a14:m>
                          <a:r>
                            <a:rPr sz="2800" b="0" dirty="0"/>
                            <a:t>.</a:t>
                          </a:r>
                        </a:p>
                      </a:txBody>
                      <a:tcPr anchor="ctr"/>
                    </a:tc>
                    <a:extLst>
                      <a:ext uri="{0D108BD9-81ED-4DB2-BD59-A6C34878D82A}">
                        <a16:rowId xmlns:a16="http://schemas.microsoft.com/office/drawing/2014/main" val="10000"/>
                      </a:ext>
                    </a:extLst>
                  </a:tr>
                  <a:tr h="370840">
                    <a:tc>
                      <a:txBody>
                        <a:bodyPr/>
                        <a:lstStyle/>
                        <a:p>
                          <a:pPr algn="l"/>
                          <a:r>
                            <a:rPr sz="2800" dirty="0"/>
                            <a:t>​</a:t>
                          </a:r>
                        </a:p>
                      </a:txBody>
                      <a:tcP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𝑑𝑟</m:t>
                                  </m:r>
                                </m:num>
                                <m:den>
                                  <m:r>
                                    <a:rPr sz="2800">
                                      <a:latin typeface="Cambria Math"/>
                                    </a:rPr>
                                    <m:t>𝑑𝑡</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8D4245BB-3C4E-822D-5562-3812A598C5CC}"/>
                  </a:ext>
                </a:extLst>
              </p:cNvPr>
              <p:cNvGraphicFramePr>
                <a:graphicFrameLocks/>
              </p:cNvGraphicFramePr>
              <p:nvPr>
                <p:extLst>
                  <p:ext uri="{D42A27DB-BD31-4B8C-83A1-F6EECF244321}">
                    <p14:modId xmlns:p14="http://schemas.microsoft.com/office/powerpoint/2010/main" val="2434219792"/>
                  </p:ext>
                </p:extLst>
              </p:nvPr>
            </p:nvGraphicFramePr>
            <p:xfrm>
              <a:off x="457200" y="2068164"/>
              <a:ext cx="8229600" cy="1423353"/>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717360">
                    <a:tc>
                      <a:txBody>
                        <a:bodyPr/>
                        <a:lstStyle/>
                        <a:p>
                          <a:pPr algn="r"/>
                          <a:r>
                            <a:rPr sz="2800" dirty="0"/>
                            <a:t>​</a:t>
                          </a:r>
                          <a:r>
                            <a:rPr sz="2800" dirty="0">
                              <a:latin typeface="Cambria Math"/>
                            </a:rPr>
                            <a:t>2</a:t>
                          </a:r>
                        </a:p>
                      </a:txBody>
                      <a:tcPr anchor="ctr"/>
                    </a:tc>
                    <a:tc>
                      <a:txBody>
                        <a:bodyPr/>
                        <a:lstStyle/>
                        <a:p>
                          <a:endParaRPr lang="en-US"/>
                        </a:p>
                      </a:txBody>
                      <a:tcPr>
                        <a:blipFill>
                          <a:blip r:embed="rId3"/>
                          <a:stretch>
                            <a:fillRect l="-73647" r="-144000" b="-110169"/>
                          </a:stretch>
                        </a:blipFill>
                      </a:tcPr>
                    </a:tc>
                    <a:tc>
                      <a:txBody>
                        <a:bodyPr/>
                        <a:lstStyle/>
                        <a:p>
                          <a:endParaRPr lang="en-US"/>
                        </a:p>
                      </a:txBody>
                      <a:tcPr anchor="ctr">
                        <a:blipFill>
                          <a:blip r:embed="rId3"/>
                          <a:stretch>
                            <a:fillRect l="-120588" b="-110169"/>
                          </a:stretch>
                        </a:blipFill>
                      </a:tcPr>
                    </a:tc>
                    <a:extLst>
                      <a:ext uri="{0D108BD9-81ED-4DB2-BD59-A6C34878D82A}">
                        <a16:rowId xmlns:a16="http://schemas.microsoft.com/office/drawing/2014/main" val="10000"/>
                      </a:ext>
                    </a:extLst>
                  </a:tr>
                  <a:tr h="705993">
                    <a:tc>
                      <a:txBody>
                        <a:bodyPr/>
                        <a:lstStyle/>
                        <a:p>
                          <a:pPr algn="l"/>
                          <a:r>
                            <a:rPr sz="2800" dirty="0"/>
                            <a:t>​</a:t>
                          </a:r>
                        </a:p>
                      </a:txBody>
                      <a:tcPr/>
                    </a:tc>
                    <a:tc>
                      <a:txBody>
                        <a:bodyPr/>
                        <a:lstStyle/>
                        <a:p>
                          <a:endParaRPr lang="en-US"/>
                        </a:p>
                      </a:txBody>
                      <a:tcPr>
                        <a:blipFill>
                          <a:blip r:embed="rId3"/>
                          <a:stretch>
                            <a:fillRect l="-73647" t="-101724" r="-144000" b="-12069"/>
                          </a:stretch>
                        </a:blipFill>
                      </a:tcPr>
                    </a:tc>
                    <a:tc>
                      <a:txBody>
                        <a:bodyPr/>
                        <a:lstStyle/>
                        <a:p>
                          <a:pPr algn="l"/>
                          <a:endParaRPr sz="2800" dirty="0"/>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93CF81B-8676-2BB2-444F-FCDDBA6B18DA}"/>
                  </a:ext>
                </a:extLst>
              </p:cNvPr>
              <p:cNvSpPr txBox="1"/>
              <p:nvPr/>
            </p:nvSpPr>
            <p:spPr>
              <a:xfrm>
                <a:off x="1600200" y="2587951"/>
                <a:ext cx="885307" cy="1073307"/>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f>
                        <m:fPr>
                          <m:ctrlPr>
                            <a:rPr sz="2800" i="1">
                              <a:latin typeface="Cambria Math" panose="02040503050406030204" pitchFamily="18" charset="0"/>
                            </a:rPr>
                          </m:ctrlPr>
                        </m:fPr>
                        <m:num>
                          <m:sPre>
                            <m:sPrePr>
                              <m:ctrlPr>
                                <a:rPr sz="2800" i="1">
                                  <a:latin typeface="Cambria Math" panose="02040503050406030204" pitchFamily="18" charset="0"/>
                                </a:rPr>
                              </m:ctrlPr>
                            </m:sPrePr>
                            <m:sub>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2</m:t>
                                  </m:r>
                                </m:e>
                              </m:borderBox>
                            </m:sub>
                            <m:sup>
                              <m:r>
                                <a:rPr sz="2800">
                                  <a:latin typeface="Cambria Math" panose="02040503050406030204" pitchFamily="18" charset="0"/>
                                </a:rPr>
                                <m:t>1</m:t>
                              </m:r>
                            </m:sup>
                            <m:e>
                              <m:r>
                                <a:rPr sz="2800">
                                  <a:latin typeface="Cambria Math" panose="02040503050406030204" pitchFamily="18" charset="0"/>
                                </a:rPr>
                                <m:t> </m:t>
                              </m:r>
                            </m:e>
                          </m:sPre>
                        </m:num>
                        <m:den>
                          <m:sPre>
                            <m:sPrePr>
                              <m:ctrlPr>
                                <a:rPr sz="2800" i="1">
                                  <a:latin typeface="Cambria Math" panose="02040503050406030204" pitchFamily="18" charset="0"/>
                                </a:rPr>
                              </m:ctrlPr>
                            </m:sPrePr>
                            <m:sub>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36</m:t>
                                  </m:r>
                                </m:e>
                              </m:borderBox>
                            </m:sub>
                            <m:sup>
                              <m:r>
                                <a:rPr sz="2800">
                                  <a:latin typeface="Cambria Math" panose="02040503050406030204" pitchFamily="18" charset="0"/>
                                </a:rPr>
                                <m:t>18</m:t>
                              </m:r>
                            </m:sup>
                            <m:e>
                              <m:r>
                                <a:rPr sz="2800">
                                  <a:latin typeface="Cambria Math" panose="02040503050406030204" pitchFamily="18" charset="0"/>
                                </a:rPr>
                                <m:t> </m:t>
                              </m:r>
                            </m:e>
                          </m:sPre>
                          <m:r>
                            <a:rPr sz="2800">
                              <a:latin typeface="Cambria Math" panose="02040503050406030204" pitchFamily="18" charset="0"/>
                            </a:rPr>
                            <m:t>𝜋</m:t>
                          </m:r>
                        </m:den>
                      </m:f>
                    </m:oMath>
                  </m:oMathPara>
                </a14:m>
                <a:endParaRPr sz="2800" dirty="0"/>
              </a:p>
            </p:txBody>
          </p:sp>
        </mc:Choice>
        <mc:Fallback xmlns="">
          <p:sp>
            <p:nvSpPr>
              <p:cNvPr id="5" name="TextBox 4">
                <a:extLst>
                  <a:ext uri="{FF2B5EF4-FFF2-40B4-BE49-F238E27FC236}">
                    <a16:creationId xmlns:a16="http://schemas.microsoft.com/office/drawing/2014/main" id="{B93CF81B-8676-2BB2-444F-FCDDBA6B18DA}"/>
                  </a:ext>
                </a:extLst>
              </p:cNvPr>
              <p:cNvSpPr txBox="1">
                <a:spLocks noRot="1" noChangeAspect="1" noMove="1" noResize="1" noEditPoints="1" noAdjustHandles="1" noChangeArrowheads="1" noChangeShapeType="1" noTextEdit="1"/>
              </p:cNvSpPr>
              <p:nvPr/>
            </p:nvSpPr>
            <p:spPr>
              <a:xfrm>
                <a:off x="1600200" y="2587951"/>
                <a:ext cx="885307" cy="10733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744A35-01EC-A2E8-F35B-E21573D6E6D0}"/>
                  </a:ext>
                </a:extLst>
              </p:cNvPr>
              <p:cNvSpPr txBox="1"/>
              <p:nvPr/>
            </p:nvSpPr>
            <p:spPr>
              <a:xfrm>
                <a:off x="457200" y="3941317"/>
                <a:ext cx="8229600" cy="1268681"/>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Therefore,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𝑑𝑟</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𝑑𝑡</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18</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𝜋</m:t>
                        </m:r>
                      </m:den>
                    </m:f>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in</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sec</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018</m:t>
                    </m:r>
                    <m:r>
                      <m:rPr>
                        <m:nor/>
                      </m:rPr>
                      <a:rPr kumimoji="0" lang="en-US" sz="28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in</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sec</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xmlns="">
          <p:sp>
            <p:nvSpPr>
              <p:cNvPr id="9" name="TextBox 8">
                <a:extLst>
                  <a:ext uri="{FF2B5EF4-FFF2-40B4-BE49-F238E27FC236}">
                    <a16:creationId xmlns:a16="http://schemas.microsoft.com/office/drawing/2014/main" id="{34744A35-01EC-A2E8-F35B-E21573D6E6D0}"/>
                  </a:ext>
                </a:extLst>
              </p:cNvPr>
              <p:cNvSpPr txBox="1">
                <a:spLocks noRot="1" noChangeAspect="1" noMove="1" noResize="1" noEditPoints="1" noAdjustHandles="1" noChangeArrowheads="1" noChangeShapeType="1" noTextEdit="1"/>
              </p:cNvSpPr>
              <p:nvPr/>
            </p:nvSpPr>
            <p:spPr>
              <a:xfrm>
                <a:off x="457200" y="3941317"/>
                <a:ext cx="8229600" cy="1268681"/>
              </a:xfrm>
              <a:prstGeom prst="rect">
                <a:avLst/>
              </a:prstGeom>
              <a:blipFill>
                <a:blip r:embed="rId5"/>
                <a:stretch>
                  <a:fillRect l="-1481" t="-4808" b="-5769"/>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Airplane Holding Pattern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An airplane is flying in a circular "holding" pattern with a radius of </a:t>
                </a:r>
                <a:r>
                  <a:rPr sz="2800">
                    <a:latin typeface="Cambria Math"/>
                  </a:rPr>
                  <a:t>2</a:t>
                </a:r>
                <a:r>
                  <a:rPr sz="2800"/>
                  <a:t> miles. The path of the plane can be described by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=4</m:t>
                    </m:r>
                  </m:oMath>
                </a14:m>
                <a:r>
                  <a:rPr sz="2800"/>
                  <a:t>. When the plane is at the point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r>
                      <m:rPr>
                        <m:nor/>
                      </m:rPr>
                      <a:rPr/>
                      <m:t> </m:t>
                    </m:r>
                    <m:r>
                      <m:rPr>
                        <m:sty m:val="p"/>
                      </m:rPr>
                      <a:rPr>
                        <a:latin typeface="Cambria Math" panose="02040503050406030204" pitchFamily="18" charset="0"/>
                      </a:rPr>
                      <m:t>miles</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=1</m:t>
                    </m:r>
                    <m:r>
                      <m:rPr>
                        <m:nor/>
                      </m:rPr>
                      <a:rPr/>
                      <m:t> </m:t>
                    </m:r>
                    <m:r>
                      <m:rPr>
                        <m:sty m:val="p"/>
                      </m:rPr>
                      <a:rPr>
                        <a:latin typeface="Cambria Math" panose="02040503050406030204" pitchFamily="18" charset="0"/>
                      </a:rPr>
                      <m:t>mile</m:t>
                    </m:r>
                  </m:oMath>
                </a14:m>
                <a:r>
                  <a:rPr sz="2800"/>
                  <a:t>, as shown in the figure, it is traveling north at </a:t>
                </a:r>
                <a:r>
                  <a:rPr sz="2800">
                    <a:latin typeface="Cambria Math"/>
                  </a:rPr>
                  <a:t>300</a:t>
                </a:r>
                <a:r>
                  <a:rPr sz="2800"/>
                  <a:t> mph. How fast is it traveling west?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Airplane Holding Pattern (cont.)</a:t>
            </a:r>
          </a:p>
        </p:txBody>
      </p:sp>
      <p:pic>
        <p:nvPicPr>
          <p:cNvPr id="5" name="Content Placeholder 4">
            <a:extLst>
              <a:ext uri="{FF2B5EF4-FFF2-40B4-BE49-F238E27FC236}">
                <a16:creationId xmlns:a16="http://schemas.microsoft.com/office/drawing/2014/main" id="{6DEEBFD4-45A6-08F4-2A72-1D5F5A5C0407}"/>
              </a:ext>
            </a:extLst>
          </p:cNvPr>
          <p:cNvPicPr>
            <a:picLocks noGrp="1" noChangeAspect="1"/>
          </p:cNvPicPr>
          <p:nvPr>
            <p:ph sz="quarter" idx="11"/>
          </p:nvPr>
        </p:nvPicPr>
        <p:blipFill>
          <a:blip r:embed="rId2"/>
          <a:stretch>
            <a:fillRect/>
          </a:stretch>
        </p:blipFill>
        <p:spPr>
          <a:xfrm>
            <a:off x="2127217" y="1082675"/>
            <a:ext cx="4889565" cy="48498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Airplane Holding Pattern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First, differentiate both sides of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=4</m:t>
                    </m:r>
                  </m:oMath>
                </a14:m>
                <a:r>
                  <a:rPr sz="2800"/>
                  <a:t> with respect to </a:t>
                </a:r>
                <a14:m>
                  <m:oMath xmlns:m="http://schemas.openxmlformats.org/officeDocument/2006/math">
                    <m:r>
                      <a:rPr>
                        <a:latin typeface="Cambria Math" panose="02040503050406030204" pitchFamily="18" charset="0"/>
                      </a:rPr>
                      <m:t>𝑡</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F4424B8-9B3A-861D-533A-836BBD9BCE20}"/>
                  </a:ext>
                </a:extLst>
              </p:cNvPr>
              <p:cNvGraphicFramePr>
                <a:graphicFrameLocks/>
              </p:cNvGraphicFramePr>
              <p:nvPr>
                <p:extLst>
                  <p:ext uri="{D42A27DB-BD31-4B8C-83A1-F6EECF244321}">
                    <p14:modId xmlns:p14="http://schemas.microsoft.com/office/powerpoint/2010/main" val="2809531529"/>
                  </p:ext>
                </p:extLst>
              </p:nvPr>
            </p:nvGraphicFramePr>
            <p:xfrm>
              <a:off x="457200" y="2590800"/>
              <a:ext cx="8229600" cy="1459611"/>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e>
                              </m:d>
                            </m:oMath>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ctrlPr>
                                    <a:rPr sz="1800" i="1">
                                      <a:latin typeface="Cambria Math" panose="02040503050406030204" pitchFamily="18" charset="0"/>
                                    </a:rPr>
                                  </m:ctrlPr>
                                </m:dPr>
                                <m:e>
                                  <m:r>
                                    <a:rPr sz="1800">
                                      <a:latin typeface="Cambria Math"/>
                                    </a:rPr>
                                    <m:t>4</m:t>
                                  </m:r>
                                </m:e>
                              </m:d>
                            </m:oMath>
                          </a14:m>
                          <a:endParaRPr/>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r>
                                        <a:rPr sz="1800">
                                          <a:latin typeface="Cambria Math"/>
                                        </a:rPr>
                                        <m:t>2</m:t>
                                      </m:r>
                                    </m:sup>
                                  </m:sSup>
                                </m:e>
                              </m:d>
                            </m:oMath>
                          </a14:m>
                          <a:endParaRPr/>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𝑑𝑡</m:t>
                                  </m:r>
                                </m:den>
                              </m:f>
                              <m:d>
                                <m:dPr>
                                  <m:ctrlPr>
                                    <a:rPr sz="1800" i="1">
                                      <a:latin typeface="Cambria Math" panose="02040503050406030204" pitchFamily="18" charset="0"/>
                                    </a:rPr>
                                  </m:ctrlPr>
                                </m:dPr>
                                <m:e>
                                  <m:r>
                                    <a:rPr sz="1800">
                                      <a:latin typeface="Cambria Math"/>
                                    </a:rPr>
                                    <m:t>4</m:t>
                                  </m:r>
                                </m:e>
                              </m:d>
                            </m:oMath>
                          </a14:m>
                          <a:endParaRPr dirty="0"/>
                        </a:p>
                      </a:txBody>
                      <a:tcPr/>
                    </a:tc>
                    <a:tc>
                      <a:txBody>
                        <a:bodyPr/>
                        <a:lstStyle/>
                        <a:p>
                          <a:pPr algn="l">
                            <a:defRPr b="1"/>
                          </a:pPr>
                          <a:r>
                            <a:rPr lang="en-US" b="0" dirty="0"/>
                            <a:t>Use the Sum and Difference Rule.</a:t>
                          </a:r>
                          <a:endParaRPr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r>
                                <a:rPr sz="1800">
                                  <a:latin typeface="Cambria Math"/>
                                </a:rPr>
                                <m:t>2</m:t>
                              </m:r>
                              <m:r>
                                <a:rPr sz="1800">
                                  <a:latin typeface="Cambria Math"/>
                                </a:rPr>
                                <m:t>𝑥</m:t>
                              </m:r>
                              <m:f>
                                <m:fPr>
                                  <m:ctrlPr>
                                    <a:rPr sz="1800" i="1">
                                      <a:latin typeface="Cambria Math" panose="02040503050406030204" pitchFamily="18" charset="0"/>
                                    </a:rPr>
                                  </m:ctrlPr>
                                </m:fPr>
                                <m:num>
                                  <m:r>
                                    <a:rPr sz="1800">
                                      <a:latin typeface="Cambria Math"/>
                                    </a:rPr>
                                    <m:t>𝑑𝑥</m:t>
                                  </m:r>
                                </m:num>
                                <m:den>
                                  <m:r>
                                    <a:rPr sz="1800">
                                      <a:latin typeface="Cambria Math"/>
                                    </a:rPr>
                                    <m:t>𝑑𝑡</m:t>
                                  </m:r>
                                </m:den>
                              </m:f>
                              <m:r>
                                <a:rPr sz="1800">
                                  <a:latin typeface="Cambria Math"/>
                                </a:rPr>
                                <m:t>+2</m:t>
                              </m:r>
                              <m:r>
                                <a:rPr sz="1800">
                                  <a:latin typeface="Cambria Math"/>
                                </a:rPr>
                                <m:t>𝑦</m:t>
                              </m:r>
                              <m:f>
                                <m:fPr>
                                  <m:ctrlPr>
                                    <a:rPr sz="1800" i="1">
                                      <a:latin typeface="Cambria Math" panose="02040503050406030204" pitchFamily="18" charset="0"/>
                                    </a:rPr>
                                  </m:ctrlPr>
                                </m:fPr>
                                <m:num>
                                  <m:r>
                                    <a:rPr sz="1800">
                                      <a:latin typeface="Cambria Math"/>
                                    </a:rPr>
                                    <m:t>𝑑𝑦</m:t>
                                  </m:r>
                                </m:num>
                                <m:den>
                                  <m:r>
                                    <a:rPr sz="1800">
                                      <a:latin typeface="Cambria Math"/>
                                    </a:rPr>
                                    <m:t>𝑑𝑡</m:t>
                                  </m:r>
                                </m:den>
                              </m:f>
                            </m:oMath>
                          </a14:m>
                          <a:endParaRPr dirty="0"/>
                        </a:p>
                      </a:txBody>
                      <a:tcPr/>
                    </a:tc>
                    <a:tc>
                      <a:txBody>
                        <a:bodyPr/>
                        <a:lstStyle/>
                        <a:p>
                          <a:pPr algn="l">
                            <a:defRPr sz="1800"/>
                          </a:pPr>
                          <a:r>
                            <a:t>​</a:t>
                          </a:r>
                          <a14:m>
                            <m:oMath xmlns:m="http://schemas.openxmlformats.org/officeDocument/2006/math">
                              <m:r>
                                <a:rPr sz="1800">
                                  <a:latin typeface="Cambria Math"/>
                                </a:rPr>
                                <m:t>=0</m:t>
                              </m:r>
                            </m:oMath>
                          </a14:m>
                          <a:endParaRPr/>
                        </a:p>
                      </a:txBody>
                      <a:tcPr/>
                    </a:tc>
                    <a:tc>
                      <a:txBody>
                        <a:bodyPr/>
                        <a:lstStyle/>
                        <a:p>
                          <a:pPr algn="l">
                            <a:defRPr b="1"/>
                          </a:pPr>
                          <a:r>
                            <a:rPr lang="en-US" b="0" dirty="0"/>
                            <a:t>Apply implicit differentiation.</a:t>
                          </a:r>
                          <a:endParaRPr b="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9F4424B8-9B3A-861D-533A-836BBD9BCE20}"/>
                  </a:ext>
                </a:extLst>
              </p:cNvPr>
              <p:cNvGraphicFramePr>
                <a:graphicFrameLocks/>
              </p:cNvGraphicFramePr>
              <p:nvPr>
                <p:extLst>
                  <p:ext uri="{D42A27DB-BD31-4B8C-83A1-F6EECF244321}">
                    <p14:modId xmlns:p14="http://schemas.microsoft.com/office/powerpoint/2010/main" val="2809531529"/>
                  </p:ext>
                </p:extLst>
              </p:nvPr>
            </p:nvGraphicFramePr>
            <p:xfrm>
              <a:off x="457200" y="2590800"/>
              <a:ext cx="8229600" cy="1459611"/>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486537">
                    <a:tc>
                      <a:txBody>
                        <a:bodyPr/>
                        <a:lstStyle/>
                        <a:p>
                          <a:endParaRPr lang="en-US"/>
                        </a:p>
                      </a:txBody>
                      <a:tcPr>
                        <a:blipFill>
                          <a:blip r:embed="rId3"/>
                          <a:stretch>
                            <a:fillRect r="-200000" b="-208750"/>
                          </a:stretch>
                        </a:blipFill>
                      </a:tcPr>
                    </a:tc>
                    <a:tc>
                      <a:txBody>
                        <a:bodyPr/>
                        <a:lstStyle/>
                        <a:p>
                          <a:endParaRPr lang="en-US"/>
                        </a:p>
                      </a:txBody>
                      <a:tcPr>
                        <a:blipFill>
                          <a:blip r:embed="rId3"/>
                          <a:stretch>
                            <a:fillRect l="-276074" r="-452147" b="-208750"/>
                          </a:stretch>
                        </a:blipFill>
                      </a:tcPr>
                    </a:tc>
                    <a:tc>
                      <a:txBody>
                        <a:bodyPr/>
                        <a:lstStyle/>
                        <a:p>
                          <a:pPr algn="l"/>
                          <a:endParaRPr/>
                        </a:p>
                      </a:txBody>
                      <a:tcPr/>
                    </a:tc>
                    <a:extLst>
                      <a:ext uri="{0D108BD9-81ED-4DB2-BD59-A6C34878D82A}">
                        <a16:rowId xmlns:a16="http://schemas.microsoft.com/office/drawing/2014/main" val="10000"/>
                      </a:ext>
                    </a:extLst>
                  </a:tr>
                  <a:tr h="486537">
                    <a:tc>
                      <a:txBody>
                        <a:bodyPr/>
                        <a:lstStyle/>
                        <a:p>
                          <a:endParaRPr lang="en-US"/>
                        </a:p>
                      </a:txBody>
                      <a:tcPr>
                        <a:blipFill>
                          <a:blip r:embed="rId3"/>
                          <a:stretch>
                            <a:fillRect t="-100000" r="-200000" b="-108750"/>
                          </a:stretch>
                        </a:blipFill>
                      </a:tcPr>
                    </a:tc>
                    <a:tc>
                      <a:txBody>
                        <a:bodyPr/>
                        <a:lstStyle/>
                        <a:p>
                          <a:endParaRPr lang="en-US"/>
                        </a:p>
                      </a:txBody>
                      <a:tcPr>
                        <a:blipFill>
                          <a:blip r:embed="rId3"/>
                          <a:stretch>
                            <a:fillRect l="-276074" t="-100000" r="-452147" b="-108750"/>
                          </a:stretch>
                        </a:blipFill>
                      </a:tcPr>
                    </a:tc>
                    <a:tc>
                      <a:txBody>
                        <a:bodyPr/>
                        <a:lstStyle/>
                        <a:p>
                          <a:pPr algn="l">
                            <a:defRPr b="1"/>
                          </a:pPr>
                          <a:r>
                            <a:rPr lang="en-US" b="0" dirty="0"/>
                            <a:t>Use the Sum and Difference Rule.</a:t>
                          </a:r>
                          <a:endParaRPr dirty="0"/>
                        </a:p>
                      </a:txBody>
                      <a:tcPr/>
                    </a:tc>
                    <a:extLst>
                      <a:ext uri="{0D108BD9-81ED-4DB2-BD59-A6C34878D82A}">
                        <a16:rowId xmlns:a16="http://schemas.microsoft.com/office/drawing/2014/main" val="10001"/>
                      </a:ext>
                    </a:extLst>
                  </a:tr>
                  <a:tr h="486537">
                    <a:tc>
                      <a:txBody>
                        <a:bodyPr/>
                        <a:lstStyle/>
                        <a:p>
                          <a:endParaRPr lang="en-US"/>
                        </a:p>
                      </a:txBody>
                      <a:tcPr>
                        <a:blipFill>
                          <a:blip r:embed="rId3"/>
                          <a:stretch>
                            <a:fillRect t="-200000" r="-200000" b="-8750"/>
                          </a:stretch>
                        </a:blipFill>
                      </a:tcPr>
                    </a:tc>
                    <a:tc>
                      <a:txBody>
                        <a:bodyPr/>
                        <a:lstStyle/>
                        <a:p>
                          <a:endParaRPr lang="en-US"/>
                        </a:p>
                      </a:txBody>
                      <a:tcPr>
                        <a:blipFill>
                          <a:blip r:embed="rId3"/>
                          <a:stretch>
                            <a:fillRect l="-276074" t="-200000" r="-452147" b="-8750"/>
                          </a:stretch>
                        </a:blipFill>
                      </a:tcPr>
                    </a:tc>
                    <a:tc>
                      <a:txBody>
                        <a:bodyPr/>
                        <a:lstStyle/>
                        <a:p>
                          <a:pPr algn="l">
                            <a:defRPr b="1"/>
                          </a:pPr>
                          <a:r>
                            <a:rPr lang="en-US" b="0" dirty="0"/>
                            <a:t>Apply implicit differentiation.</a:t>
                          </a:r>
                          <a:endParaRPr b="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Airplane Holding Pattern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Now, substituting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oMath>
                </a14:m>
                <a:r>
                  <a:rPr lang="ar-AE" sz="2800" dirty="0"/>
                  <a:t>, </a:t>
                </a:r>
                <a14:m>
                  <m:oMath xmlns:m="http://schemas.openxmlformats.org/officeDocument/2006/math">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and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𝑑𝑦</m:t>
                        </m:r>
                      </m:num>
                      <m:den>
                        <m:r>
                          <a:rPr lang="ar-AE">
                            <a:latin typeface="Cambria Math" panose="02040503050406030204" pitchFamily="18" charset="0"/>
                          </a:rPr>
                          <m:t>𝑑𝑡</m:t>
                        </m:r>
                      </m:den>
                    </m:f>
                    <m:r>
                      <a:rPr lang="ar-AE">
                        <a:latin typeface="Cambria Math" panose="02040503050406030204" pitchFamily="18" charset="0"/>
                      </a:rPr>
                      <m:t>=</m:t>
                    </m:r>
                    <m:r>
                      <a:rPr lang="ar-AE">
                        <a:latin typeface="Cambria Math" panose="02040503050406030204" pitchFamily="18" charset="0"/>
                      </a:rPr>
                      <m:t>300</m:t>
                    </m:r>
                  </m:oMath>
                </a14:m>
                <a:r>
                  <a:rPr lang="ar-AE" sz="2800" dirty="0"/>
                  <a:t>, </a:t>
                </a:r>
                <a:r>
                  <a:rPr lang="en-US" sz="2800" dirty="0"/>
                  <a:t>we can solve for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𝑑𝑥</m:t>
                        </m:r>
                      </m:num>
                      <m:den>
                        <m:r>
                          <a:rPr lang="ar-AE">
                            <a:latin typeface="Cambria Math" panose="02040503050406030204" pitchFamily="18" charset="0"/>
                          </a:rPr>
                          <m:t>𝑑𝑡</m:t>
                        </m:r>
                      </m:den>
                    </m:f>
                  </m:oMath>
                </a14:m>
                <a:r>
                  <a:rPr lang="ar-AE" sz="2800" dirty="0"/>
                  <a:t>.</a:t>
                </a:r>
              </a:p>
              <a:p>
                <a:pPr/>
                <a14:m>
                  <m:oMathPara xmlns:m="http://schemas.openxmlformats.org/officeDocument/2006/math">
                    <m:oMathParaPr>
                      <m:jc m:val="centerGroup"/>
                    </m:oMathParaPr>
                    <m:oMath xmlns:m="http://schemas.openxmlformats.org/officeDocument/2006/math">
                      <m:r>
                        <a:rPr lang="ar-AE">
                          <a:latin typeface="Cambria Math" panose="02040503050406030204" pitchFamily="18" charset="0"/>
                        </a:rPr>
                        <m:t>2</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f>
                        <m:fPr>
                          <m:ctrlPr>
                            <a:rPr lang="ar-AE" i="1">
                              <a:latin typeface="Cambria Math" panose="02040503050406030204" pitchFamily="18" charset="0"/>
                            </a:rPr>
                          </m:ctrlPr>
                        </m:fPr>
                        <m:num>
                          <m:r>
                            <a:rPr lang="ar-AE">
                              <a:latin typeface="Cambria Math" panose="02040503050406030204" pitchFamily="18" charset="0"/>
                            </a:rPr>
                            <m:t>𝑑𝑥</m:t>
                          </m:r>
                        </m:num>
                        <m:den>
                          <m:r>
                            <a:rPr lang="ar-AE">
                              <a:latin typeface="Cambria Math" panose="02040503050406030204" pitchFamily="18" charset="0"/>
                            </a:rPr>
                            <m:t>𝑑𝑡</m:t>
                          </m:r>
                        </m:den>
                      </m:f>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300</m:t>
                      </m:r>
                      <m:r>
                        <a:rPr lang="ar-AE">
                          <a:latin typeface="Cambria Math" panose="02040503050406030204" pitchFamily="18" charset="0"/>
                        </a:rPr>
                        <m:t>=</m:t>
                      </m:r>
                      <m:r>
                        <a:rPr lang="ar-AE">
                          <a:latin typeface="Cambria Math" panose="02040503050406030204" pitchFamily="18" charset="0"/>
                        </a:rPr>
                        <m:t>0</m:t>
                      </m:r>
                    </m:oMath>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𝑑𝑥</m:t>
                          </m:r>
                        </m:num>
                        <m:den>
                          <m:r>
                            <a:rPr lang="ar-AE">
                              <a:latin typeface="Cambria Math" panose="02040503050406030204" pitchFamily="18" charset="0"/>
                            </a:rPr>
                            <m:t>𝑑𝑡</m:t>
                          </m:r>
                        </m:den>
                      </m:f>
                      <m:r>
                        <a:rPr lang="ar-AE">
                          <a:latin typeface="Cambria Math" panose="02040503050406030204" pitchFamily="18" charset="0"/>
                        </a:rPr>
                        <m:t>=</m:t>
                      </m:r>
                      <m:f>
                        <m:fPr>
                          <m:ctrlPr>
                            <a:rPr lang="ar-AE" i="1" smtClean="0">
                              <a:latin typeface="Cambria Math" panose="02040503050406030204" pitchFamily="18" charset="0"/>
                            </a:rPr>
                          </m:ctrlPr>
                        </m:fPr>
                        <m:num>
                          <m:r>
                            <a:rPr lang="ar-AE">
                              <a:latin typeface="Cambria Math" panose="02040503050406030204" pitchFamily="18" charset="0"/>
                            </a:rPr>
                            <m:t>−</m:t>
                          </m:r>
                          <m:r>
                            <a:rPr lang="en-US" b="0" i="1" smtClean="0">
                              <a:latin typeface="Cambria Math" panose="02040503050406030204" pitchFamily="18" charset="0"/>
                            </a:rPr>
                            <m:t>600</m:t>
                          </m:r>
                        </m:num>
                        <m:den>
                          <m:r>
                            <a:rPr lang="en-US" b="0" i="1" smtClean="0">
                              <a:latin typeface="Cambria Math" panose="02040503050406030204" pitchFamily="18" charset="0"/>
                            </a:rPr>
                            <m:t>2</m:t>
                          </m:r>
                          <m:rad>
                            <m:radPr>
                              <m:degHide m:val="on"/>
                              <m:ctrlPr>
                                <a:rPr lang="ar-AE" i="1">
                                  <a:latin typeface="Cambria Math" panose="02040503050406030204" pitchFamily="18" charset="0"/>
                                </a:rPr>
                              </m:ctrlPr>
                            </m:radPr>
                            <m:deg/>
                            <m:e>
                              <m:r>
                                <a:rPr lang="en-US" i="1">
                                  <a:latin typeface="Cambria Math" panose="02040503050406030204" pitchFamily="18" charset="0"/>
                                </a:rPr>
                                <m:t>3</m:t>
                              </m:r>
                            </m:e>
                          </m:rad>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00</m:t>
                          </m:r>
                        </m:num>
                        <m:den>
                          <m:rad>
                            <m:radPr>
                              <m:degHide m:val="on"/>
                              <m:ctrlPr>
                                <a:rPr lang="ar-AE" i="1">
                                  <a:latin typeface="Cambria Math" panose="02040503050406030204" pitchFamily="18" charset="0"/>
                                </a:rPr>
                              </m:ctrlPr>
                            </m:radPr>
                            <m:deg/>
                            <m:e>
                              <m:r>
                                <a:rPr lang="en-US" i="1">
                                  <a:latin typeface="Cambria Math" panose="02040503050406030204" pitchFamily="18" charset="0"/>
                                </a:rPr>
                                <m:t>3</m:t>
                              </m:r>
                            </m:e>
                          </m:rad>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300</m:t>
                          </m:r>
                        </m:num>
                        <m:den>
                          <m:rad>
                            <m:radPr>
                              <m:degHide m:val="on"/>
                              <m:ctrlPr>
                                <a:rPr lang="ar-AE" i="1">
                                  <a:latin typeface="Cambria Math" panose="02040503050406030204" pitchFamily="18" charset="0"/>
                                </a:rPr>
                              </m:ctrlPr>
                            </m:radPr>
                            <m:deg/>
                            <m:e>
                              <m:r>
                                <a:rPr lang="ar-AE">
                                  <a:latin typeface="Cambria Math" panose="02040503050406030204" pitchFamily="18" charset="0"/>
                                </a:rPr>
                                <m:t>3</m:t>
                              </m:r>
                            </m:e>
                          </m:rad>
                        </m:den>
                      </m:f>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3</m:t>
                              </m:r>
                            </m:e>
                          </m:rad>
                        </m:num>
                        <m:den>
                          <m:rad>
                            <m:radPr>
                              <m:degHide m:val="on"/>
                              <m:ctrlPr>
                                <a:rPr lang="ar-AE" i="1">
                                  <a:latin typeface="Cambria Math" panose="02040503050406030204" pitchFamily="18" charset="0"/>
                                </a:rPr>
                              </m:ctrlPr>
                            </m:radPr>
                            <m:deg/>
                            <m:e>
                              <m:r>
                                <a:rPr lang="ar-AE">
                                  <a:latin typeface="Cambria Math" panose="02040503050406030204" pitchFamily="18" charset="0"/>
                                </a:rPr>
                                <m:t>3</m:t>
                              </m:r>
                            </m:e>
                          </m:rad>
                        </m:den>
                      </m:f>
                      <m:r>
                        <a:rPr lang="ar-AE">
                          <a:latin typeface="Cambria Math" panose="02040503050406030204" pitchFamily="18" charset="0"/>
                        </a:rPr>
                        <m:t>=−</m:t>
                      </m:r>
                      <m:r>
                        <a:rPr lang="ar-AE">
                          <a:latin typeface="Cambria Math" panose="02040503050406030204" pitchFamily="18" charset="0"/>
                        </a:rPr>
                        <m:t>100</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r>
                        <m:rPr>
                          <m:sty m:val="p"/>
                        </m:rPr>
                        <a:rPr lang="en-US">
                          <a:latin typeface="Cambria Math" panose="02040503050406030204" pitchFamily="18" charset="0"/>
                        </a:rPr>
                        <m:t>mph</m:t>
                      </m:r>
                    </m:oMath>
                  </m:oMathPara>
                </a14:m>
                <a:endParaRPr lang="en-US" sz="2800" dirty="0"/>
              </a:p>
              <a:p>
                <a:pPr>
                  <a:defRPr sz="2800"/>
                </a:pPr>
                <a:r>
                  <a:rPr lang="en-US" sz="2800" dirty="0"/>
                  <a:t>The plane is traveling west (in the negative </a:t>
                </a:r>
                <a14:m>
                  <m:oMath xmlns:m="http://schemas.openxmlformats.org/officeDocument/2006/math">
                    <m:r>
                      <a:rPr lang="en-US">
                        <a:latin typeface="Cambria Math" panose="02040503050406030204" pitchFamily="18" charset="0"/>
                      </a:rPr>
                      <m:t>𝑥</m:t>
                    </m:r>
                  </m:oMath>
                </a14:m>
                <a:r>
                  <a:rPr lang="en-US" sz="2800" dirty="0"/>
                  <a:t> direction) at a rate of </a:t>
                </a:r>
                <a14:m>
                  <m:oMath xmlns:m="http://schemas.openxmlformats.org/officeDocument/2006/math">
                    <m:r>
                      <a:rPr lang="en-US">
                        <a:latin typeface="Cambria Math" panose="02040503050406030204" pitchFamily="18" charset="0"/>
                      </a:rPr>
                      <m:t>100</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r>
                      <m:rPr>
                        <m:nor/>
                      </m:rPr>
                      <a:rPr lang="ar-AE"/>
                      <m:t> </m:t>
                    </m:r>
                    <m:r>
                      <m:rPr>
                        <m:sty m:val="p"/>
                      </m:rPr>
                      <a:rPr lang="en-US">
                        <a:latin typeface="Cambria Math" panose="02040503050406030204" pitchFamily="18" charset="0"/>
                      </a:rPr>
                      <m:t>mph</m:t>
                    </m:r>
                    <m:r>
                      <a:rPr lang="en-US">
                        <a:latin typeface="Cambria Math" panose="02040503050406030204" pitchFamily="18" charset="0"/>
                      </a:rPr>
                      <m:t>≈</m:t>
                    </m:r>
                    <m:r>
                      <a:rPr lang="en-US">
                        <a:latin typeface="Cambria Math" panose="02040503050406030204" pitchFamily="18" charset="0"/>
                      </a:rPr>
                      <m:t>173</m:t>
                    </m:r>
                    <m:r>
                      <a:rPr lang="en-US">
                        <a:latin typeface="Cambria Math" panose="02040503050406030204" pitchFamily="18" charset="0"/>
                      </a:rPr>
                      <m:t>.</m:t>
                    </m:r>
                    <m:r>
                      <a:rPr lang="en-US">
                        <a:latin typeface="Cambria Math" panose="02040503050406030204" pitchFamily="18" charset="0"/>
                      </a:rPr>
                      <m:t>2</m:t>
                    </m:r>
                    <m:r>
                      <m:rPr>
                        <m:nor/>
                      </m:rPr>
                      <a:rPr lang="en-US"/>
                      <m:t> </m:t>
                    </m:r>
                    <m:r>
                      <m:rPr>
                        <m:sty m:val="p"/>
                      </m:rPr>
                      <a:rPr lang="en-US">
                        <a:latin typeface="Cambria Math" panose="02040503050406030204" pitchFamily="18" charset="0"/>
                      </a:rPr>
                      <m:t>mph</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66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 are some cases, such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=−1</m:t>
                    </m:r>
                  </m:oMath>
                </a14:m>
                <a:r>
                  <a:rPr sz="2800"/>
                  <a:t>, where there are no real solutions and no function can be implied. However, the process of implicit differentiation may lead to apparently meaningful results. Such cases are not discussed in this course.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84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Moving Cars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Two cars, A and B, are traveling toward the same intersection, and neither driver plans to stop. Car A is </a:t>
                </a:r>
                <a14:m>
                  <m:oMath xmlns:m="http://schemas.openxmlformats.org/officeDocument/2006/math">
                    <m:r>
                      <a:rPr>
                        <a:latin typeface="Cambria Math" panose="02040503050406030204" pitchFamily="18" charset="0"/>
                      </a:rPr>
                      <m:t>0.5</m:t>
                    </m:r>
                    <m:r>
                      <m:rPr>
                        <m:nor/>
                      </m:rPr>
                      <a:rPr/>
                      <m:t> </m:t>
                    </m:r>
                    <m:r>
                      <m:rPr>
                        <m:sty m:val="p"/>
                      </m:rPr>
                      <a:rPr>
                        <a:latin typeface="Cambria Math" panose="02040503050406030204" pitchFamily="18" charset="0"/>
                      </a:rPr>
                      <m:t>miles</m:t>
                    </m:r>
                  </m:oMath>
                </a14:m>
                <a:r>
                  <a:rPr sz="2800"/>
                  <a:t> from the intersection moving east at </a:t>
                </a:r>
                <a14:m>
                  <m:oMath xmlns:m="http://schemas.openxmlformats.org/officeDocument/2006/math">
                    <m:r>
                      <a:rPr>
                        <a:latin typeface="Cambria Math" panose="02040503050406030204" pitchFamily="18" charset="0"/>
                      </a:rPr>
                      <m:t>40</m:t>
                    </m:r>
                    <m:r>
                      <m:rPr>
                        <m:nor/>
                      </m:rPr>
                      <a:rPr/>
                      <m:t> </m:t>
                    </m:r>
                    <m:r>
                      <m:rPr>
                        <m:sty m:val="p"/>
                      </m:rPr>
                      <a:rPr>
                        <a:latin typeface="Cambria Math" panose="02040503050406030204" pitchFamily="18" charset="0"/>
                      </a:rPr>
                      <m:t>mph</m:t>
                    </m:r>
                  </m:oMath>
                </a14:m>
                <a:r>
                  <a:rPr sz="2800"/>
                  <a:t>, and Car B is </a:t>
                </a:r>
                <a14:m>
                  <m:oMath xmlns:m="http://schemas.openxmlformats.org/officeDocument/2006/math">
                    <m:r>
                      <a:rPr>
                        <a:latin typeface="Cambria Math" panose="02040503050406030204" pitchFamily="18" charset="0"/>
                      </a:rPr>
                      <m:t>0.75</m:t>
                    </m:r>
                    <m:r>
                      <m:rPr>
                        <m:nor/>
                      </m:rPr>
                      <a:rPr/>
                      <m:t> </m:t>
                    </m:r>
                    <m:r>
                      <m:rPr>
                        <m:sty m:val="p"/>
                      </m:rPr>
                      <a:rPr>
                        <a:latin typeface="Cambria Math" panose="02040503050406030204" pitchFamily="18" charset="0"/>
                      </a:rPr>
                      <m:t>miles</m:t>
                    </m:r>
                  </m:oMath>
                </a14:m>
                <a:r>
                  <a:rPr sz="2800"/>
                  <a:t> from the intersection moving south at </a:t>
                </a:r>
                <a14:m>
                  <m:oMath xmlns:m="http://schemas.openxmlformats.org/officeDocument/2006/math">
                    <m:r>
                      <a:rPr>
                        <a:latin typeface="Cambria Math" panose="02040503050406030204" pitchFamily="18" charset="0"/>
                      </a:rPr>
                      <m:t>60</m:t>
                    </m:r>
                    <m:r>
                      <m:rPr>
                        <m:nor/>
                      </m:rPr>
                      <a:rPr/>
                      <m:t> </m:t>
                    </m:r>
                    <m:r>
                      <m:rPr>
                        <m:sty m:val="p"/>
                      </m:rPr>
                      <a:rPr>
                        <a:latin typeface="Cambria Math" panose="02040503050406030204" pitchFamily="18" charset="0"/>
                      </a:rPr>
                      <m:t>mph</m:t>
                    </m:r>
                  </m:oMath>
                </a14:m>
                <a:r>
                  <a:rPr sz="2800"/>
                  <a:t>. How fast is the distance between the two cars changing?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Moving Cars (cont.)</a:t>
            </a:r>
          </a:p>
        </p:txBody>
      </p:sp>
      <p:pic>
        <p:nvPicPr>
          <p:cNvPr id="5" name="Content Placeholder 4">
            <a:extLst>
              <a:ext uri="{FF2B5EF4-FFF2-40B4-BE49-F238E27FC236}">
                <a16:creationId xmlns:a16="http://schemas.microsoft.com/office/drawing/2014/main" id="{58B30EE7-2F87-4E17-1A56-2683471BAE44}"/>
              </a:ext>
            </a:extLst>
          </p:cNvPr>
          <p:cNvPicPr>
            <a:picLocks noGrp="1" noChangeAspect="1"/>
          </p:cNvPicPr>
          <p:nvPr>
            <p:ph sz="quarter" idx="11"/>
          </p:nvPr>
        </p:nvPicPr>
        <p:blipFill>
          <a:blip r:embed="rId2"/>
          <a:stretch>
            <a:fillRect/>
          </a:stretch>
        </p:blipFill>
        <p:spPr>
          <a:xfrm>
            <a:off x="2653837" y="1082675"/>
            <a:ext cx="3836326" cy="484981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Moving Cars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From the figure,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oMath>
                </a14:m>
                <a:r>
                  <a:rPr sz="2800"/>
                  <a:t>.</a:t>
                </a:r>
              </a:p>
              <a:p>
                <a:pPr>
                  <a:defRPr sz="2800"/>
                </a:pPr>
                <a:r>
                  <a:rPr sz="2800"/>
                  <a:t>Differentiating with respect to </a:t>
                </a:r>
                <a14:m>
                  <m:oMath xmlns:m="http://schemas.openxmlformats.org/officeDocument/2006/math">
                    <m:r>
                      <a:rPr>
                        <a:latin typeface="Cambria Math" panose="02040503050406030204" pitchFamily="18" charset="0"/>
                      </a:rPr>
                      <m:t>𝑡</m:t>
                    </m:r>
                  </m:oMath>
                </a14:m>
                <a:r>
                  <a:rPr sz="2800"/>
                  <a:t>, we obtain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8203DCA-252D-E005-1B00-EC91546BB37A}"/>
                  </a:ext>
                </a:extLst>
              </p:cNvPr>
              <p:cNvGraphicFramePr>
                <a:graphicFrameLocks/>
              </p:cNvGraphicFramePr>
              <p:nvPr>
                <p:extLst>
                  <p:ext uri="{D42A27DB-BD31-4B8C-83A1-F6EECF244321}">
                    <p14:modId xmlns:p14="http://schemas.microsoft.com/office/powerpoint/2010/main" val="321015171"/>
                  </p:ext>
                </p:extLst>
              </p:nvPr>
            </p:nvGraphicFramePr>
            <p:xfrm>
              <a:off x="1526136" y="2730791"/>
              <a:ext cx="6551064" cy="2307463"/>
            </p:xfrm>
            <a:graphic>
              <a:graphicData uri="http://schemas.openxmlformats.org/drawingml/2006/table">
                <a:tbl>
                  <a:tblPr firstRow="1" bandRow="1">
                    <a:tableStyleId>{2D5ABB26-0587-4C30-8999-92F81FD0307C}</a:tableStyleId>
                  </a:tblPr>
                  <a:tblGrid>
                    <a:gridCol w="2422918">
                      <a:extLst>
                        <a:ext uri="{9D8B030D-6E8A-4147-A177-3AD203B41FA5}">
                          <a16:colId xmlns:a16="http://schemas.microsoft.com/office/drawing/2014/main" val="20000"/>
                        </a:ext>
                      </a:extLst>
                    </a:gridCol>
                    <a:gridCol w="4128146">
                      <a:extLst>
                        <a:ext uri="{9D8B030D-6E8A-4147-A177-3AD203B41FA5}">
                          <a16:colId xmlns:a16="http://schemas.microsoft.com/office/drawing/2014/main" val="20001"/>
                        </a:ext>
                      </a:extLst>
                    </a:gridCol>
                  </a:tblGrid>
                  <a:tr h="370840">
                    <a:tc>
                      <a:txBody>
                        <a:bodyPr/>
                        <a:lstStyle/>
                        <a:p>
                          <a:pPr algn="r">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𝑑</m:t>
                                  </m:r>
                                </m:num>
                                <m:den>
                                  <m:r>
                                    <a:rPr sz="2800">
                                      <a:latin typeface="Cambria Math"/>
                                    </a:rPr>
                                    <m:t>𝑑𝑡</m:t>
                                  </m:r>
                                </m:den>
                              </m:f>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𝑠</m:t>
                                      </m:r>
                                    </m:e>
                                    <m:sup>
                                      <m:r>
                                        <a:rPr sz="2800">
                                          <a:latin typeface="Cambria Math"/>
                                        </a:rPr>
                                        <m:t>2</m:t>
                                      </m:r>
                                    </m:sup>
                                  </m:sSup>
                                </m:e>
                              </m:d>
                            </m:oMath>
                          </a14:m>
                          <a:endParaRPr sz="2800" dirty="0"/>
                        </a:p>
                      </a:txBody>
                      <a:tcPr/>
                    </a:tc>
                    <a:tc>
                      <a:txBody>
                        <a:bodyPr/>
                        <a:lstStyle/>
                        <a:p>
                          <a:pPr algn="l">
                            <a:defRPr sz="18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𝑑</m:t>
                                  </m:r>
                                </m:num>
                                <m:den>
                                  <m:r>
                                    <a:rPr sz="2800">
                                      <a:latin typeface="Cambria Math"/>
                                    </a:rPr>
                                    <m:t>𝑑𝑡</m:t>
                                  </m:r>
                                </m:den>
                              </m:f>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e>
                              </m:d>
                            </m:oMath>
                          </a14:m>
                          <a:endParaRPr sz="2800"/>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2</m:t>
                              </m:r>
                              <m:r>
                                <a:rPr sz="2800">
                                  <a:latin typeface="Cambria Math"/>
                                </a:rPr>
                                <m:t>𝑠</m:t>
                              </m:r>
                              <m:f>
                                <m:fPr>
                                  <m:ctrlPr>
                                    <a:rPr sz="2800" i="1">
                                      <a:latin typeface="Cambria Math" panose="02040503050406030204" pitchFamily="18" charset="0"/>
                                    </a:rPr>
                                  </m:ctrlPr>
                                </m:fPr>
                                <m:num>
                                  <m:r>
                                    <a:rPr sz="2800">
                                      <a:latin typeface="Cambria Math"/>
                                    </a:rPr>
                                    <m:t>𝑑𝑠</m:t>
                                  </m:r>
                                </m:num>
                                <m:den>
                                  <m:r>
                                    <a:rPr sz="2800">
                                      <a:latin typeface="Cambria Math"/>
                                    </a:rPr>
                                    <m:t>𝑑𝑡</m:t>
                                  </m:r>
                                </m:den>
                              </m:f>
                            </m:oMath>
                          </a14:m>
                          <a:endParaRPr sz="2800" dirty="0"/>
                        </a:p>
                      </a:txBody>
                      <a:tcPr/>
                    </a:tc>
                    <a:tc>
                      <a:txBody>
                        <a:bodyPr/>
                        <a:lstStyle/>
                        <a:p>
                          <a:pPr algn="l">
                            <a:defRPr sz="1800"/>
                          </a:pPr>
                          <a:r>
                            <a:rPr sz="2800" dirty="0"/>
                            <a:t>​</a:t>
                          </a:r>
                          <a14:m>
                            <m:oMath xmlns:m="http://schemas.openxmlformats.org/officeDocument/2006/math">
                              <m:r>
                                <a:rPr sz="2800">
                                  <a:latin typeface="Cambria Math"/>
                                </a:rPr>
                                <m:t>=2</m:t>
                              </m:r>
                              <m:r>
                                <a:rPr sz="2800">
                                  <a:latin typeface="Cambria Math"/>
                                </a:rPr>
                                <m:t>𝑥</m:t>
                              </m:r>
                              <m:f>
                                <m:fPr>
                                  <m:ctrlPr>
                                    <a:rPr sz="2800" i="1">
                                      <a:latin typeface="Cambria Math" panose="02040503050406030204" pitchFamily="18" charset="0"/>
                                    </a:rPr>
                                  </m:ctrlPr>
                                </m:fPr>
                                <m:num>
                                  <m:r>
                                    <a:rPr sz="2800">
                                      <a:latin typeface="Cambria Math"/>
                                    </a:rPr>
                                    <m:t>𝑑𝑥</m:t>
                                  </m:r>
                                </m:num>
                                <m:den>
                                  <m:r>
                                    <a:rPr sz="2800">
                                      <a:latin typeface="Cambria Math"/>
                                    </a:rPr>
                                    <m:t>𝑑𝑡</m:t>
                                  </m:r>
                                </m:den>
                              </m:f>
                              <m:r>
                                <a:rPr sz="2800">
                                  <a:latin typeface="Cambria Math"/>
                                </a:rPr>
                                <m:t>+2</m:t>
                              </m:r>
                              <m:r>
                                <a:rPr sz="2800">
                                  <a:latin typeface="Cambria Math"/>
                                </a:rPr>
                                <m:t>𝑦</m:t>
                              </m:r>
                              <m:f>
                                <m:fPr>
                                  <m:ctrlPr>
                                    <a:rPr sz="2800" i="1">
                                      <a:latin typeface="Cambria Math" panose="02040503050406030204" pitchFamily="18" charset="0"/>
                                    </a:rPr>
                                  </m:ctrlPr>
                                </m:fPr>
                                <m:num>
                                  <m:r>
                                    <a:rPr sz="2800">
                                      <a:latin typeface="Cambria Math"/>
                                    </a:rPr>
                                    <m:t>𝑑𝑦</m:t>
                                  </m:r>
                                </m:num>
                                <m:den>
                                  <m:r>
                                    <a:rPr sz="2800">
                                      <a:latin typeface="Cambria Math"/>
                                    </a:rPr>
                                    <m:t>𝑑𝑡</m:t>
                                  </m:r>
                                </m:den>
                              </m:f>
                            </m:oMath>
                          </a14:m>
                          <a:endParaRPr sz="2800" dirty="0"/>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𝑑𝑠</m:t>
                                  </m:r>
                                </m:num>
                                <m:den>
                                  <m:r>
                                    <a:rPr sz="2800">
                                      <a:latin typeface="Cambria Math"/>
                                    </a:rPr>
                                    <m:t>𝑑𝑡</m:t>
                                  </m:r>
                                </m:den>
                              </m:f>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𝑥</m:t>
                                  </m:r>
                                  <m:f>
                                    <m:fPr>
                                      <m:ctrlPr>
                                        <a:rPr sz="2800" i="1">
                                          <a:latin typeface="Cambria Math" panose="02040503050406030204" pitchFamily="18" charset="0"/>
                                        </a:rPr>
                                      </m:ctrlPr>
                                    </m:fPr>
                                    <m:num>
                                      <m:r>
                                        <a:rPr sz="2800">
                                          <a:latin typeface="Cambria Math"/>
                                        </a:rPr>
                                        <m:t>𝑑𝑥</m:t>
                                      </m:r>
                                    </m:num>
                                    <m:den>
                                      <m:r>
                                        <a:rPr sz="2800">
                                          <a:latin typeface="Cambria Math"/>
                                        </a:rPr>
                                        <m:t>𝑑𝑡</m:t>
                                      </m:r>
                                    </m:den>
                                  </m:f>
                                  <m:r>
                                    <a:rPr sz="2800">
                                      <a:latin typeface="Cambria Math"/>
                                    </a:rPr>
                                    <m:t>+</m:t>
                                  </m:r>
                                  <m:r>
                                    <a:rPr sz="2800">
                                      <a:latin typeface="Cambria Math"/>
                                    </a:rPr>
                                    <m:t>𝑦</m:t>
                                  </m:r>
                                  <m:f>
                                    <m:fPr>
                                      <m:ctrlPr>
                                        <a:rPr sz="2800" i="1">
                                          <a:latin typeface="Cambria Math" panose="02040503050406030204" pitchFamily="18" charset="0"/>
                                        </a:rPr>
                                      </m:ctrlPr>
                                    </m:fPr>
                                    <m:num>
                                      <m:r>
                                        <a:rPr sz="2800">
                                          <a:latin typeface="Cambria Math"/>
                                        </a:rPr>
                                        <m:t>𝑑𝑦</m:t>
                                      </m:r>
                                    </m:num>
                                    <m:den>
                                      <m:r>
                                        <a:rPr sz="2800">
                                          <a:latin typeface="Cambria Math"/>
                                        </a:rPr>
                                        <m:t>𝑑𝑡</m:t>
                                      </m:r>
                                    </m:den>
                                  </m:f>
                                </m:num>
                                <m:den>
                                  <m:r>
                                    <a:rPr sz="2800">
                                      <a:latin typeface="Cambria Math"/>
                                    </a:rPr>
                                    <m:t>𝑠</m:t>
                                  </m:r>
                                </m:den>
                              </m:f>
                              <m:r>
                                <m:rPr>
                                  <m:nor/>
                                </m:rPr>
                                <a:rPr sz="2800">
                                  <a:latin typeface="Cambria Math"/>
                                </a:rPr>
                                <m:t>.</m:t>
                              </m:r>
                            </m:oMath>
                          </a14:m>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C8203DCA-252D-E005-1B00-EC91546BB37A}"/>
                  </a:ext>
                </a:extLst>
              </p:cNvPr>
              <p:cNvGraphicFramePr>
                <a:graphicFrameLocks/>
              </p:cNvGraphicFramePr>
              <p:nvPr>
                <p:extLst>
                  <p:ext uri="{D42A27DB-BD31-4B8C-83A1-F6EECF244321}">
                    <p14:modId xmlns:p14="http://schemas.microsoft.com/office/powerpoint/2010/main" val="321015171"/>
                  </p:ext>
                </p:extLst>
              </p:nvPr>
            </p:nvGraphicFramePr>
            <p:xfrm>
              <a:off x="1526136" y="2730791"/>
              <a:ext cx="6551064" cy="2307463"/>
            </p:xfrm>
            <a:graphic>
              <a:graphicData uri="http://schemas.openxmlformats.org/drawingml/2006/table">
                <a:tbl>
                  <a:tblPr firstRow="1" bandRow="1">
                    <a:tableStyleId>{2D5ABB26-0587-4C30-8999-92F81FD0307C}</a:tableStyleId>
                  </a:tblPr>
                  <a:tblGrid>
                    <a:gridCol w="2422918">
                      <a:extLst>
                        <a:ext uri="{9D8B030D-6E8A-4147-A177-3AD203B41FA5}">
                          <a16:colId xmlns:a16="http://schemas.microsoft.com/office/drawing/2014/main" val="20000"/>
                        </a:ext>
                      </a:extLst>
                    </a:gridCol>
                    <a:gridCol w="4128146">
                      <a:extLst>
                        <a:ext uri="{9D8B030D-6E8A-4147-A177-3AD203B41FA5}">
                          <a16:colId xmlns:a16="http://schemas.microsoft.com/office/drawing/2014/main" val="20001"/>
                        </a:ext>
                      </a:extLst>
                    </a:gridCol>
                  </a:tblGrid>
                  <a:tr h="705993">
                    <a:tc>
                      <a:txBody>
                        <a:bodyPr/>
                        <a:lstStyle/>
                        <a:p>
                          <a:endParaRPr lang="en-US"/>
                        </a:p>
                      </a:txBody>
                      <a:tcPr>
                        <a:blipFill>
                          <a:blip r:embed="rId3"/>
                          <a:stretch>
                            <a:fillRect r="-170101" b="-239655"/>
                          </a:stretch>
                        </a:blipFill>
                      </a:tcPr>
                    </a:tc>
                    <a:tc>
                      <a:txBody>
                        <a:bodyPr/>
                        <a:lstStyle/>
                        <a:p>
                          <a:endParaRPr lang="en-US"/>
                        </a:p>
                      </a:txBody>
                      <a:tcPr>
                        <a:blipFill>
                          <a:blip r:embed="rId3"/>
                          <a:stretch>
                            <a:fillRect l="-58789" b="-239655"/>
                          </a:stretch>
                        </a:blipFill>
                      </a:tcPr>
                    </a:tc>
                    <a:extLst>
                      <a:ext uri="{0D108BD9-81ED-4DB2-BD59-A6C34878D82A}">
                        <a16:rowId xmlns:a16="http://schemas.microsoft.com/office/drawing/2014/main" val="10000"/>
                      </a:ext>
                    </a:extLst>
                  </a:tr>
                  <a:tr h="705993">
                    <a:tc>
                      <a:txBody>
                        <a:bodyPr/>
                        <a:lstStyle/>
                        <a:p>
                          <a:endParaRPr lang="en-US"/>
                        </a:p>
                      </a:txBody>
                      <a:tcPr>
                        <a:blipFill>
                          <a:blip r:embed="rId3"/>
                          <a:stretch>
                            <a:fillRect t="-99145" r="-170101" b="-137607"/>
                          </a:stretch>
                        </a:blipFill>
                      </a:tcPr>
                    </a:tc>
                    <a:tc>
                      <a:txBody>
                        <a:bodyPr/>
                        <a:lstStyle/>
                        <a:p>
                          <a:endParaRPr lang="en-US"/>
                        </a:p>
                      </a:txBody>
                      <a:tcPr>
                        <a:blipFill>
                          <a:blip r:embed="rId3"/>
                          <a:stretch>
                            <a:fillRect l="-58789" t="-99145" b="-137607"/>
                          </a:stretch>
                        </a:blipFill>
                      </a:tcPr>
                    </a:tc>
                    <a:extLst>
                      <a:ext uri="{0D108BD9-81ED-4DB2-BD59-A6C34878D82A}">
                        <a16:rowId xmlns:a16="http://schemas.microsoft.com/office/drawing/2014/main" val="10001"/>
                      </a:ext>
                    </a:extLst>
                  </a:tr>
                  <a:tr h="895477">
                    <a:tc>
                      <a:txBody>
                        <a:bodyPr/>
                        <a:lstStyle/>
                        <a:p>
                          <a:endParaRPr lang="en-US"/>
                        </a:p>
                      </a:txBody>
                      <a:tcPr>
                        <a:blipFill>
                          <a:blip r:embed="rId3"/>
                          <a:stretch>
                            <a:fillRect t="-158503" r="-170101" b="-9524"/>
                          </a:stretch>
                        </a:blipFill>
                      </a:tcPr>
                    </a:tc>
                    <a:tc>
                      <a:txBody>
                        <a:bodyPr/>
                        <a:lstStyle/>
                        <a:p>
                          <a:endParaRPr lang="en-US"/>
                        </a:p>
                      </a:txBody>
                      <a:tcPr>
                        <a:blipFill>
                          <a:blip r:embed="rId3"/>
                          <a:stretch>
                            <a:fillRect l="-58789" t="-158503" b="-952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Moving Cars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a:t>Note that as </a:t>
                </a:r>
                <a14:m>
                  <m:oMath xmlns:m="http://schemas.openxmlformats.org/officeDocument/2006/math">
                    <m:r>
                      <a:rPr>
                        <a:latin typeface="Cambria Math" panose="02040503050406030204" pitchFamily="18" charset="0"/>
                      </a:rPr>
                      <m:t>𝑥</m:t>
                    </m:r>
                  </m:oMath>
                </a14:m>
                <a:r>
                  <a:rPr sz="2800"/>
                  <a:t> and </a:t>
                </a:r>
                <a14:m>
                  <m:oMath xmlns:m="http://schemas.openxmlformats.org/officeDocument/2006/math">
                    <m:r>
                      <a:rPr>
                        <a:latin typeface="Cambria Math" panose="02040503050406030204" pitchFamily="18" charset="0"/>
                      </a:rPr>
                      <m:t>𝑦</m:t>
                    </m:r>
                  </m:oMath>
                </a14:m>
                <a:r>
                  <a:rPr sz="2800"/>
                  <a:t> are decreasing, their velocities are negative. Now, substituting </a:t>
                </a:r>
                <a14:m>
                  <m:oMath xmlns:m="http://schemas.openxmlformats.org/officeDocument/2006/math">
                    <m:r>
                      <a:rPr>
                        <a:latin typeface="Cambria Math" panose="02040503050406030204" pitchFamily="18" charset="0"/>
                      </a:rPr>
                      <m:t>𝑥</m:t>
                    </m:r>
                    <m:r>
                      <a:rPr>
                        <a:latin typeface="Cambria Math" panose="02040503050406030204" pitchFamily="18" charset="0"/>
                      </a:rPr>
                      <m:t>=0.75</m:t>
                    </m:r>
                  </m:oMath>
                </a14:m>
                <a:r>
                  <a:rPr sz="280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𝑑𝑥</m:t>
                        </m:r>
                      </m:num>
                      <m:den>
                        <m:r>
                          <a:rPr>
                            <a:latin typeface="Cambria Math" panose="02040503050406030204" pitchFamily="18" charset="0"/>
                          </a:rPr>
                          <m:t>𝑑𝑡</m:t>
                        </m:r>
                      </m:den>
                    </m:f>
                    <m:r>
                      <a:rPr>
                        <a:latin typeface="Cambria Math" panose="02040503050406030204" pitchFamily="18" charset="0"/>
                      </a:rPr>
                      <m:t>=−60</m:t>
                    </m:r>
                  </m:oMath>
                </a14:m>
                <a:r>
                  <a:rPr sz="2800"/>
                  <a:t>, </a:t>
                </a:r>
                <a14:m>
                  <m:oMath xmlns:m="http://schemas.openxmlformats.org/officeDocument/2006/math">
                    <m:r>
                      <a:rPr>
                        <a:latin typeface="Cambria Math" panose="02040503050406030204" pitchFamily="18" charset="0"/>
                      </a:rPr>
                      <m:t>𝑦</m:t>
                    </m:r>
                    <m:r>
                      <a:rPr>
                        <a:latin typeface="Cambria Math" panose="02040503050406030204" pitchFamily="18" charset="0"/>
                      </a:rPr>
                      <m:t>=0.5</m:t>
                    </m:r>
                  </m:oMath>
                </a14:m>
                <a:r>
                  <a:rPr sz="280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𝑑𝑡</m:t>
                        </m:r>
                      </m:den>
                    </m:f>
                    <m:r>
                      <a:rPr>
                        <a:latin typeface="Cambria Math" panose="02040503050406030204" pitchFamily="18" charset="0"/>
                      </a:rPr>
                      <m:t>=−40</m:t>
                    </m:r>
                  </m:oMath>
                </a14:m>
                <a:r>
                  <a:rPr sz="2800"/>
                  <a:t>, and</a:t>
                </a:r>
              </a:p>
              <a:p>
                <a:pPr algn="ctr">
                  <a:defRPr sz="2800"/>
                </a:pPr>
                <a:r>
                  <a:rPr sz="2800"/>
                  <a:t> </a:t>
                </a:r>
                <a14:m>
                  <m:oMath xmlns:m="http://schemas.openxmlformats.org/officeDocument/2006/math">
                    <m:r>
                      <a:rPr>
                        <a:latin typeface="Cambria Math" panose="02040503050406030204" pitchFamily="18" charset="0"/>
                      </a:rPr>
                      <m:t>𝑠</m:t>
                    </m: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e>
                    </m:ra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0.75</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0.5</m:t>
                                </m:r>
                              </m:e>
                            </m:d>
                          </m:e>
                          <m:sup>
                            <m:r>
                              <a:rPr>
                                <a:latin typeface="Cambria Math" panose="02040503050406030204" pitchFamily="18" charset="0"/>
                              </a:rPr>
                              <m:t>2</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0.8125</m:t>
                        </m:r>
                      </m:e>
                    </m:rad>
                    <m:r>
                      <a:rPr>
                        <a:latin typeface="Cambria Math" panose="02040503050406030204" pitchFamily="18" charset="0"/>
                      </a:rPr>
                      <m:t>≈0.9</m:t>
                    </m:r>
                  </m:oMath>
                </a14:m>
                <a:r>
                  <a:rPr sz="2800"/>
                  <a:t>,</a:t>
                </a:r>
              </a:p>
              <a:p>
                <a:r>
                  <a:rPr sz="2800"/>
                  <a:t>we find</a:t>
                </a:r>
              </a:p>
              <a:p>
                <a:pPr algn="ctr">
                  <a:defRPr sz="2800"/>
                </a:pPr>
                <a:r>
                  <a:rPr sz="280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𝑑𝑠</m:t>
                        </m:r>
                      </m:num>
                      <m:den>
                        <m:r>
                          <a:rPr>
                            <a:latin typeface="Cambria Math" panose="02040503050406030204" pitchFamily="18" charset="0"/>
                          </a:rPr>
                          <m:t>𝑑𝑡</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f>
                          <m:fPr>
                            <m:ctrlPr>
                              <a:rPr i="1">
                                <a:latin typeface="Cambria Math" panose="02040503050406030204" pitchFamily="18" charset="0"/>
                              </a:rPr>
                            </m:ctrlPr>
                          </m:fPr>
                          <m:num>
                            <m:r>
                              <a:rPr>
                                <a:latin typeface="Cambria Math" panose="02040503050406030204" pitchFamily="18" charset="0"/>
                              </a:rPr>
                              <m:t>𝑑𝑥</m:t>
                            </m:r>
                          </m:num>
                          <m:den>
                            <m:r>
                              <a:rPr>
                                <a:latin typeface="Cambria Math" panose="02040503050406030204" pitchFamily="18" charset="0"/>
                              </a:rPr>
                              <m:t>𝑑𝑡</m:t>
                            </m:r>
                          </m:den>
                        </m:f>
                        <m:r>
                          <a:rPr>
                            <a:latin typeface="Cambria Math" panose="02040503050406030204" pitchFamily="18" charset="0"/>
                          </a:rPr>
                          <m:t>+</m:t>
                        </m:r>
                        <m:r>
                          <a:rPr>
                            <a:latin typeface="Cambria Math" panose="02040503050406030204" pitchFamily="18" charset="0"/>
                          </a:rPr>
                          <m:t>𝑦</m:t>
                        </m:r>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𝑑𝑡</m:t>
                            </m:r>
                          </m:den>
                        </m:f>
                      </m:num>
                      <m:den>
                        <m:r>
                          <a:rPr>
                            <a:latin typeface="Cambria Math" panose="02040503050406030204" pitchFamily="18" charset="0"/>
                          </a:rPr>
                          <m:t>𝑠</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0.75</m:t>
                        </m:r>
                        <m:d>
                          <m:dPr>
                            <m:ctrlPr>
                              <a:rPr i="1">
                                <a:latin typeface="Cambria Math" panose="02040503050406030204" pitchFamily="18" charset="0"/>
                              </a:rPr>
                            </m:ctrlPr>
                          </m:dPr>
                          <m:e>
                            <m:r>
                              <a:rPr>
                                <a:latin typeface="Cambria Math" panose="02040503050406030204" pitchFamily="18" charset="0"/>
                              </a:rPr>
                              <m:t>−60</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0.5</m:t>
                            </m:r>
                          </m:e>
                        </m:d>
                        <m:d>
                          <m:dPr>
                            <m:ctrlPr>
                              <a:rPr i="1">
                                <a:latin typeface="Cambria Math" panose="02040503050406030204" pitchFamily="18" charset="0"/>
                              </a:rPr>
                            </m:ctrlPr>
                          </m:dPr>
                          <m:e>
                            <m:r>
                              <a:rPr>
                                <a:latin typeface="Cambria Math" panose="02040503050406030204" pitchFamily="18" charset="0"/>
                              </a:rPr>
                              <m:t>−40</m:t>
                            </m:r>
                          </m:e>
                        </m:d>
                      </m:num>
                      <m:den>
                        <m:r>
                          <a:rPr>
                            <a:latin typeface="Cambria Math" panose="02040503050406030204" pitchFamily="18" charset="0"/>
                          </a:rPr>
                          <m:t>0.9</m:t>
                        </m:r>
                      </m:den>
                    </m:f>
                    <m:r>
                      <a:rPr>
                        <a:latin typeface="Cambria Math" panose="02040503050406030204" pitchFamily="18" charset="0"/>
                      </a:rPr>
                      <m:t>≈−72.2</m:t>
                    </m:r>
                    <m:r>
                      <m:rPr>
                        <m:nor/>
                      </m:rPr>
                      <a:rPr/>
                      <m:t> </m:t>
                    </m:r>
                    <m:r>
                      <m:rPr>
                        <m:sty m:val="p"/>
                      </m:rPr>
                      <a:rPr>
                        <a:latin typeface="Cambria Math" panose="02040503050406030204" pitchFamily="18" charset="0"/>
                      </a:rPr>
                      <m:t>mph</m:t>
                    </m:r>
                  </m:oMath>
                </a14:m>
                <a:r>
                  <a:rPr sz="2800"/>
                  <a:t>.</a:t>
                </a:r>
              </a:p>
              <a:p>
                <a:pPr>
                  <a:defRPr sz="2800"/>
                </a:pPr>
                <a:r>
                  <a:rPr sz="2800"/>
                  <a:t>The distance between the cars is decreasing at a rate of approximately </a:t>
                </a:r>
                <a14:m>
                  <m:oMath xmlns:m="http://schemas.openxmlformats.org/officeDocument/2006/math">
                    <m:r>
                      <a:rPr>
                        <a:latin typeface="Cambria Math" panose="02040503050406030204" pitchFamily="18" charset="0"/>
                      </a:rPr>
                      <m:t>72.2</m:t>
                    </m:r>
                    <m:r>
                      <m:rPr>
                        <m:nor/>
                      </m:rPr>
                      <a:rPr/>
                      <m:t> </m:t>
                    </m:r>
                    <m:r>
                      <m:rPr>
                        <m:sty m:val="p"/>
                      </m:rPr>
                      <a:rPr>
                        <a:latin typeface="Cambria Math" panose="02040503050406030204" pitchFamily="18" charset="0"/>
                      </a:rPr>
                      <m:t>mph</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77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Cobb-Douglas Production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𝑃</m:t>
                      </m:r>
                      <m:r>
                        <a:rPr>
                          <a:latin typeface="Cambria Math" panose="02040503050406030204" pitchFamily="18" charset="0"/>
                        </a:rPr>
                        <m:t>=</m:t>
                      </m:r>
                      <m:r>
                        <a:rPr>
                          <a:latin typeface="Cambria Math" panose="02040503050406030204" pitchFamily="18" charset="0"/>
                        </a:rPr>
                        <m:t>𝐶</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𝑎</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𝑎</m:t>
                          </m:r>
                        </m:sup>
                      </m:sSup>
                    </m:oMath>
                  </m:oMathPara>
                </a14:m>
                <a:endParaRPr dirty="0"/>
              </a:p>
              <a:p>
                <a:r>
                  <a:rPr sz="2800" dirty="0"/>
                  <a:t>where</a:t>
                </a:r>
              </a:p>
              <a:p>
                <a14:m>
                  <m:oMath xmlns:m="http://schemas.openxmlformats.org/officeDocument/2006/math">
                    <m:r>
                      <a:rPr>
                        <a:latin typeface="Cambria Math" panose="02040503050406030204" pitchFamily="18" charset="0"/>
                      </a:rPr>
                      <m:t>𝑃</m:t>
                    </m:r>
                  </m:oMath>
                </a14:m>
                <a:r>
                  <a:rPr sz="2800" dirty="0"/>
                  <a:t> = number of units produced,</a:t>
                </a:r>
              </a:p>
              <a:p>
                <a14:m>
                  <m:oMath xmlns:m="http://schemas.openxmlformats.org/officeDocument/2006/math">
                    <m:r>
                      <a:rPr>
                        <a:latin typeface="Cambria Math" panose="02040503050406030204" pitchFamily="18" charset="0"/>
                      </a:rPr>
                      <m:t>𝑥</m:t>
                    </m:r>
                  </m:oMath>
                </a14:m>
                <a:r>
                  <a:rPr sz="2800" dirty="0"/>
                  <a:t> = units of labor, and</a:t>
                </a:r>
              </a:p>
              <a:p>
                <a14:m>
                  <m:oMath xmlns:m="http://schemas.openxmlformats.org/officeDocument/2006/math">
                    <m:r>
                      <a:rPr>
                        <a:latin typeface="Cambria Math" panose="02040503050406030204" pitchFamily="18" charset="0"/>
                      </a:rPr>
                      <m:t>𝑦</m:t>
                    </m:r>
                  </m:oMath>
                </a14:m>
                <a:r>
                  <a:rPr sz="2800" dirty="0"/>
                  <a:t> = units of capital.</a:t>
                </a:r>
              </a:p>
              <a:p>
                <a14:m>
                  <m:oMath xmlns:m="http://schemas.openxmlformats.org/officeDocument/2006/math">
                    <m:r>
                      <a:rPr>
                        <a:latin typeface="Cambria Math" panose="02040503050406030204" pitchFamily="18" charset="0"/>
                      </a:rPr>
                      <m:t>𝐶</m:t>
                    </m:r>
                  </m:oMath>
                </a14:m>
                <a:r>
                  <a:rPr sz="2800" dirty="0"/>
                  <a:t> and </a:t>
                </a:r>
                <a14:m>
                  <m:oMath xmlns:m="http://schemas.openxmlformats.org/officeDocument/2006/math">
                    <m:r>
                      <a:rPr>
                        <a:latin typeface="Cambria Math" panose="02040503050406030204" pitchFamily="18" charset="0"/>
                      </a:rPr>
                      <m:t>𝑎</m:t>
                    </m:r>
                  </m:oMath>
                </a14:m>
                <a:r>
                  <a:rPr sz="2800" dirty="0"/>
                  <a:t> are constants, </a:t>
                </a:r>
                <a14:m>
                  <m:oMath xmlns:m="http://schemas.openxmlformats.org/officeDocument/2006/math">
                    <m:r>
                      <a:rPr>
                        <a:latin typeface="Cambria Math" panose="02040503050406030204" pitchFamily="18" charset="0"/>
                      </a:rPr>
                      <m:t>0</m:t>
                    </m:r>
                    <m:r>
                      <a:rPr>
                        <a:latin typeface="Cambria Math" panose="02040503050406030204" pitchFamily="18" charset="0"/>
                      </a:rPr>
                      <m:t>&lt;</m:t>
                    </m:r>
                    <m:r>
                      <a:rPr>
                        <a:latin typeface="Cambria Math" panose="02040503050406030204" pitchFamily="18" charset="0"/>
                      </a:rPr>
                      <m:t>𝑎</m:t>
                    </m:r>
                    <m:r>
                      <a:rPr>
                        <a:latin typeface="Cambria Math" panose="02040503050406030204" pitchFamily="18" charset="0"/>
                      </a:rPr>
                      <m:t>&lt;</m:t>
                    </m:r>
                    <m:r>
                      <a:rPr>
                        <a:latin typeface="Cambria Math" panose="02040503050406030204" pitchFamily="18" charset="0"/>
                      </a:rPr>
                      <m:t>1</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Production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that a firm’s level of production is given by </a:t>
                </a:r>
                <a14:m>
                  <m:oMath xmlns:m="http://schemas.openxmlformats.org/officeDocument/2006/math">
                    <m:r>
                      <a:rPr>
                        <a:latin typeface="Cambria Math" panose="02040503050406030204" pitchFamily="18" charset="0"/>
                      </a:rPr>
                      <m:t>𝑃</m:t>
                    </m:r>
                    <m:r>
                      <a:rPr>
                        <a:latin typeface="Cambria Math" panose="02040503050406030204" pitchFamily="18" charset="0"/>
                      </a:rPr>
                      <m:t>=</m:t>
                    </m:r>
                    <m:r>
                      <a:rPr>
                        <a:latin typeface="Cambria Math" panose="02040503050406030204" pitchFamily="18" charset="0"/>
                      </a:rPr>
                      <m:t>20</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up>
                    </m:sSup>
                    <m:sSup>
                      <m:sSupPr>
                        <m:ctrlPr>
                          <a:rPr i="1">
                            <a:latin typeface="Cambria Math" panose="02040503050406030204" pitchFamily="18" charset="0"/>
                          </a:rPr>
                        </m:ctrlPr>
                      </m:sSupPr>
                      <m:e>
                        <m:r>
                          <a:rPr>
                            <a:latin typeface="Cambria Math" panose="02040503050406030204" pitchFamily="18" charset="0"/>
                          </a:rPr>
                          <m:t>𝑦</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oMath>
                </a14:m>
                <a:r>
                  <a:rPr sz="2800"/>
                  <a:t>, where </a:t>
                </a:r>
                <a14:m>
                  <m:oMath xmlns:m="http://schemas.openxmlformats.org/officeDocument/2006/math">
                    <m:r>
                      <a:rPr>
                        <a:latin typeface="Cambria Math" panose="02040503050406030204" pitchFamily="18" charset="0"/>
                      </a:rPr>
                      <m:t>𝑥</m:t>
                    </m:r>
                  </m:oMath>
                </a14:m>
                <a:r>
                  <a:rPr sz="2800"/>
                  <a:t> represents the units of labor and </a:t>
                </a:r>
                <a14:m>
                  <m:oMath xmlns:m="http://schemas.openxmlformats.org/officeDocument/2006/math">
                    <m:r>
                      <a:rPr>
                        <a:latin typeface="Cambria Math" panose="02040503050406030204" pitchFamily="18" charset="0"/>
                      </a:rPr>
                      <m:t>𝑦</m:t>
                    </m:r>
                  </m:oMath>
                </a14:m>
                <a:r>
                  <a:rPr sz="2800"/>
                  <a:t> represents the units of capital. Currently, the company is using </a:t>
                </a:r>
                <a:r>
                  <a:rPr sz="2800">
                    <a:latin typeface="Cambria Math"/>
                  </a:rPr>
                  <a:t>16</a:t>
                </a:r>
                <a:r>
                  <a:rPr sz="2800"/>
                  <a:t> units of labor and </a:t>
                </a:r>
                <a:r>
                  <a:rPr sz="2800">
                    <a:latin typeface="Cambria Math"/>
                  </a:rPr>
                  <a:t>81</a:t>
                </a:r>
                <a:r>
                  <a:rPr sz="2800"/>
                  <a:t> units of capital. If labor is increasing by </a:t>
                </a:r>
                <a:r>
                  <a:rPr sz="2800">
                    <a:latin typeface="Cambria Math"/>
                  </a:rPr>
                  <a:t>4</a:t>
                </a:r>
                <a:r>
                  <a:rPr sz="2800"/>
                  <a:t> units per month, what must the change in units of capital per month be to maintain the current level of production?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Production (cont.)</a:t>
            </a:r>
          </a:p>
        </p:txBody>
      </p:sp>
      <p:sp>
        <p:nvSpPr>
          <p:cNvPr id="3" name="Text Placeholder 2"/>
          <p:cNvSpPr>
            <a:spLocks noGrp="1"/>
          </p:cNvSpPr>
          <p:nvPr>
            <p:ph type="body" sz="quarter" idx="10"/>
          </p:nvPr>
        </p:nvSpPr>
        <p:spPr/>
        <p:txBody>
          <a:bodyPr>
            <a:normAutofit/>
          </a:bodyPr>
          <a:lstStyle/>
          <a:p>
            <a:r>
              <a:rPr sz="2800" b="1"/>
              <a:t>Solution</a:t>
            </a:r>
          </a:p>
          <a:p>
            <a:r>
              <a:rPr sz="2800"/>
              <a:t>The current level of production is</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9DEB3D46-4376-B649-5E13-7FCCF991F38D}"/>
                  </a:ext>
                </a:extLst>
              </p:cNvPr>
              <p:cNvGraphicFramePr>
                <a:graphicFrameLocks/>
              </p:cNvGraphicFramePr>
              <p:nvPr>
                <p:extLst>
                  <p:ext uri="{D42A27DB-BD31-4B8C-83A1-F6EECF244321}">
                    <p14:modId xmlns:p14="http://schemas.microsoft.com/office/powerpoint/2010/main" val="1066004635"/>
                  </p:ext>
                </p:extLst>
              </p:nvPr>
            </p:nvGraphicFramePr>
            <p:xfrm>
              <a:off x="457200" y="2133600"/>
              <a:ext cx="8229600" cy="1463040"/>
            </p:xfrm>
            <a:graphic>
              <a:graphicData uri="http://schemas.openxmlformats.org/drawingml/2006/table">
                <a:tbl>
                  <a:tblPr firstRow="1" bandRow="1">
                    <a:tableStyleId>{2D5ABB26-0587-4C30-8999-92F81FD0307C}</a:tableStyleId>
                  </a:tblPr>
                  <a:tblGrid>
                    <a:gridCol w="4876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𝑃</m:t>
                              </m:r>
                              <m:r>
                                <a:rPr sz="2800">
                                  <a:latin typeface="Cambria Math"/>
                                </a:rPr>
                                <m:t>=</m:t>
                              </m:r>
                              <m:r>
                                <a:rPr sz="2800">
                                  <a:latin typeface="Cambria Math"/>
                                </a:rPr>
                                <m:t>20</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16</m:t>
                                      </m:r>
                                    </m:e>
                                  </m:d>
                                </m:e>
                                <m:sup>
                                  <m:f>
                                    <m:fPr>
                                      <m:ctrlPr>
                                        <a:rPr sz="2800" i="1">
                                          <a:latin typeface="Cambria Math" panose="02040503050406030204" pitchFamily="18" charset="0"/>
                                        </a:rPr>
                                      </m:ctrlPr>
                                    </m:fPr>
                                    <m:num>
                                      <m:r>
                                        <a:rPr sz="2800">
                                          <a:latin typeface="Cambria Math"/>
                                        </a:rPr>
                                        <m:t>1</m:t>
                                      </m:r>
                                    </m:num>
                                    <m:den>
                                      <m:r>
                                        <a:rPr sz="2800">
                                          <a:latin typeface="Cambria Math"/>
                                        </a:rPr>
                                        <m:t>4</m:t>
                                      </m:r>
                                    </m:den>
                                  </m:f>
                                </m:sup>
                              </m:sSup>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81</m:t>
                                      </m:r>
                                    </m:e>
                                  </m:d>
                                </m:e>
                                <m:sup>
                                  <m:f>
                                    <m:fPr>
                                      <m:ctrlPr>
                                        <a:rPr sz="2800" i="1">
                                          <a:latin typeface="Cambria Math" panose="02040503050406030204" pitchFamily="18" charset="0"/>
                                        </a:rPr>
                                      </m:ctrlPr>
                                    </m:fPr>
                                    <m:num>
                                      <m:r>
                                        <a:rPr sz="2800">
                                          <a:latin typeface="Cambria Math"/>
                                        </a:rPr>
                                        <m:t>3</m:t>
                                      </m:r>
                                    </m:num>
                                    <m:den>
                                      <m:r>
                                        <a:rPr sz="2800">
                                          <a:latin typeface="Cambria Math"/>
                                        </a:rPr>
                                        <m:t>4</m:t>
                                      </m:r>
                                    </m:den>
                                  </m:f>
                                </m:sup>
                              </m:sSup>
                            </m:oMath>
                          </a14:m>
                          <a:endParaRPr sz="2800" dirty="0"/>
                        </a:p>
                      </a:txBody>
                      <a:tcPr/>
                    </a:tc>
                    <a:tc>
                      <a:txBody>
                        <a:bodyPr/>
                        <a:lstStyle/>
                        <a:p>
                          <a:pPr algn="l">
                            <a:defRPr sz="1100" b="1"/>
                          </a:pPr>
                          <a:r>
                            <a:rPr sz="2800" b="0" dirty="0"/>
                            <a:t>Use </a:t>
                          </a:r>
                          <a14:m>
                            <m:oMath xmlns:m="http://schemas.openxmlformats.org/officeDocument/2006/math">
                              <m:r>
                                <m:rPr>
                                  <m:sty m:val="p"/>
                                </m:rPr>
                                <a:rPr sz="2800" b="0" i="1">
                                  <a:latin typeface="Cambria Math"/>
                                </a:rPr>
                                <m:t>x</m:t>
                              </m:r>
                              <m:r>
                                <a:rPr sz="2800" b="0">
                                  <a:latin typeface="Cambria Math"/>
                                </a:rPr>
                                <m:t>=</m:t>
                              </m:r>
                              <m:r>
                                <a:rPr sz="2800" b="0">
                                  <a:latin typeface="Cambria Math"/>
                                </a:rPr>
                                <m:t>16</m:t>
                              </m:r>
                            </m:oMath>
                          </a14:m>
                          <a:r>
                            <a:rPr sz="2800" b="0" dirty="0"/>
                            <a:t> and </a:t>
                          </a:r>
                          <a14:m>
                            <m:oMath xmlns:m="http://schemas.openxmlformats.org/officeDocument/2006/math">
                              <m:r>
                                <m:rPr>
                                  <m:sty m:val="p"/>
                                </m:rPr>
                                <a:rPr sz="2800" b="0" i="1">
                                  <a:latin typeface="Cambria Math"/>
                                </a:rPr>
                                <m:t>y</m:t>
                              </m:r>
                              <m:r>
                                <a:rPr sz="2800" b="0">
                                  <a:latin typeface="Cambria Math"/>
                                </a:rPr>
                                <m:t>=</m:t>
                              </m:r>
                              <m:r>
                                <a:rPr sz="2800" b="0">
                                  <a:latin typeface="Cambria Math"/>
                                </a:rPr>
                                <m:t>81</m:t>
                              </m:r>
                            </m:oMath>
                          </a14:m>
                          <a:r>
                            <a:rPr sz="2800" b="0" dirty="0"/>
                            <a:t>.</a:t>
                          </a:r>
                        </a:p>
                      </a:txBody>
                      <a:tcPr anchor="ctr"/>
                    </a:tc>
                    <a:extLst>
                      <a:ext uri="{0D108BD9-81ED-4DB2-BD59-A6C34878D82A}">
                        <a16:rowId xmlns:a16="http://schemas.microsoft.com/office/drawing/2014/main" val="10000"/>
                      </a:ext>
                    </a:extLst>
                  </a:tr>
                  <a:tr h="370840">
                    <a:tc>
                      <a:txBody>
                        <a:bodyPr/>
                        <a:lstStyle/>
                        <a:p>
                          <a:pPr algn="l">
                            <a:defRPr sz="1800"/>
                          </a:pPr>
                          <a:r>
                            <a:rPr sz="280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𝑃</m:t>
                                  </m:r>
                                </m:e>
                              </m:phant>
                              <m:r>
                                <a:rPr sz="2800">
                                  <a:latin typeface="Cambria Math"/>
                                </a:rPr>
                                <m:t>=</m:t>
                              </m:r>
                              <m:r>
                                <a:rPr sz="2800">
                                  <a:latin typeface="Cambria Math"/>
                                </a:rPr>
                                <m:t>20</m:t>
                              </m:r>
                              <m:d>
                                <m:dPr>
                                  <m:ctrlPr>
                                    <a:rPr sz="2800" i="1">
                                      <a:latin typeface="Cambria Math" panose="02040503050406030204" pitchFamily="18" charset="0"/>
                                    </a:rPr>
                                  </m:ctrlPr>
                                </m:dPr>
                                <m:e>
                                  <m:r>
                                    <a:rPr sz="2800">
                                      <a:latin typeface="Cambria Math"/>
                                    </a:rPr>
                                    <m:t>2</m:t>
                                  </m:r>
                                </m:e>
                              </m:d>
                              <m:d>
                                <m:dPr>
                                  <m:ctrlPr>
                                    <a:rPr sz="2800" i="1">
                                      <a:latin typeface="Cambria Math" panose="02040503050406030204" pitchFamily="18" charset="0"/>
                                    </a:rPr>
                                  </m:ctrlPr>
                                </m:dPr>
                                <m:e>
                                  <m:r>
                                    <a:rPr sz="2800">
                                      <a:latin typeface="Cambria Math"/>
                                    </a:rPr>
                                    <m:t>27</m:t>
                                  </m:r>
                                </m:e>
                              </m:d>
                              <m:r>
                                <a:rPr sz="2800">
                                  <a:latin typeface="Cambria Math"/>
                                </a:rPr>
                                <m:t>=</m:t>
                              </m:r>
                              <m:r>
                                <a:rPr sz="2800">
                                  <a:latin typeface="Cambria Math"/>
                                </a:rPr>
                                <m:t>1080</m:t>
                              </m:r>
                              <m:r>
                                <m:rPr>
                                  <m:nor/>
                                </m:rPr>
                                <a:rPr sz="2800">
                                  <a:latin typeface="Cambria Math"/>
                                </a:rPr>
                                <m:t> </m:t>
                              </m:r>
                              <m:r>
                                <m:rPr>
                                  <m:nor/>
                                </m:rPr>
                                <a:rPr sz="2800">
                                  <a:latin typeface="Cambria Math"/>
                                </a:rPr>
                                <m:t>units</m:t>
                              </m:r>
                              <m:r>
                                <m:rPr>
                                  <m:nor/>
                                </m:rPr>
                                <a:rPr sz="2800">
                                  <a:latin typeface="Cambria Math"/>
                                </a:rPr>
                                <m:t>.</m:t>
                              </m:r>
                            </m:oMath>
                          </a14:m>
                          <a:endParaRPr sz="2800"/>
                        </a:p>
                      </a:txBody>
                      <a:tcPr/>
                    </a:tc>
                    <a:tc>
                      <a:txBody>
                        <a:bodyPr/>
                        <a:lstStyle/>
                        <a:p>
                          <a:pPr algn="l"/>
                          <a:endParaRPr sz="280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9DEB3D46-4376-B649-5E13-7FCCF991F38D}"/>
                  </a:ext>
                </a:extLst>
              </p:cNvPr>
              <p:cNvGraphicFramePr>
                <a:graphicFrameLocks/>
              </p:cNvGraphicFramePr>
              <p:nvPr>
                <p:extLst>
                  <p:ext uri="{D42A27DB-BD31-4B8C-83A1-F6EECF244321}">
                    <p14:modId xmlns:p14="http://schemas.microsoft.com/office/powerpoint/2010/main" val="1066004635"/>
                  </p:ext>
                </p:extLst>
              </p:nvPr>
            </p:nvGraphicFramePr>
            <p:xfrm>
              <a:off x="457200" y="2133600"/>
              <a:ext cx="8229600" cy="1463040"/>
            </p:xfrm>
            <a:graphic>
              <a:graphicData uri="http://schemas.openxmlformats.org/drawingml/2006/table">
                <a:tbl>
                  <a:tblPr firstRow="1" bandRow="1">
                    <a:tableStyleId>{2D5ABB26-0587-4C30-8999-92F81FD0307C}</a:tableStyleId>
                  </a:tblPr>
                  <a:tblGrid>
                    <a:gridCol w="4876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944880">
                    <a:tc>
                      <a:txBody>
                        <a:bodyPr/>
                        <a:lstStyle/>
                        <a:p>
                          <a:endParaRPr lang="en-US"/>
                        </a:p>
                      </a:txBody>
                      <a:tcPr>
                        <a:blipFill>
                          <a:blip r:embed="rId2"/>
                          <a:stretch>
                            <a:fillRect t="-5806" r="-68750" b="-73548"/>
                          </a:stretch>
                        </a:blipFill>
                      </a:tcPr>
                    </a:tc>
                    <a:tc>
                      <a:txBody>
                        <a:bodyPr/>
                        <a:lstStyle/>
                        <a:p>
                          <a:endParaRPr lang="en-US"/>
                        </a:p>
                      </a:txBody>
                      <a:tcPr anchor="ctr">
                        <a:blipFill>
                          <a:blip r:embed="rId2"/>
                          <a:stretch>
                            <a:fillRect l="-145455" t="-5806" b="-73548"/>
                          </a:stretch>
                        </a:blipFill>
                      </a:tcPr>
                    </a:tc>
                    <a:extLst>
                      <a:ext uri="{0D108BD9-81ED-4DB2-BD59-A6C34878D82A}">
                        <a16:rowId xmlns:a16="http://schemas.microsoft.com/office/drawing/2014/main" val="10000"/>
                      </a:ext>
                    </a:extLst>
                  </a:tr>
                  <a:tr h="518160">
                    <a:tc>
                      <a:txBody>
                        <a:bodyPr/>
                        <a:lstStyle/>
                        <a:p>
                          <a:endParaRPr lang="en-US"/>
                        </a:p>
                      </a:txBody>
                      <a:tcPr>
                        <a:blipFill>
                          <a:blip r:embed="rId2"/>
                          <a:stretch>
                            <a:fillRect t="-192941" r="-68750" b="-34118"/>
                          </a:stretch>
                        </a:blipFill>
                      </a:tcPr>
                    </a:tc>
                    <a:tc>
                      <a:txBody>
                        <a:bodyPr/>
                        <a:lstStyle/>
                        <a:p>
                          <a:pPr algn="l"/>
                          <a:endParaRPr sz="2800" dirty="0"/>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408C5D2-369B-E416-B401-D1E4D8ED713E}"/>
                  </a:ext>
                </a:extLst>
              </p:cNvPr>
              <p:cNvSpPr txBox="1"/>
              <p:nvPr/>
            </p:nvSpPr>
            <p:spPr>
              <a:xfrm>
                <a:off x="457200" y="3694117"/>
                <a:ext cx="8229600" cy="1974387"/>
              </a:xfrm>
              <a:prstGeom prst="rect">
                <a:avLst/>
              </a:prstGeom>
              <a:noFill/>
            </p:spPr>
            <p:txBody>
              <a:bodyPr wrap="square">
                <a:spAutoFit/>
              </a:bodyPr>
              <a:lstStyle/>
              <a:p>
                <a:pPr>
                  <a:defRPr sz="2800"/>
                </a:pPr>
                <a:r>
                  <a:rPr lang="en-US" sz="2800" dirty="0"/>
                  <a:t>Since the current level of production is to be maintained, </a:t>
                </a:r>
                <a14:m>
                  <m:oMath xmlns:m="http://schemas.openxmlformats.org/officeDocument/2006/math">
                    <m:r>
                      <a:rPr lang="en-US" sz="2800">
                        <a:latin typeface="Cambria Math" panose="02040503050406030204" pitchFamily="18" charset="0"/>
                      </a:rPr>
                      <m:t>𝑃</m:t>
                    </m:r>
                  </m:oMath>
                </a14:m>
                <a:r>
                  <a:rPr lang="en-US" sz="2800" dirty="0"/>
                  <a:t> is to remain constant at </a:t>
                </a:r>
                <a:r>
                  <a:rPr lang="en-US" sz="2800" dirty="0">
                    <a:latin typeface="Cambria Math"/>
                  </a:rPr>
                  <a:t>1080</a:t>
                </a:r>
                <a:r>
                  <a:rPr lang="en-US" sz="2800" dirty="0"/>
                  <a:t>. Thus we have</a:t>
                </a:r>
              </a:p>
              <a:p>
                <a:pPr algn="ctr">
                  <a:defRPr sz="2800"/>
                </a:pPr>
                <a:r>
                  <a:rPr lang="en-US" sz="2800" dirty="0"/>
                  <a:t> </a:t>
                </a:r>
                <a14:m>
                  <m:oMath xmlns:m="http://schemas.openxmlformats.org/officeDocument/2006/math">
                    <m:r>
                      <a:rPr lang="en-US" sz="2800">
                        <a:latin typeface="Cambria Math" panose="02040503050406030204" pitchFamily="18" charset="0"/>
                      </a:rPr>
                      <m:t>1080</m:t>
                    </m:r>
                    <m:r>
                      <a:rPr lang="en-US" sz="2800">
                        <a:latin typeface="Cambria Math" panose="02040503050406030204" pitchFamily="18" charset="0"/>
                      </a:rPr>
                      <m:t>=</m:t>
                    </m:r>
                    <m:r>
                      <a:rPr lang="en-US" sz="2800">
                        <a:latin typeface="Cambria Math" panose="02040503050406030204" pitchFamily="18" charset="0"/>
                      </a:rPr>
                      <m:t>20</m:t>
                    </m:r>
                    <m:sSup>
                      <m:sSupPr>
                        <m:ctrlPr>
                          <a:rPr lang="ar-AE" sz="2800" i="1">
                            <a:latin typeface="Cambria Math" panose="02040503050406030204" pitchFamily="18" charset="0"/>
                          </a:rPr>
                        </m:ctrlPr>
                      </m:sSupPr>
                      <m:e>
                        <m:r>
                          <a:rPr lang="ar-AE" sz="2800">
                            <a:latin typeface="Cambria Math" panose="02040503050406030204" pitchFamily="18" charset="0"/>
                          </a:rPr>
                          <m:t>𝑥</m:t>
                        </m:r>
                      </m:e>
                      <m:sup>
                        <m:f>
                          <m:fPr>
                            <m:ctrlPr>
                              <a:rPr lang="ar-AE" sz="2800" i="1">
                                <a:latin typeface="Cambria Math" panose="02040503050406030204" pitchFamily="18" charset="0"/>
                              </a:rPr>
                            </m:ctrlPr>
                          </m:fPr>
                          <m:num>
                            <m:r>
                              <a:rPr lang="ar-AE" sz="2800">
                                <a:latin typeface="Cambria Math" panose="02040503050406030204" pitchFamily="18" charset="0"/>
                              </a:rPr>
                              <m:t>1</m:t>
                            </m:r>
                          </m:num>
                          <m:den>
                            <m:r>
                              <a:rPr lang="ar-AE" sz="2800">
                                <a:latin typeface="Cambria Math" panose="02040503050406030204" pitchFamily="18" charset="0"/>
                              </a:rPr>
                              <m:t>4</m:t>
                            </m:r>
                          </m:den>
                        </m:f>
                      </m:sup>
                    </m:sSup>
                    <m:sSup>
                      <m:sSupPr>
                        <m:ctrlPr>
                          <a:rPr lang="ar-AE" sz="2800" i="1">
                            <a:latin typeface="Cambria Math" panose="02040503050406030204" pitchFamily="18" charset="0"/>
                          </a:rPr>
                        </m:ctrlPr>
                      </m:sSupPr>
                      <m:e>
                        <m:r>
                          <a:rPr lang="ar-AE" sz="2800">
                            <a:latin typeface="Cambria Math" panose="02040503050406030204" pitchFamily="18" charset="0"/>
                          </a:rPr>
                          <m:t>𝑦</m:t>
                        </m:r>
                      </m:e>
                      <m:sup>
                        <m:f>
                          <m:fPr>
                            <m:ctrlPr>
                              <a:rPr lang="ar-AE" sz="2800" i="1">
                                <a:latin typeface="Cambria Math" panose="02040503050406030204" pitchFamily="18" charset="0"/>
                              </a:rPr>
                            </m:ctrlPr>
                          </m:fPr>
                          <m:num>
                            <m:r>
                              <a:rPr lang="ar-AE" sz="2800">
                                <a:latin typeface="Cambria Math" panose="02040503050406030204" pitchFamily="18" charset="0"/>
                              </a:rPr>
                              <m:t>3</m:t>
                            </m:r>
                          </m:num>
                          <m:den>
                            <m:r>
                              <a:rPr lang="ar-AE" sz="2800">
                                <a:latin typeface="Cambria Math" panose="02040503050406030204" pitchFamily="18" charset="0"/>
                              </a:rPr>
                              <m:t>4</m:t>
                            </m:r>
                          </m:den>
                        </m:f>
                      </m:sup>
                    </m:sSup>
                  </m:oMath>
                </a14:m>
                <a:r>
                  <a:rPr lang="ar-AE" sz="2800" dirty="0"/>
                  <a:t>, </a:t>
                </a:r>
                <a:r>
                  <a:rPr lang="en-US" sz="2800" dirty="0"/>
                  <a:t>which gives </a:t>
                </a:r>
                <a14:m>
                  <m:oMath xmlns:m="http://schemas.openxmlformats.org/officeDocument/2006/math">
                    <m:r>
                      <a:rPr lang="en-US" sz="2800">
                        <a:latin typeface="Cambria Math" panose="02040503050406030204" pitchFamily="18" charset="0"/>
                      </a:rPr>
                      <m:t>54</m:t>
                    </m:r>
                    <m:r>
                      <a:rPr lang="en-US" sz="280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𝑥</m:t>
                        </m:r>
                      </m:e>
                      <m:sup>
                        <m:f>
                          <m:fPr>
                            <m:ctrlPr>
                              <a:rPr lang="ar-AE" sz="2800" i="1">
                                <a:latin typeface="Cambria Math" panose="02040503050406030204" pitchFamily="18" charset="0"/>
                              </a:rPr>
                            </m:ctrlPr>
                          </m:fPr>
                          <m:num>
                            <m:r>
                              <a:rPr lang="ar-AE" sz="2800">
                                <a:latin typeface="Cambria Math" panose="02040503050406030204" pitchFamily="18" charset="0"/>
                              </a:rPr>
                              <m:t>1</m:t>
                            </m:r>
                          </m:num>
                          <m:den>
                            <m:r>
                              <a:rPr lang="ar-AE" sz="2800">
                                <a:latin typeface="Cambria Math" panose="02040503050406030204" pitchFamily="18" charset="0"/>
                              </a:rPr>
                              <m:t>4</m:t>
                            </m:r>
                          </m:den>
                        </m:f>
                      </m:sup>
                    </m:sSup>
                    <m:sSup>
                      <m:sSupPr>
                        <m:ctrlPr>
                          <a:rPr lang="ar-AE" sz="2800" i="1">
                            <a:latin typeface="Cambria Math" panose="02040503050406030204" pitchFamily="18" charset="0"/>
                          </a:rPr>
                        </m:ctrlPr>
                      </m:sSupPr>
                      <m:e>
                        <m:r>
                          <a:rPr lang="ar-AE" sz="2800">
                            <a:latin typeface="Cambria Math" panose="02040503050406030204" pitchFamily="18" charset="0"/>
                          </a:rPr>
                          <m:t>𝑦</m:t>
                        </m:r>
                      </m:e>
                      <m:sup>
                        <m:f>
                          <m:fPr>
                            <m:ctrlPr>
                              <a:rPr lang="ar-AE" sz="2800" i="1">
                                <a:latin typeface="Cambria Math" panose="02040503050406030204" pitchFamily="18" charset="0"/>
                              </a:rPr>
                            </m:ctrlPr>
                          </m:fPr>
                          <m:num>
                            <m:r>
                              <a:rPr lang="ar-AE" sz="2800">
                                <a:latin typeface="Cambria Math" panose="02040503050406030204" pitchFamily="18" charset="0"/>
                              </a:rPr>
                              <m:t>3</m:t>
                            </m:r>
                          </m:num>
                          <m:den>
                            <m:r>
                              <a:rPr lang="ar-AE" sz="2800">
                                <a:latin typeface="Cambria Math" panose="02040503050406030204" pitchFamily="18" charset="0"/>
                              </a:rPr>
                              <m:t>4</m:t>
                            </m:r>
                          </m:den>
                        </m:f>
                      </m:sup>
                    </m:sSup>
                  </m:oMath>
                </a14:m>
                <a:r>
                  <a:rPr lang="ar-AE" sz="2800" dirty="0"/>
                  <a:t>.</a:t>
                </a:r>
              </a:p>
            </p:txBody>
          </p:sp>
        </mc:Choice>
        <mc:Fallback xmlns="">
          <p:sp>
            <p:nvSpPr>
              <p:cNvPr id="8" name="TextBox 7">
                <a:extLst>
                  <a:ext uri="{FF2B5EF4-FFF2-40B4-BE49-F238E27FC236}">
                    <a16:creationId xmlns:a16="http://schemas.microsoft.com/office/drawing/2014/main" id="{5408C5D2-369B-E416-B401-D1E4D8ED713E}"/>
                  </a:ext>
                </a:extLst>
              </p:cNvPr>
              <p:cNvSpPr txBox="1">
                <a:spLocks noRot="1" noChangeAspect="1" noMove="1" noResize="1" noEditPoints="1" noAdjustHandles="1" noChangeArrowheads="1" noChangeShapeType="1" noTextEdit="1"/>
              </p:cNvSpPr>
              <p:nvPr/>
            </p:nvSpPr>
            <p:spPr>
              <a:xfrm>
                <a:off x="457200" y="3694117"/>
                <a:ext cx="8229600" cy="1974387"/>
              </a:xfrm>
              <a:prstGeom prst="rect">
                <a:avLst/>
              </a:prstGeom>
              <a:blipFill>
                <a:blip r:embed="rId3"/>
                <a:stretch>
                  <a:fillRect l="-1481" t="-3086" b="-8025"/>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Production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sz="2800"/>
                </a:pPr>
                <a:r>
                  <a:rPr lang="en-US" sz="2800" dirty="0"/>
                  <a:t>We want to find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𝑑𝑦</m:t>
                        </m:r>
                      </m:num>
                      <m:den>
                        <m:r>
                          <a:rPr lang="ar-AE">
                            <a:latin typeface="Cambria Math" panose="02040503050406030204" pitchFamily="18" charset="0"/>
                          </a:rPr>
                          <m:t>𝑑𝑡</m:t>
                        </m:r>
                      </m:den>
                    </m:f>
                  </m:oMath>
                </a14:m>
                <a:r>
                  <a:rPr lang="ar-AE" sz="2800" dirty="0"/>
                  <a:t>. </a:t>
                </a:r>
                <a:r>
                  <a:rPr lang="en-US" sz="2800" dirty="0"/>
                  <a:t>Use implicit differentiation and differentiate both sides of the simplified equation with respect to </a:t>
                </a:r>
                <a14:m>
                  <m:oMath xmlns:m="http://schemas.openxmlformats.org/officeDocument/2006/math">
                    <m:r>
                      <a:rPr lang="en-US">
                        <a:latin typeface="Cambria Math" panose="02040503050406030204" pitchFamily="18" charset="0"/>
                      </a:rPr>
                      <m:t>𝑡</m:t>
                    </m:r>
                  </m:oMath>
                </a14:m>
                <a:r>
                  <a:rPr lang="en-US" sz="2800" dirty="0"/>
                  <a:t>.</a:t>
                </a:r>
              </a:p>
              <a:p>
                <a:pPr algn="ctr">
                  <a:defRPr sz="2800"/>
                </a:pPr>
                <a:r>
                  <a:rPr lang="en-US" sz="2800" dirty="0"/>
                  <a:t>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𝑑</m:t>
                        </m:r>
                      </m:num>
                      <m:den>
                        <m:r>
                          <a:rPr lang="ar-AE">
                            <a:latin typeface="Cambria Math" panose="02040503050406030204" pitchFamily="18" charset="0"/>
                          </a:rPr>
                          <m:t>𝑑𝑡</m:t>
                        </m:r>
                      </m:den>
                    </m:f>
                    <m:d>
                      <m:dPr>
                        <m:ctrlPr>
                          <a:rPr lang="ar-AE" i="1">
                            <a:latin typeface="Cambria Math" panose="02040503050406030204" pitchFamily="18" charset="0"/>
                          </a:rPr>
                        </m:ctrlPr>
                      </m:dPr>
                      <m:e>
                        <m:r>
                          <a:rPr lang="ar-AE">
                            <a:latin typeface="Cambria Math" panose="02040503050406030204" pitchFamily="18" charset="0"/>
                          </a:rPr>
                          <m:t>54</m:t>
                        </m:r>
                      </m:e>
                    </m:d>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𝑑</m:t>
                        </m:r>
                      </m:num>
                      <m:den>
                        <m:r>
                          <a:rPr lang="ar-AE">
                            <a:latin typeface="Cambria Math" panose="02040503050406030204" pitchFamily="18" charset="0"/>
                          </a:rPr>
                          <m:t>𝑑𝑡</m:t>
                        </m:r>
                      </m:den>
                    </m:f>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𝑦</m:t>
                            </m:r>
                          </m:e>
                          <m:sup>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sup>
                        </m:sSup>
                      </m:e>
                    </m:d>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4</m:t>
                            </m:r>
                          </m:den>
                        </m:f>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𝑑</m:t>
                        </m:r>
                      </m:num>
                      <m:den>
                        <m:r>
                          <a:rPr lang="ar-AE">
                            <a:latin typeface="Cambria Math" panose="02040503050406030204" pitchFamily="18" charset="0"/>
                          </a:rPr>
                          <m:t>𝑑𝑡</m:t>
                        </m:r>
                      </m:den>
                    </m:f>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e>
                    </m:d>
                  </m:oMath>
                </a14:m>
                <a:r>
                  <a:rPr lang="ar-AE" sz="2800" dirty="0"/>
                  <a:t> </a:t>
                </a:r>
                <a:r>
                  <a:rPr lang="ar-AE" dirty="0"/>
                  <a:t> </a:t>
                </a:r>
              </a:p>
              <a:p>
                <a:r>
                  <a:rPr sz="2800" dirty="0"/>
                  <a:t>Thus</a:t>
                </a:r>
              </a:p>
              <a:p>
                <a:pPr algn="ctr">
                  <a:defRPr sz="2800"/>
                </a:pPr>
                <a:r>
                  <a:rPr sz="2800" dirty="0"/>
                  <a:t> </a:t>
                </a:r>
                <a14:m>
                  <m:oMath xmlns:m="http://schemas.openxmlformats.org/officeDocument/2006/math">
                    <m:r>
                      <a:rPr>
                        <a:latin typeface="Cambria Math" panose="02040503050406030204" pitchFamily="18" charset="0"/>
                      </a:rPr>
                      <m:t>0</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𝑑𝑡</m:t>
                        </m:r>
                      </m:den>
                    </m:f>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𝑦</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𝑑𝑡</m:t>
                        </m:r>
                      </m:den>
                    </m:f>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up>
                        </m:sSup>
                      </m:e>
                    </m:d>
                  </m:oMath>
                </a14:m>
                <a:r>
                  <a:rPr sz="2800" dirty="0"/>
                  <a:t>.</a:t>
                </a:r>
              </a:p>
              <a:p>
                <a:pPr>
                  <a:defRPr sz="2800"/>
                </a:pPr>
                <a:r>
                  <a:rPr sz="2800" dirty="0"/>
                  <a:t>The Chain Rule gives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𝑑𝑡</m:t>
                        </m:r>
                      </m:den>
                    </m:f>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up>
                        </m:sSup>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𝑑𝑥</m:t>
                        </m:r>
                      </m:num>
                      <m:den>
                        <m:r>
                          <a:rPr>
                            <a:latin typeface="Cambria Math" panose="02040503050406030204" pitchFamily="18" charset="0"/>
                          </a:rPr>
                          <m:t>𝑑𝑡</m:t>
                        </m:r>
                      </m:den>
                    </m:f>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𝑑𝑡</m:t>
                        </m:r>
                      </m:den>
                    </m:f>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𝑦</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𝑑𝑡</m:t>
                        </m:r>
                      </m:den>
                    </m:f>
                  </m:oMath>
                </a14:m>
                <a:r>
                  <a:rPr sz="2800" dirty="0"/>
                  <a:t>; so</a:t>
                </a:r>
              </a:p>
              <a:p>
                <a:pPr algn="ctr">
                  <a:defRPr sz="2800"/>
                </a:pPr>
                <a:r>
                  <a:rPr sz="2800" dirty="0"/>
                  <a:t> </a:t>
                </a:r>
                <a14:m>
                  <m:oMath xmlns:m="http://schemas.openxmlformats.org/officeDocument/2006/math">
                    <m:r>
                      <a:rPr>
                        <a:latin typeface="Cambria Math" panose="02040503050406030204" pitchFamily="18" charset="0"/>
                      </a:rPr>
                      <m:t>0</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up>
                    </m:sSup>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up>
                        </m:sSup>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𝑑𝑡</m:t>
                            </m:r>
                          </m:den>
                        </m:f>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sup>
                        </m:sSup>
                        <m:f>
                          <m:fPr>
                            <m:ctrlPr>
                              <a:rPr i="1">
                                <a:latin typeface="Cambria Math" panose="02040503050406030204" pitchFamily="18" charset="0"/>
                              </a:rPr>
                            </m:ctrlPr>
                          </m:fPr>
                          <m:num>
                            <m:r>
                              <a:rPr>
                                <a:latin typeface="Cambria Math" panose="02040503050406030204" pitchFamily="18" charset="0"/>
                              </a:rPr>
                              <m:t>𝑑𝑥</m:t>
                            </m:r>
                          </m:num>
                          <m:den>
                            <m:r>
                              <a:rPr>
                                <a:latin typeface="Cambria Math" panose="02040503050406030204" pitchFamily="18" charset="0"/>
                              </a:rPr>
                              <m:t>𝑑𝑡</m:t>
                            </m:r>
                          </m:den>
                        </m:f>
                      </m:e>
                    </m:d>
                  </m:oMath>
                </a14:m>
                <a:r>
                  <a:rPr sz="2800" dirty="0"/>
                  <a:t>.</a:t>
                </a:r>
              </a:p>
              <a:p>
                <a:pPr>
                  <a:defRPr sz="2800"/>
                </a:pPr>
                <a:r>
                  <a:rPr sz="2800" dirty="0"/>
                  <a:t>We are given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16</m:t>
                    </m:r>
                  </m:oMath>
                </a14:m>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81</m:t>
                    </m:r>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𝑑𝑥</m:t>
                        </m:r>
                      </m:num>
                      <m:den>
                        <m:r>
                          <a:rPr>
                            <a:latin typeface="Cambria Math" panose="02040503050406030204" pitchFamily="18" charset="0"/>
                          </a:rPr>
                          <m:t>𝑑𝑡</m:t>
                        </m:r>
                      </m:den>
                    </m:f>
                    <m:r>
                      <a:rPr>
                        <a:latin typeface="Cambria Math" panose="02040503050406030204" pitchFamily="18" charset="0"/>
                      </a:rPr>
                      <m:t>=</m:t>
                    </m:r>
                    <m:r>
                      <a:rPr>
                        <a:latin typeface="Cambria Math" panose="02040503050406030204" pitchFamily="18" charset="0"/>
                      </a:rPr>
                      <m:t>4</m:t>
                    </m:r>
                  </m:oMath>
                </a14:m>
                <a:r>
                  <a:rPr sz="2800" dirty="0"/>
                  <a:t>. After substituting in these values, we can solve for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𝑑𝑡</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859"/>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2FA7-92B0-7AE5-B3F9-0FC119F95AA5}"/>
              </a:ext>
            </a:extLst>
          </p:cNvPr>
          <p:cNvSpPr>
            <a:spLocks noGrp="1"/>
          </p:cNvSpPr>
          <p:nvPr>
            <p:ph type="title"/>
          </p:nvPr>
        </p:nvSpPr>
        <p:spPr/>
        <p:txBody>
          <a:bodyPr/>
          <a:lstStyle/>
          <a:p>
            <a:r>
              <a:rPr lang="en-US" dirty="0"/>
              <a:t>Example 7: Production (cont.)</a:t>
            </a:r>
          </a:p>
        </p:txBody>
      </p:sp>
      <p:sp>
        <p:nvSpPr>
          <p:cNvPr id="3" name="Text Placeholder 2">
            <a:extLst>
              <a:ext uri="{FF2B5EF4-FFF2-40B4-BE49-F238E27FC236}">
                <a16:creationId xmlns:a16="http://schemas.microsoft.com/office/drawing/2014/main" id="{77EAC3E1-AFC5-5B60-4EF9-19D5EA307430}"/>
              </a:ext>
            </a:extLst>
          </p:cNvPr>
          <p:cNvSpPr>
            <a:spLocks noGrp="1"/>
          </p:cNvSpPr>
          <p:nvPr>
            <p:ph type="body" sz="quarter" idx="10"/>
          </p:nvPr>
        </p:nvSpPr>
        <p:spPr/>
        <p:txBody>
          <a:bodyPr/>
          <a:lstStyle/>
          <a:p>
            <a:endParaRPr lang="en-US" sz="2800" dirty="0"/>
          </a:p>
          <a:p>
            <a:endParaRPr lang="en-US" dirty="0"/>
          </a:p>
          <a:p>
            <a:endParaRPr lang="en-US" sz="2800" dirty="0"/>
          </a:p>
          <a:p>
            <a:endParaRPr lang="en-US" dirty="0"/>
          </a:p>
          <a:p>
            <a:endParaRPr lang="en-US" sz="2800" dirty="0"/>
          </a:p>
          <a:p>
            <a:endParaRPr lang="en-US" dirty="0"/>
          </a:p>
          <a:p>
            <a:endParaRPr lang="en-US" dirty="0"/>
          </a:p>
        </p:txBody>
      </p:sp>
      <mc:AlternateContent xmlns:mc="http://schemas.openxmlformats.org/markup-compatibility/2006" xmlns:a14="http://schemas.microsoft.com/office/drawing/2010/main">
        <mc:Choice Requires="a14">
          <p:graphicFrame>
            <p:nvGraphicFramePr>
              <p:cNvPr id="5" name="Table 5">
                <a:extLst>
                  <a:ext uri="{FF2B5EF4-FFF2-40B4-BE49-F238E27FC236}">
                    <a16:creationId xmlns:a16="http://schemas.microsoft.com/office/drawing/2014/main" id="{C3FBC680-2C13-746D-BE0F-BC8AF6E798C3}"/>
                  </a:ext>
                </a:extLst>
              </p:cNvPr>
              <p:cNvGraphicFramePr>
                <a:graphicFrameLocks noGrp="1"/>
              </p:cNvGraphicFramePr>
              <p:nvPr>
                <p:extLst>
                  <p:ext uri="{D42A27DB-BD31-4B8C-83A1-F6EECF244321}">
                    <p14:modId xmlns:p14="http://schemas.microsoft.com/office/powerpoint/2010/main" val="3442567410"/>
                  </p:ext>
                </p:extLst>
              </p:nvPr>
            </p:nvGraphicFramePr>
            <p:xfrm>
              <a:off x="457200" y="1105431"/>
              <a:ext cx="8305800" cy="4696905"/>
            </p:xfrm>
            <a:graphic>
              <a:graphicData uri="http://schemas.openxmlformats.org/drawingml/2006/table">
                <a:tbl>
                  <a:tblPr firstRow="1" bandRow="1">
                    <a:tableStyleId>{5C22544A-7EE6-4342-B048-85BDC9FD1C3A}</a:tableStyleId>
                  </a:tblPr>
                  <a:tblGrid>
                    <a:gridCol w="1230488">
                      <a:extLst>
                        <a:ext uri="{9D8B030D-6E8A-4147-A177-3AD203B41FA5}">
                          <a16:colId xmlns:a16="http://schemas.microsoft.com/office/drawing/2014/main" val="3397754996"/>
                        </a:ext>
                      </a:extLst>
                    </a:gridCol>
                    <a:gridCol w="7075312">
                      <a:extLst>
                        <a:ext uri="{9D8B030D-6E8A-4147-A177-3AD203B41FA5}">
                          <a16:colId xmlns:a16="http://schemas.microsoft.com/office/drawing/2014/main" val="204328485"/>
                        </a:ext>
                      </a:extLst>
                    </a:gridCol>
                  </a:tblGrid>
                  <a:tr h="186897">
                    <a:tc>
                      <a:txBody>
                        <a:bodyPr/>
                        <a:lstStyle/>
                        <a:p>
                          <a:pPr algn="r"/>
                          <a14:m>
                            <m:oMathPara xmlns:m="http://schemas.openxmlformats.org/officeDocument/2006/math">
                              <m:oMathParaPr>
                                <m:jc m:val="right"/>
                              </m:oMathParaPr>
                              <m:oMath xmlns:m="http://schemas.openxmlformats.org/officeDocument/2006/math">
                                <m:r>
                                  <a:rPr lang="en-US" smtClean="0">
                                    <a:solidFill>
                                      <a:schemeClr val="tx1"/>
                                    </a:solidFill>
                                    <a:latin typeface="Cambria Math" panose="02040503050406030204" pitchFamily="18" charset="0"/>
                                  </a:rPr>
                                  <m:t>0</m:t>
                                </m:r>
                              </m:oMath>
                            </m:oMathPara>
                          </a14:m>
                          <a:endParaRPr lang="en-US"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ar-AE" smtClean="0">
                                    <a:solidFill>
                                      <a:schemeClr val="tx1"/>
                                    </a:solidFill>
                                    <a:latin typeface="Cambria Math" panose="02040503050406030204" pitchFamily="18" charset="0"/>
                                  </a:rPr>
                                  <m:t>=</m:t>
                                </m:r>
                                <m:sSup>
                                  <m:sSupPr>
                                    <m:ctrlPr>
                                      <a:rPr lang="ar-AE" i="1">
                                        <a:solidFill>
                                          <a:schemeClr val="tx1"/>
                                        </a:solidFill>
                                        <a:latin typeface="Cambria Math" panose="02040503050406030204" pitchFamily="18" charset="0"/>
                                      </a:rPr>
                                    </m:ctrlPr>
                                  </m:sSupPr>
                                  <m:e>
                                    <m:d>
                                      <m:dPr>
                                        <m:ctrlPr>
                                          <a:rPr lang="ar-AE" i="1">
                                            <a:solidFill>
                                              <a:schemeClr val="tx1"/>
                                            </a:solidFill>
                                            <a:latin typeface="Cambria Math" panose="02040503050406030204" pitchFamily="18" charset="0"/>
                                          </a:rPr>
                                        </m:ctrlPr>
                                      </m:dPr>
                                      <m:e>
                                        <m:r>
                                          <a:rPr lang="ar-AE">
                                            <a:solidFill>
                                              <a:schemeClr val="tx1"/>
                                            </a:solidFill>
                                            <a:latin typeface="Cambria Math" panose="02040503050406030204" pitchFamily="18" charset="0"/>
                                          </a:rPr>
                                          <m:t>16</m:t>
                                        </m:r>
                                      </m:e>
                                    </m:d>
                                  </m:e>
                                  <m:sup>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1</m:t>
                                        </m:r>
                                      </m:num>
                                      <m:den>
                                        <m:r>
                                          <a:rPr lang="ar-AE">
                                            <a:solidFill>
                                              <a:schemeClr val="tx1"/>
                                            </a:solidFill>
                                            <a:latin typeface="Cambria Math" panose="02040503050406030204" pitchFamily="18" charset="0"/>
                                          </a:rPr>
                                          <m:t>4</m:t>
                                        </m:r>
                                      </m:den>
                                    </m:f>
                                  </m:sup>
                                </m:sSup>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3</m:t>
                                    </m:r>
                                  </m:num>
                                  <m:den>
                                    <m:r>
                                      <a:rPr lang="ar-AE">
                                        <a:solidFill>
                                          <a:schemeClr val="tx1"/>
                                        </a:solidFill>
                                        <a:latin typeface="Cambria Math" panose="02040503050406030204" pitchFamily="18" charset="0"/>
                                      </a:rPr>
                                      <m:t>4</m:t>
                                    </m:r>
                                  </m:den>
                                </m:f>
                                <m:sSup>
                                  <m:sSupPr>
                                    <m:ctrlPr>
                                      <a:rPr lang="ar-AE" i="1">
                                        <a:solidFill>
                                          <a:schemeClr val="tx1"/>
                                        </a:solidFill>
                                        <a:latin typeface="Cambria Math" panose="02040503050406030204" pitchFamily="18" charset="0"/>
                                      </a:rPr>
                                    </m:ctrlPr>
                                  </m:sSupPr>
                                  <m:e>
                                    <m:d>
                                      <m:dPr>
                                        <m:ctrlPr>
                                          <a:rPr lang="ar-AE" i="1">
                                            <a:solidFill>
                                              <a:schemeClr val="tx1"/>
                                            </a:solidFill>
                                            <a:latin typeface="Cambria Math" panose="02040503050406030204" pitchFamily="18" charset="0"/>
                                          </a:rPr>
                                        </m:ctrlPr>
                                      </m:dPr>
                                      <m:e>
                                        <m:r>
                                          <a:rPr lang="ar-AE">
                                            <a:solidFill>
                                              <a:schemeClr val="tx1"/>
                                            </a:solidFill>
                                            <a:latin typeface="Cambria Math" panose="02040503050406030204" pitchFamily="18" charset="0"/>
                                          </a:rPr>
                                          <m:t>81</m:t>
                                        </m:r>
                                      </m:e>
                                    </m:d>
                                  </m:e>
                                  <m:sup>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1</m:t>
                                        </m:r>
                                      </m:num>
                                      <m:den>
                                        <m:r>
                                          <a:rPr lang="ar-AE">
                                            <a:solidFill>
                                              <a:schemeClr val="tx1"/>
                                            </a:solidFill>
                                            <a:latin typeface="Cambria Math" panose="02040503050406030204" pitchFamily="18" charset="0"/>
                                          </a:rPr>
                                          <m:t>4</m:t>
                                        </m:r>
                                      </m:den>
                                    </m:f>
                                  </m:sup>
                                </m:sSup>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𝑑𝑦</m:t>
                                    </m:r>
                                  </m:num>
                                  <m:den>
                                    <m:r>
                                      <a:rPr lang="ar-AE">
                                        <a:solidFill>
                                          <a:schemeClr val="tx1"/>
                                        </a:solidFill>
                                        <a:latin typeface="Cambria Math" panose="02040503050406030204" pitchFamily="18" charset="0"/>
                                      </a:rPr>
                                      <m:t>𝑑𝑡</m:t>
                                    </m:r>
                                  </m:den>
                                </m:f>
                                <m:r>
                                  <a:rPr lang="ar-AE">
                                    <a:solidFill>
                                      <a:schemeClr val="tx1"/>
                                    </a:solidFill>
                                    <a:latin typeface="Cambria Math" panose="02040503050406030204" pitchFamily="18" charset="0"/>
                                  </a:rPr>
                                  <m:t>+</m:t>
                                </m:r>
                                <m:sSup>
                                  <m:sSupPr>
                                    <m:ctrlPr>
                                      <a:rPr lang="ar-AE" i="1">
                                        <a:solidFill>
                                          <a:schemeClr val="tx1"/>
                                        </a:solidFill>
                                        <a:latin typeface="Cambria Math" panose="02040503050406030204" pitchFamily="18" charset="0"/>
                                      </a:rPr>
                                    </m:ctrlPr>
                                  </m:sSupPr>
                                  <m:e>
                                    <m:d>
                                      <m:dPr>
                                        <m:ctrlPr>
                                          <a:rPr lang="ar-AE" i="1">
                                            <a:solidFill>
                                              <a:schemeClr val="tx1"/>
                                            </a:solidFill>
                                            <a:latin typeface="Cambria Math" panose="02040503050406030204" pitchFamily="18" charset="0"/>
                                          </a:rPr>
                                        </m:ctrlPr>
                                      </m:dPr>
                                      <m:e>
                                        <m:r>
                                          <a:rPr lang="ar-AE">
                                            <a:solidFill>
                                              <a:schemeClr val="tx1"/>
                                            </a:solidFill>
                                            <a:latin typeface="Cambria Math" panose="02040503050406030204" pitchFamily="18" charset="0"/>
                                          </a:rPr>
                                          <m:t>81</m:t>
                                        </m:r>
                                      </m:e>
                                    </m:d>
                                  </m:e>
                                  <m:sup>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3</m:t>
                                        </m:r>
                                      </m:num>
                                      <m:den>
                                        <m:r>
                                          <a:rPr lang="ar-AE">
                                            <a:solidFill>
                                              <a:schemeClr val="tx1"/>
                                            </a:solidFill>
                                            <a:latin typeface="Cambria Math" panose="02040503050406030204" pitchFamily="18" charset="0"/>
                                          </a:rPr>
                                          <m:t>4</m:t>
                                        </m:r>
                                      </m:den>
                                    </m:f>
                                  </m:sup>
                                </m:sSup>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1</m:t>
                                    </m:r>
                                  </m:num>
                                  <m:den>
                                    <m:r>
                                      <a:rPr lang="ar-AE">
                                        <a:solidFill>
                                          <a:schemeClr val="tx1"/>
                                        </a:solidFill>
                                        <a:latin typeface="Cambria Math" panose="02040503050406030204" pitchFamily="18" charset="0"/>
                                      </a:rPr>
                                      <m:t>4</m:t>
                                    </m:r>
                                  </m:den>
                                </m:f>
                                <m:sSup>
                                  <m:sSupPr>
                                    <m:ctrlPr>
                                      <a:rPr lang="ar-AE" i="1">
                                        <a:solidFill>
                                          <a:schemeClr val="tx1"/>
                                        </a:solidFill>
                                        <a:latin typeface="Cambria Math" panose="02040503050406030204" pitchFamily="18" charset="0"/>
                                      </a:rPr>
                                    </m:ctrlPr>
                                  </m:sSupPr>
                                  <m:e>
                                    <m:d>
                                      <m:dPr>
                                        <m:ctrlPr>
                                          <a:rPr lang="ar-AE" i="1">
                                            <a:solidFill>
                                              <a:schemeClr val="tx1"/>
                                            </a:solidFill>
                                            <a:latin typeface="Cambria Math" panose="02040503050406030204" pitchFamily="18" charset="0"/>
                                          </a:rPr>
                                        </m:ctrlPr>
                                      </m:dPr>
                                      <m:e>
                                        <m:r>
                                          <a:rPr lang="ar-AE">
                                            <a:solidFill>
                                              <a:schemeClr val="tx1"/>
                                            </a:solidFill>
                                            <a:latin typeface="Cambria Math" panose="02040503050406030204" pitchFamily="18" charset="0"/>
                                          </a:rPr>
                                          <m:t>16</m:t>
                                        </m:r>
                                      </m:e>
                                    </m:d>
                                  </m:e>
                                  <m:sup>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3</m:t>
                                        </m:r>
                                      </m:num>
                                      <m:den>
                                        <m:r>
                                          <a:rPr lang="ar-AE">
                                            <a:solidFill>
                                              <a:schemeClr val="tx1"/>
                                            </a:solidFill>
                                            <a:latin typeface="Cambria Math" panose="02040503050406030204" pitchFamily="18" charset="0"/>
                                          </a:rPr>
                                          <m:t>4</m:t>
                                        </m:r>
                                      </m:den>
                                    </m:f>
                                  </m:sup>
                                </m:sSup>
                                <m:d>
                                  <m:dPr>
                                    <m:ctrlPr>
                                      <a:rPr lang="ar-AE" i="1">
                                        <a:solidFill>
                                          <a:schemeClr val="tx1"/>
                                        </a:solidFill>
                                        <a:latin typeface="Cambria Math" panose="02040503050406030204" pitchFamily="18" charset="0"/>
                                      </a:rPr>
                                    </m:ctrlPr>
                                  </m:dPr>
                                  <m:e>
                                    <m:r>
                                      <a:rPr lang="ar-AE">
                                        <a:solidFill>
                                          <a:schemeClr val="tx1"/>
                                        </a:solidFill>
                                        <a:latin typeface="Cambria Math" panose="02040503050406030204" pitchFamily="18" charset="0"/>
                                      </a:rPr>
                                      <m:t>4</m:t>
                                    </m:r>
                                  </m:e>
                                </m:d>
                              </m:oMath>
                            </m:oMathPara>
                          </a14:m>
                          <a:endParaRPr lang="en-US" dirty="0">
                            <a:solidFill>
                              <a:schemeClr val="tx1"/>
                            </a:solidFill>
                          </a:endParaRPr>
                        </a:p>
                        <a:p>
                          <a:pPr algn="l"/>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643284"/>
                      </a:ext>
                    </a:extLst>
                  </a:tr>
                  <a:tr h="256955">
                    <a:tc>
                      <a:txBody>
                        <a:bodyPr/>
                        <a:lstStyle/>
                        <a:p>
                          <a:pPr algn="r"/>
                          <a14:m>
                            <m:oMathPara xmlns:m="http://schemas.openxmlformats.org/officeDocument/2006/math">
                              <m:oMathParaPr>
                                <m:jc m:val="right"/>
                              </m:oMathParaPr>
                              <m:oMath xmlns:m="http://schemas.openxmlformats.org/officeDocument/2006/math">
                                <m:r>
                                  <a:rPr lang="en-US" smtClean="0">
                                    <a:solidFill>
                                      <a:schemeClr val="tx1"/>
                                    </a:solidFill>
                                    <a:latin typeface="Cambria Math" panose="02040503050406030204" pitchFamily="18" charset="0"/>
                                  </a:rPr>
                                  <m:t>0</m:t>
                                </m:r>
                              </m:oMath>
                            </m:oMathPara>
                          </a14:m>
                          <a:endParaRPr lang="en-US"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ar-AE" smtClean="0">
                                    <a:solidFill>
                                      <a:schemeClr val="tx1"/>
                                    </a:solidFill>
                                    <a:latin typeface="Cambria Math" panose="02040503050406030204" pitchFamily="18" charset="0"/>
                                  </a:rPr>
                                  <m:t>=</m:t>
                                </m:r>
                                <m:borderBox>
                                  <m:borderBoxPr>
                                    <m:hideTop m:val="on"/>
                                    <m:hideBot m:val="on"/>
                                    <m:hideLeft m:val="on"/>
                                    <m:hideRight m:val="on"/>
                                    <m:strikeBLTR m:val="on"/>
                                    <m:ctrlPr>
                                      <a:rPr lang="ar-AE" i="1">
                                        <a:solidFill>
                                          <a:schemeClr val="tx1"/>
                                        </a:solidFill>
                                        <a:latin typeface="Cambria Math" panose="02040503050406030204" pitchFamily="18" charset="0"/>
                                      </a:rPr>
                                    </m:ctrlPr>
                                  </m:borderBoxPr>
                                  <m:e>
                                    <m:r>
                                      <a:rPr lang="ar-AE">
                                        <a:solidFill>
                                          <a:schemeClr val="tx1"/>
                                        </a:solidFill>
                                        <a:latin typeface="Cambria Math" panose="02040503050406030204" pitchFamily="18" charset="0"/>
                                      </a:rPr>
                                      <m:t>2</m:t>
                                    </m:r>
                                  </m:e>
                                </m:borderBox>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borderBox>
                                      <m:borderBoxPr>
                                        <m:hideTop m:val="on"/>
                                        <m:hideBot m:val="on"/>
                                        <m:hideLeft m:val="on"/>
                                        <m:hideRight m:val="on"/>
                                        <m:strikeBLTR m:val="on"/>
                                        <m:ctrlPr>
                                          <a:rPr lang="ar-AE" i="1">
                                            <a:solidFill>
                                              <a:schemeClr val="tx1"/>
                                            </a:solidFill>
                                            <a:latin typeface="Cambria Math" panose="02040503050406030204" pitchFamily="18" charset="0"/>
                                          </a:rPr>
                                        </m:ctrlPr>
                                      </m:borderBoxPr>
                                      <m:e>
                                        <m:r>
                                          <a:rPr lang="ar-AE">
                                            <a:solidFill>
                                              <a:schemeClr val="tx1"/>
                                            </a:solidFill>
                                            <a:latin typeface="Cambria Math" panose="02040503050406030204" pitchFamily="18" charset="0"/>
                                          </a:rPr>
                                          <m:t>3</m:t>
                                        </m:r>
                                      </m:e>
                                    </m:borderBox>
                                  </m:num>
                                  <m:den>
                                    <m:sPre>
                                      <m:sPrePr>
                                        <m:ctrlPr>
                                          <a:rPr lang="ar-AE" i="1">
                                            <a:solidFill>
                                              <a:schemeClr val="tx1"/>
                                            </a:solidFill>
                                            <a:latin typeface="Cambria Math" panose="02040503050406030204" pitchFamily="18" charset="0"/>
                                          </a:rPr>
                                        </m:ctrlPr>
                                      </m:sPrePr>
                                      <m:sub>
                                        <m:borderBox>
                                          <m:borderBoxPr>
                                            <m:hideTop m:val="on"/>
                                            <m:hideBot m:val="on"/>
                                            <m:hideLeft m:val="on"/>
                                            <m:hideRight m:val="on"/>
                                            <m:strikeBLTR m:val="on"/>
                                            <m:ctrlPr>
                                              <a:rPr lang="ar-AE" i="1">
                                                <a:solidFill>
                                                  <a:schemeClr val="tx1"/>
                                                </a:solidFill>
                                                <a:latin typeface="Cambria Math" panose="02040503050406030204" pitchFamily="18" charset="0"/>
                                              </a:rPr>
                                            </m:ctrlPr>
                                          </m:borderBoxPr>
                                          <m:e>
                                            <m:r>
                                              <a:rPr lang="ar-AE">
                                                <a:solidFill>
                                                  <a:schemeClr val="tx1"/>
                                                </a:solidFill>
                                                <a:latin typeface="Cambria Math" panose="02040503050406030204" pitchFamily="18" charset="0"/>
                                              </a:rPr>
                                              <m:t>4</m:t>
                                            </m:r>
                                          </m:e>
                                        </m:borderBox>
                                      </m:sub>
                                      <m:sup>
                                        <m:r>
                                          <a:rPr lang="ar-AE">
                                            <a:solidFill>
                                              <a:schemeClr val="tx1"/>
                                            </a:solidFill>
                                            <a:latin typeface="Cambria Math" panose="02040503050406030204" pitchFamily="18" charset="0"/>
                                          </a:rPr>
                                          <m:t>2</m:t>
                                        </m:r>
                                      </m:sup>
                                      <m:e>
                                        <m:r>
                                          <a:rPr lang="ar-AE">
                                            <a:solidFill>
                                              <a:schemeClr val="tx1"/>
                                            </a:solidFill>
                                            <a:latin typeface="Cambria Math" panose="02040503050406030204" pitchFamily="18" charset="0"/>
                                          </a:rPr>
                                          <m:t> </m:t>
                                        </m:r>
                                      </m:e>
                                    </m:sPre>
                                  </m:den>
                                </m:f>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1</m:t>
                                    </m:r>
                                  </m:num>
                                  <m:den>
                                    <m:borderBox>
                                      <m:borderBoxPr>
                                        <m:hideTop m:val="on"/>
                                        <m:hideBot m:val="on"/>
                                        <m:hideLeft m:val="on"/>
                                        <m:hideRight m:val="on"/>
                                        <m:strikeBLTR m:val="on"/>
                                        <m:ctrlPr>
                                          <a:rPr lang="ar-AE" i="1">
                                            <a:solidFill>
                                              <a:schemeClr val="tx1"/>
                                            </a:solidFill>
                                            <a:latin typeface="Cambria Math" panose="02040503050406030204" pitchFamily="18" charset="0"/>
                                          </a:rPr>
                                        </m:ctrlPr>
                                      </m:borderBoxPr>
                                      <m:e>
                                        <m:r>
                                          <a:rPr lang="ar-AE">
                                            <a:solidFill>
                                              <a:schemeClr val="tx1"/>
                                            </a:solidFill>
                                            <a:latin typeface="Cambria Math" panose="02040503050406030204" pitchFamily="18" charset="0"/>
                                          </a:rPr>
                                          <m:t>3</m:t>
                                        </m:r>
                                      </m:e>
                                    </m:borderBox>
                                  </m:den>
                                </m:f>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𝑑𝑦</m:t>
                                    </m:r>
                                  </m:num>
                                  <m:den>
                                    <m:r>
                                      <a:rPr lang="ar-AE">
                                        <a:solidFill>
                                          <a:schemeClr val="tx1"/>
                                        </a:solidFill>
                                        <a:latin typeface="Cambria Math" panose="02040503050406030204" pitchFamily="18" charset="0"/>
                                      </a:rPr>
                                      <m:t>𝑑𝑡</m:t>
                                    </m:r>
                                  </m:den>
                                </m:f>
                                <m:r>
                                  <a:rPr lang="ar-AE">
                                    <a:solidFill>
                                      <a:schemeClr val="tx1"/>
                                    </a:solidFill>
                                    <a:latin typeface="Cambria Math" panose="02040503050406030204" pitchFamily="18" charset="0"/>
                                  </a:rPr>
                                  <m:t>+</m:t>
                                </m:r>
                                <m:r>
                                  <a:rPr lang="ar-AE">
                                    <a:solidFill>
                                      <a:schemeClr val="tx1"/>
                                    </a:solidFill>
                                    <a:latin typeface="Cambria Math" panose="02040503050406030204" pitchFamily="18" charset="0"/>
                                  </a:rPr>
                                  <m:t>27</m:t>
                                </m:r>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1</m:t>
                                    </m:r>
                                  </m:num>
                                  <m:den>
                                    <m:borderBox>
                                      <m:borderBoxPr>
                                        <m:hideTop m:val="on"/>
                                        <m:hideBot m:val="on"/>
                                        <m:hideLeft m:val="on"/>
                                        <m:hideRight m:val="on"/>
                                        <m:strikeBLTR m:val="on"/>
                                        <m:ctrlPr>
                                          <a:rPr lang="ar-AE" i="1">
                                            <a:solidFill>
                                              <a:schemeClr val="tx1"/>
                                            </a:solidFill>
                                            <a:latin typeface="Cambria Math" panose="02040503050406030204" pitchFamily="18" charset="0"/>
                                          </a:rPr>
                                        </m:ctrlPr>
                                      </m:borderBoxPr>
                                      <m:e>
                                        <m:r>
                                          <a:rPr lang="ar-AE">
                                            <a:solidFill>
                                              <a:schemeClr val="tx1"/>
                                            </a:solidFill>
                                            <a:latin typeface="Cambria Math" panose="02040503050406030204" pitchFamily="18" charset="0"/>
                                          </a:rPr>
                                          <m:t>4</m:t>
                                        </m:r>
                                      </m:e>
                                    </m:borderBox>
                                  </m:den>
                                </m:f>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1</m:t>
                                    </m:r>
                                  </m:num>
                                  <m:den>
                                    <m:r>
                                      <a:rPr lang="ar-AE">
                                        <a:solidFill>
                                          <a:schemeClr val="tx1"/>
                                        </a:solidFill>
                                        <a:latin typeface="Cambria Math" panose="02040503050406030204" pitchFamily="18" charset="0"/>
                                      </a:rPr>
                                      <m:t>8</m:t>
                                    </m:r>
                                  </m:den>
                                </m:f>
                                <m:r>
                                  <a:rPr lang="ar-AE">
                                    <a:solidFill>
                                      <a:schemeClr val="tx1"/>
                                    </a:solidFill>
                                    <a:latin typeface="Cambria Math" panose="02040503050406030204" pitchFamily="18" charset="0"/>
                                  </a:rPr>
                                  <m:t>⋅</m:t>
                                </m:r>
                                <m:borderBox>
                                  <m:borderBoxPr>
                                    <m:hideTop m:val="on"/>
                                    <m:hideBot m:val="on"/>
                                    <m:hideLeft m:val="on"/>
                                    <m:hideRight m:val="on"/>
                                    <m:strikeBLTR m:val="on"/>
                                    <m:ctrlPr>
                                      <a:rPr lang="ar-AE" i="1">
                                        <a:solidFill>
                                          <a:schemeClr val="tx1"/>
                                        </a:solidFill>
                                        <a:latin typeface="Cambria Math" panose="02040503050406030204" pitchFamily="18" charset="0"/>
                                      </a:rPr>
                                    </m:ctrlPr>
                                  </m:borderBoxPr>
                                  <m:e>
                                    <m:r>
                                      <a:rPr lang="ar-AE">
                                        <a:solidFill>
                                          <a:schemeClr val="tx1"/>
                                        </a:solidFill>
                                        <a:latin typeface="Cambria Math" panose="02040503050406030204" pitchFamily="18" charset="0"/>
                                      </a:rPr>
                                      <m:t>4</m:t>
                                    </m:r>
                                  </m:e>
                                </m:borderBox>
                              </m:oMath>
                            </m:oMathPara>
                          </a14:m>
                          <a:endParaRPr lang="en-US" dirty="0">
                            <a:solidFill>
                              <a:schemeClr val="tx1"/>
                            </a:solidFill>
                          </a:endParaRPr>
                        </a:p>
                        <a:p>
                          <a:pPr algn="l"/>
                          <a:endParaRPr lang="en-U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7422928"/>
                      </a:ext>
                    </a:extLst>
                  </a:tr>
                  <a:tr h="253318">
                    <a:tc>
                      <a:txBody>
                        <a:bodyPr/>
                        <a:lstStyle/>
                        <a:p>
                          <a:pPr algn="r"/>
                          <a14:m>
                            <m:oMathPara xmlns:m="http://schemas.openxmlformats.org/officeDocument/2006/math">
                              <m:oMathParaPr>
                                <m:jc m:val="right"/>
                              </m:oMathParaPr>
                              <m:oMath xmlns:m="http://schemas.openxmlformats.org/officeDocument/2006/math">
                                <m:r>
                                  <a:rPr lang="en-US" smtClean="0">
                                    <a:solidFill>
                                      <a:schemeClr val="tx1"/>
                                    </a:solidFill>
                                    <a:latin typeface="Cambria Math" panose="02040503050406030204" pitchFamily="18" charset="0"/>
                                  </a:rPr>
                                  <m:t>0</m:t>
                                </m:r>
                              </m:oMath>
                            </m:oMathPara>
                          </a14:m>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ar-AE" smtClean="0">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1</m:t>
                                    </m:r>
                                  </m:num>
                                  <m:den>
                                    <m:r>
                                      <a:rPr lang="ar-AE">
                                        <a:solidFill>
                                          <a:schemeClr val="tx1"/>
                                        </a:solidFill>
                                        <a:latin typeface="Cambria Math" panose="02040503050406030204" pitchFamily="18" charset="0"/>
                                      </a:rPr>
                                      <m:t>2</m:t>
                                    </m:r>
                                  </m:den>
                                </m:f>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𝑑𝑦</m:t>
                                    </m:r>
                                  </m:num>
                                  <m:den>
                                    <m:r>
                                      <a:rPr lang="ar-AE">
                                        <a:solidFill>
                                          <a:schemeClr val="tx1"/>
                                        </a:solidFill>
                                        <a:latin typeface="Cambria Math" panose="02040503050406030204" pitchFamily="18" charset="0"/>
                                      </a:rPr>
                                      <m:t>𝑑𝑡</m:t>
                                    </m:r>
                                  </m:den>
                                </m:f>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27</m:t>
                                    </m:r>
                                  </m:num>
                                  <m:den>
                                    <m:r>
                                      <a:rPr lang="ar-AE">
                                        <a:solidFill>
                                          <a:schemeClr val="tx1"/>
                                        </a:solidFill>
                                        <a:latin typeface="Cambria Math" panose="02040503050406030204" pitchFamily="18" charset="0"/>
                                      </a:rPr>
                                      <m:t>8</m:t>
                                    </m:r>
                                  </m:den>
                                </m:f>
                              </m:oMath>
                            </m:oMathPara>
                          </a14:m>
                          <a:endParaRPr lang="en-US" dirty="0">
                            <a:solidFill>
                              <a:schemeClr val="tx1"/>
                            </a:solidFill>
                          </a:endParaRPr>
                        </a:p>
                        <a:p>
                          <a:pPr algn="l"/>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776958"/>
                      </a:ext>
                    </a:extLst>
                  </a:tr>
                  <a:tr h="340331">
                    <a:tc>
                      <a:txBody>
                        <a:bodyPr/>
                        <a:lstStyle/>
                        <a:p>
                          <a:pPr algn="r"/>
                          <a14:m>
                            <m:oMathPara xmlns:m="http://schemas.openxmlformats.org/officeDocument/2006/math">
                              <m:oMathParaPr>
                                <m:jc m:val="right"/>
                              </m:oMathParaPr>
                              <m:oMath xmlns:m="http://schemas.openxmlformats.org/officeDocument/2006/math">
                                <m:r>
                                  <a:rPr lang="ar-AE" smtClean="0">
                                    <a:solidFill>
                                      <a:schemeClr val="tx1"/>
                                    </a:solidFill>
                                    <a:latin typeface="Cambria Math" panose="02040503050406030204" pitchFamily="18" charset="0"/>
                                  </a:rPr>
                                  <m:t>−</m:t>
                                </m:r>
                                <m:d>
                                  <m:dPr>
                                    <m:ctrlPr>
                                      <a:rPr lang="ar-AE" i="1">
                                        <a:solidFill>
                                          <a:schemeClr val="tx1"/>
                                        </a:solidFill>
                                        <a:latin typeface="Cambria Math" panose="02040503050406030204" pitchFamily="18" charset="0"/>
                                      </a:rPr>
                                    </m:ctrlPr>
                                  </m:dPr>
                                  <m:e>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1</m:t>
                                        </m:r>
                                      </m:num>
                                      <m:den>
                                        <m:r>
                                          <a:rPr lang="ar-AE">
                                            <a:solidFill>
                                              <a:schemeClr val="tx1"/>
                                            </a:solidFill>
                                            <a:latin typeface="Cambria Math" panose="02040503050406030204" pitchFamily="18" charset="0"/>
                                          </a:rPr>
                                          <m:t>2</m:t>
                                        </m:r>
                                      </m:den>
                                    </m:f>
                                    <m:r>
                                      <a:rPr lang="ar-AE">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𝑑𝑦</m:t>
                                        </m:r>
                                      </m:num>
                                      <m:den>
                                        <m:r>
                                          <a:rPr lang="ar-AE">
                                            <a:solidFill>
                                              <a:schemeClr val="tx1"/>
                                            </a:solidFill>
                                            <a:latin typeface="Cambria Math" panose="02040503050406030204" pitchFamily="18" charset="0"/>
                                          </a:rPr>
                                          <m:t>𝑑𝑡</m:t>
                                        </m:r>
                                      </m:den>
                                    </m:f>
                                  </m:e>
                                </m:d>
                              </m:oMath>
                            </m:oMathPara>
                          </a14:m>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ar-AE" smtClean="0">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27</m:t>
                                    </m:r>
                                  </m:num>
                                  <m:den>
                                    <m:r>
                                      <a:rPr lang="ar-AE">
                                        <a:solidFill>
                                          <a:schemeClr val="tx1"/>
                                        </a:solidFill>
                                        <a:latin typeface="Cambria Math" panose="02040503050406030204" pitchFamily="18" charset="0"/>
                                      </a:rPr>
                                      <m:t>8</m:t>
                                    </m:r>
                                  </m:den>
                                </m:f>
                              </m:oMath>
                            </m:oMathPara>
                          </a14:m>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920749"/>
                      </a:ext>
                    </a:extLst>
                  </a:tr>
                  <a:tr h="313370">
                    <a:tc>
                      <a:txBody>
                        <a:bodyPr/>
                        <a:lstStyle/>
                        <a:p>
                          <a:pPr algn="r"/>
                          <a14:m>
                            <m:oMathPara xmlns:m="http://schemas.openxmlformats.org/officeDocument/2006/math">
                              <m:oMathParaPr>
                                <m:jc m:val="right"/>
                              </m:oMathParaPr>
                              <m:oMath xmlns:m="http://schemas.openxmlformats.org/officeDocument/2006/math">
                                <m:f>
                                  <m:fPr>
                                    <m:ctrlPr>
                                      <a:rPr lang="ar-AE" i="1" smtClean="0">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𝑑𝑦</m:t>
                                    </m:r>
                                  </m:num>
                                  <m:den>
                                    <m:r>
                                      <a:rPr lang="ar-AE">
                                        <a:solidFill>
                                          <a:schemeClr val="tx1"/>
                                        </a:solidFill>
                                        <a:latin typeface="Cambria Math" panose="02040503050406030204" pitchFamily="18" charset="0"/>
                                      </a:rPr>
                                      <m:t>𝑑𝑡</m:t>
                                    </m:r>
                                  </m:den>
                                </m:f>
                              </m:oMath>
                            </m:oMathPara>
                          </a14:m>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ar-AE" smtClean="0">
                                    <a:solidFill>
                                      <a:schemeClr val="tx1"/>
                                    </a:solidFill>
                                    <a:latin typeface="Cambria Math" panose="02040503050406030204" pitchFamily="18" charset="0"/>
                                  </a:rPr>
                                  <m:t>=</m:t>
                                </m:r>
                                <m:d>
                                  <m:dPr>
                                    <m:ctrlPr>
                                      <a:rPr lang="ar-AE" i="1">
                                        <a:solidFill>
                                          <a:schemeClr val="tx1"/>
                                        </a:solidFill>
                                        <a:latin typeface="Cambria Math" panose="02040503050406030204" pitchFamily="18" charset="0"/>
                                      </a:rPr>
                                    </m:ctrlPr>
                                  </m:dPr>
                                  <m:e>
                                    <m:r>
                                      <a:rPr lang="ar-AE">
                                        <a:solidFill>
                                          <a:schemeClr val="tx1"/>
                                        </a:solidFill>
                                        <a:latin typeface="Cambria Math" panose="02040503050406030204" pitchFamily="18" charset="0"/>
                                      </a:rPr>
                                      <m:t>−</m:t>
                                    </m:r>
                                    <m:borderBox>
                                      <m:borderBoxPr>
                                        <m:hideTop m:val="on"/>
                                        <m:hideBot m:val="on"/>
                                        <m:hideLeft m:val="on"/>
                                        <m:hideRight m:val="on"/>
                                        <m:strikeBLTR m:val="on"/>
                                        <m:ctrlPr>
                                          <a:rPr lang="ar-AE" i="1">
                                            <a:solidFill>
                                              <a:schemeClr val="tx1"/>
                                            </a:solidFill>
                                            <a:latin typeface="Cambria Math" panose="02040503050406030204" pitchFamily="18" charset="0"/>
                                          </a:rPr>
                                        </m:ctrlPr>
                                      </m:borderBoxPr>
                                      <m:e>
                                        <m:r>
                                          <a:rPr lang="ar-AE">
                                            <a:solidFill>
                                              <a:schemeClr val="tx1"/>
                                            </a:solidFill>
                                            <a:latin typeface="Cambria Math" panose="02040503050406030204" pitchFamily="18" charset="0"/>
                                          </a:rPr>
                                          <m:t>2</m:t>
                                        </m:r>
                                      </m:e>
                                    </m:borderBox>
                                  </m:e>
                                </m:d>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27</m:t>
                                    </m:r>
                                  </m:num>
                                  <m:den>
                                    <m:sSub>
                                      <m:sSubPr>
                                        <m:ctrlPr>
                                          <a:rPr lang="ar-AE" i="1">
                                            <a:solidFill>
                                              <a:schemeClr val="tx1"/>
                                            </a:solidFill>
                                            <a:latin typeface="Cambria Math" panose="02040503050406030204" pitchFamily="18" charset="0"/>
                                          </a:rPr>
                                        </m:ctrlPr>
                                      </m:sSubPr>
                                      <m:e>
                                        <m:borderBox>
                                          <m:borderBoxPr>
                                            <m:hideTop m:val="on"/>
                                            <m:hideBot m:val="on"/>
                                            <m:hideLeft m:val="on"/>
                                            <m:hideRight m:val="on"/>
                                            <m:strikeBLTR m:val="on"/>
                                            <m:ctrlPr>
                                              <a:rPr lang="ar-AE" i="1">
                                                <a:solidFill>
                                                  <a:schemeClr val="tx1"/>
                                                </a:solidFill>
                                                <a:latin typeface="Cambria Math" panose="02040503050406030204" pitchFamily="18" charset="0"/>
                                              </a:rPr>
                                            </m:ctrlPr>
                                          </m:borderBoxPr>
                                          <m:e>
                                            <m:r>
                                              <a:rPr lang="ar-AE">
                                                <a:solidFill>
                                                  <a:schemeClr val="tx1"/>
                                                </a:solidFill>
                                                <a:latin typeface="Cambria Math" panose="02040503050406030204" pitchFamily="18" charset="0"/>
                                              </a:rPr>
                                              <m:t>8</m:t>
                                            </m:r>
                                          </m:e>
                                        </m:borderBox>
                                      </m:e>
                                      <m:sub>
                                        <m:r>
                                          <a:rPr lang="ar-AE">
                                            <a:solidFill>
                                              <a:schemeClr val="tx1"/>
                                            </a:solidFill>
                                            <a:latin typeface="Cambria Math" panose="02040503050406030204" pitchFamily="18" charset="0"/>
                                          </a:rPr>
                                          <m:t>4</m:t>
                                        </m:r>
                                      </m:sub>
                                    </m:sSub>
                                  </m:den>
                                </m:f>
                              </m:oMath>
                            </m:oMathPara>
                          </a14:m>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8463646"/>
                      </a:ext>
                    </a:extLst>
                  </a:tr>
                  <a:tr h="294408">
                    <a:tc>
                      <a:txBody>
                        <a:bodyPr/>
                        <a:lstStyle/>
                        <a:p>
                          <a:pPr algn="r"/>
                          <a14:m>
                            <m:oMathPara xmlns:m="http://schemas.openxmlformats.org/officeDocument/2006/math">
                              <m:oMathParaPr>
                                <m:jc m:val="right"/>
                              </m:oMathParaPr>
                              <m:oMath xmlns:m="http://schemas.openxmlformats.org/officeDocument/2006/math">
                                <m:f>
                                  <m:fPr>
                                    <m:ctrlPr>
                                      <a:rPr lang="ar-AE" i="1" smtClean="0">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𝑑𝑦</m:t>
                                    </m:r>
                                  </m:num>
                                  <m:den>
                                    <m:r>
                                      <a:rPr lang="ar-AE">
                                        <a:solidFill>
                                          <a:schemeClr val="tx1"/>
                                        </a:solidFill>
                                        <a:latin typeface="Cambria Math" panose="02040503050406030204" pitchFamily="18" charset="0"/>
                                      </a:rPr>
                                      <m:t>𝑑𝑡</m:t>
                                    </m:r>
                                  </m:den>
                                </m:f>
                              </m:oMath>
                            </m:oMathPara>
                          </a14:m>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r>
                                  <a:rPr lang="ar-AE" smtClean="0">
                                    <a:solidFill>
                                      <a:schemeClr val="tx1"/>
                                    </a:solidFill>
                                    <a:latin typeface="Cambria Math" panose="02040503050406030204" pitchFamily="18" charset="0"/>
                                  </a:rPr>
                                  <m:t>=−</m:t>
                                </m:r>
                                <m:f>
                                  <m:fPr>
                                    <m:ctrlPr>
                                      <a:rPr lang="ar-AE" i="1">
                                        <a:solidFill>
                                          <a:schemeClr val="tx1"/>
                                        </a:solidFill>
                                        <a:latin typeface="Cambria Math" panose="02040503050406030204" pitchFamily="18" charset="0"/>
                                      </a:rPr>
                                    </m:ctrlPr>
                                  </m:fPr>
                                  <m:num>
                                    <m:r>
                                      <a:rPr lang="ar-AE">
                                        <a:solidFill>
                                          <a:schemeClr val="tx1"/>
                                        </a:solidFill>
                                        <a:latin typeface="Cambria Math" panose="02040503050406030204" pitchFamily="18" charset="0"/>
                                      </a:rPr>
                                      <m:t>27</m:t>
                                    </m:r>
                                  </m:num>
                                  <m:den>
                                    <m:r>
                                      <a:rPr lang="ar-AE">
                                        <a:solidFill>
                                          <a:schemeClr val="tx1"/>
                                        </a:solidFill>
                                        <a:latin typeface="Cambria Math" panose="02040503050406030204" pitchFamily="18" charset="0"/>
                                      </a:rPr>
                                      <m:t>4</m:t>
                                    </m:r>
                                  </m:den>
                                </m:f>
                                <m:r>
                                  <a:rPr lang="ar-AE">
                                    <a:solidFill>
                                      <a:schemeClr val="tx1"/>
                                    </a:solidFill>
                                    <a:latin typeface="Cambria Math" panose="02040503050406030204" pitchFamily="18" charset="0"/>
                                  </a:rPr>
                                  <m:t>=−</m:t>
                                </m:r>
                                <m:r>
                                  <a:rPr lang="ar-AE">
                                    <a:solidFill>
                                      <a:schemeClr val="tx1"/>
                                    </a:solidFill>
                                    <a:latin typeface="Cambria Math" panose="02040503050406030204" pitchFamily="18" charset="0"/>
                                  </a:rPr>
                                  <m:t>6</m:t>
                                </m:r>
                                <m:r>
                                  <a:rPr lang="ar-AE">
                                    <a:solidFill>
                                      <a:schemeClr val="tx1"/>
                                    </a:solidFill>
                                    <a:latin typeface="Cambria Math" panose="02040503050406030204" pitchFamily="18" charset="0"/>
                                  </a:rPr>
                                  <m:t>.</m:t>
                                </m:r>
                                <m:r>
                                  <a:rPr lang="ar-AE">
                                    <a:solidFill>
                                      <a:schemeClr val="tx1"/>
                                    </a:solidFill>
                                    <a:latin typeface="Cambria Math" panose="02040503050406030204" pitchFamily="18" charset="0"/>
                                  </a:rPr>
                                  <m:t>75</m:t>
                                </m:r>
                              </m:oMath>
                            </m:oMathPara>
                          </a14:m>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5700386"/>
                      </a:ext>
                    </a:extLst>
                  </a:tr>
                </a:tbl>
              </a:graphicData>
            </a:graphic>
          </p:graphicFrame>
        </mc:Choice>
        <mc:Fallback xmlns="">
          <p:graphicFrame>
            <p:nvGraphicFramePr>
              <p:cNvPr id="5" name="Table 5">
                <a:extLst>
                  <a:ext uri="{FF2B5EF4-FFF2-40B4-BE49-F238E27FC236}">
                    <a16:creationId xmlns:a16="http://schemas.microsoft.com/office/drawing/2014/main" id="{C3FBC680-2C13-746D-BE0F-BC8AF6E798C3}"/>
                  </a:ext>
                </a:extLst>
              </p:cNvPr>
              <p:cNvGraphicFramePr>
                <a:graphicFrameLocks noGrp="1"/>
              </p:cNvGraphicFramePr>
              <p:nvPr>
                <p:extLst>
                  <p:ext uri="{D42A27DB-BD31-4B8C-83A1-F6EECF244321}">
                    <p14:modId xmlns:p14="http://schemas.microsoft.com/office/powerpoint/2010/main" val="3442567410"/>
                  </p:ext>
                </p:extLst>
              </p:nvPr>
            </p:nvGraphicFramePr>
            <p:xfrm>
              <a:off x="457200" y="1105431"/>
              <a:ext cx="8305800" cy="4696905"/>
            </p:xfrm>
            <a:graphic>
              <a:graphicData uri="http://schemas.openxmlformats.org/drawingml/2006/table">
                <a:tbl>
                  <a:tblPr firstRow="1" bandRow="1">
                    <a:tableStyleId>{5C22544A-7EE6-4342-B048-85BDC9FD1C3A}</a:tableStyleId>
                  </a:tblPr>
                  <a:tblGrid>
                    <a:gridCol w="1230488">
                      <a:extLst>
                        <a:ext uri="{9D8B030D-6E8A-4147-A177-3AD203B41FA5}">
                          <a16:colId xmlns:a16="http://schemas.microsoft.com/office/drawing/2014/main" val="3397754996"/>
                        </a:ext>
                      </a:extLst>
                    </a:gridCol>
                    <a:gridCol w="7075312">
                      <a:extLst>
                        <a:ext uri="{9D8B030D-6E8A-4147-A177-3AD203B41FA5}">
                          <a16:colId xmlns:a16="http://schemas.microsoft.com/office/drawing/2014/main" val="204328485"/>
                        </a:ext>
                      </a:extLst>
                    </a:gridCol>
                  </a:tblGrid>
                  <a:tr h="886587">
                    <a:tc>
                      <a:txBody>
                        <a:bodyPr/>
                        <a:lstStyle/>
                        <a:p>
                          <a:endParaRPr lang="en-US"/>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r="-574752" b="-428082"/>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17399" b="-428082"/>
                          </a:stretch>
                        </a:blipFill>
                      </a:tcPr>
                    </a:tc>
                    <a:extLst>
                      <a:ext uri="{0D108BD9-81ED-4DB2-BD59-A6C34878D82A}">
                        <a16:rowId xmlns:a16="http://schemas.microsoft.com/office/drawing/2014/main" val="240643284"/>
                      </a:ext>
                    </a:extLst>
                  </a:tr>
                  <a:tr h="951992">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93590" r="-574752" b="-300641"/>
                          </a:stretch>
                        </a:blip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17399" t="-93590" b="-300641"/>
                          </a:stretch>
                        </a:blipFill>
                      </a:tcPr>
                    </a:tc>
                    <a:extLst>
                      <a:ext uri="{0D108BD9-81ED-4DB2-BD59-A6C34878D82A}">
                        <a16:rowId xmlns:a16="http://schemas.microsoft.com/office/drawing/2014/main" val="3027422928"/>
                      </a:ext>
                    </a:extLst>
                  </a:tr>
                  <a:tr h="886587">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208276" r="-574752" b="-223448"/>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7399" t="-208276" b="-223448"/>
                          </a:stretch>
                        </a:blipFill>
                      </a:tcPr>
                    </a:tc>
                    <a:extLst>
                      <a:ext uri="{0D108BD9-81ED-4DB2-BD59-A6C34878D82A}">
                        <a16:rowId xmlns:a16="http://schemas.microsoft.com/office/drawing/2014/main" val="982776958"/>
                      </a:ext>
                    </a:extLst>
                  </a:tr>
                  <a:tr h="707771">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382051" r="-574752" b="-176923"/>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7399" t="-382051" b="-176923"/>
                          </a:stretch>
                        </a:blipFill>
                      </a:tcPr>
                    </a:tc>
                    <a:extLst>
                      <a:ext uri="{0D108BD9-81ED-4DB2-BD59-A6C34878D82A}">
                        <a16:rowId xmlns:a16="http://schemas.microsoft.com/office/drawing/2014/main" val="3546920749"/>
                      </a:ext>
                    </a:extLst>
                  </a:tr>
                  <a:tr h="651701">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532075" r="-574752" b="-95283"/>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7399" t="-532075" b="-95283"/>
                          </a:stretch>
                        </a:blipFill>
                      </a:tcPr>
                    </a:tc>
                    <a:extLst>
                      <a:ext uri="{0D108BD9-81ED-4DB2-BD59-A6C34878D82A}">
                        <a16:rowId xmlns:a16="http://schemas.microsoft.com/office/drawing/2014/main" val="4048463646"/>
                      </a:ext>
                    </a:extLst>
                  </a:tr>
                  <a:tr h="612267">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663366" r="-574752"/>
                          </a:stretch>
                        </a:blip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7399" t="-663366"/>
                          </a:stretch>
                        </a:blipFill>
                      </a:tcPr>
                    </a:tc>
                    <a:extLst>
                      <a:ext uri="{0D108BD9-81ED-4DB2-BD59-A6C34878D82A}">
                        <a16:rowId xmlns:a16="http://schemas.microsoft.com/office/drawing/2014/main" val="1065700386"/>
                      </a:ext>
                    </a:extLst>
                  </a:tr>
                </a:tbl>
              </a:graphicData>
            </a:graphic>
          </p:graphicFrame>
        </mc:Fallback>
      </mc:AlternateContent>
    </p:spTree>
    <p:extLst>
      <p:ext uri="{BB962C8B-B14F-4D97-AF65-F5344CB8AC3E}">
        <p14:creationId xmlns:p14="http://schemas.microsoft.com/office/powerpoint/2010/main" val="374963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48FB-E788-3693-DE8F-AC6004FA0DCB}"/>
              </a:ext>
            </a:extLst>
          </p:cNvPr>
          <p:cNvSpPr>
            <a:spLocks noGrp="1"/>
          </p:cNvSpPr>
          <p:nvPr>
            <p:ph type="title"/>
          </p:nvPr>
        </p:nvSpPr>
        <p:spPr/>
        <p:txBody>
          <a:bodyPr/>
          <a:lstStyle/>
          <a:p>
            <a:r>
              <a:rPr lang="en-US" dirty="0"/>
              <a:t>Example 7: Production (cont.)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BFA0ECB-1404-B35F-7431-C3208DCCAFDB}"/>
                  </a:ext>
                </a:extLst>
              </p:cNvPr>
              <p:cNvSpPr>
                <a:spLocks noGrp="1"/>
              </p:cNvSpPr>
              <p:nvPr>
                <p:ph type="body" sz="quarter" idx="10"/>
              </p:nvPr>
            </p:nvSpPr>
            <p:spPr/>
            <p:txBody>
              <a:bodyPr/>
              <a:lstStyle/>
              <a:p>
                <a:r>
                  <a:rPr lang="en-US" sz="2800" dirty="0"/>
                  <a:t>Because the derivative is negative, the capital must </a:t>
                </a:r>
                <a:r>
                  <a:rPr lang="en-US" sz="2800" b="1" dirty="0"/>
                  <a:t>decrease</a:t>
                </a:r>
                <a:r>
                  <a:rPr lang="en-US" sz="2800" dirty="0"/>
                  <a:t> at a rate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27</m:t>
                        </m:r>
                      </m:num>
                      <m:den>
                        <m:r>
                          <a:rPr lang="ar-AE">
                            <a:latin typeface="Cambria Math" panose="02040503050406030204" pitchFamily="18" charset="0"/>
                          </a:rPr>
                          <m:t>4</m:t>
                        </m:r>
                      </m:den>
                    </m:f>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75</m:t>
                    </m:r>
                  </m:oMath>
                </a14:m>
                <a:r>
                  <a:rPr lang="ar-AE" sz="2800" dirty="0"/>
                  <a:t> </a:t>
                </a:r>
                <a:r>
                  <a:rPr lang="en-US" sz="2800" dirty="0"/>
                  <a:t>units per month to keep the current level of production.</a:t>
                </a:r>
              </a:p>
              <a:p>
                <a:endParaRPr lang="en-US" dirty="0"/>
              </a:p>
            </p:txBody>
          </p:sp>
        </mc:Choice>
        <mc:Fallback xmlns="">
          <p:sp>
            <p:nvSpPr>
              <p:cNvPr id="3" name="Text Placeholder 2">
                <a:extLst>
                  <a:ext uri="{FF2B5EF4-FFF2-40B4-BE49-F238E27FC236}">
                    <a16:creationId xmlns:a16="http://schemas.microsoft.com/office/drawing/2014/main" id="{5BFA0ECB-1404-B35F-7431-C3208DCCAFD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26855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general, we do not need to know the explicit representation for </a:t>
                </a:r>
                <a14:m>
                  <m:oMath xmlns:m="http://schemas.openxmlformats.org/officeDocument/2006/math">
                    <m:r>
                      <a:rPr>
                        <a:latin typeface="Cambria Math" panose="02040503050406030204" pitchFamily="18" charset="0"/>
                      </a:rPr>
                      <m:t>𝑦</m:t>
                    </m:r>
                  </m:oMath>
                </a14:m>
                <a:r>
                  <a:rPr sz="2800"/>
                  <a:t> in order to obtain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Derivative at a Point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equation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25</m:t>
                    </m:r>
                  </m:oMath>
                </a14:m>
                <a:r>
                  <a:rPr sz="2800"/>
                  <a:t>, 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and then evaluate the derivative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3</m:t>
                        </m:r>
                      </m:e>
                    </m:d>
                  </m:oMath>
                </a14:m>
                <a:r>
                  <a:rPr sz="280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5</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Derivative at a Point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151B3B0-1A78-505F-0121-25F933CCFECF}"/>
                  </a:ext>
                </a:extLst>
              </p:cNvPr>
              <p:cNvGraphicFramePr>
                <a:graphicFrameLocks/>
              </p:cNvGraphicFramePr>
              <p:nvPr>
                <p:extLst>
                  <p:ext uri="{D42A27DB-BD31-4B8C-83A1-F6EECF244321}">
                    <p14:modId xmlns:p14="http://schemas.microsoft.com/office/powerpoint/2010/main" val="2955835665"/>
                  </p:ext>
                </p:extLst>
              </p:nvPr>
            </p:nvGraphicFramePr>
            <p:xfrm>
              <a:off x="452927" y="1524000"/>
              <a:ext cx="8229600" cy="2532634"/>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51054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oMath>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25</m:t>
                              </m:r>
                            </m:oMath>
                          </a14:m>
                          <a:endParaRPr/>
                        </a:p>
                      </a:txBody>
                      <a:tcPr/>
                    </a:tc>
                    <a:tc>
                      <a:txBody>
                        <a:bodyPr/>
                        <a:lstStyle/>
                        <a:p>
                          <a:pPr algn="l">
                            <a:defRPr b="1"/>
                          </a:pPr>
                          <a:r>
                            <a:rPr lang="en-US" b="0" dirty="0"/>
                            <a:t>Use the Sum and Difference Rule.</a:t>
                          </a:r>
                          <a:endParaRPr b="0" dirty="0"/>
                        </a:p>
                      </a:txBody>
                      <a:tcPr/>
                    </a:tc>
                    <a:extLst>
                      <a:ext uri="{0D108BD9-81ED-4DB2-BD59-A6C34878D82A}">
                        <a16:rowId xmlns:a16="http://schemas.microsoft.com/office/drawing/2014/main" val="10000"/>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𝑦</m:t>
                                      </m:r>
                                    </m:e>
                                    <m:sup>
                                      <m:r>
                                        <a:rPr sz="1800">
                                          <a:latin typeface="Cambria Math"/>
                                        </a:rPr>
                                        <m:t>2</m:t>
                                      </m:r>
                                    </m:sup>
                                  </m:sSup>
                                </m:e>
                              </m:d>
                            </m:oMath>
                          </a14:m>
                          <a:endParaRPr dirty="0"/>
                        </a:p>
                      </a:txBody>
                      <a:tcPr/>
                    </a:tc>
                    <a:tc>
                      <a:txBody>
                        <a:bodyPr/>
                        <a:lstStyle/>
                        <a:p>
                          <a:pPr algn="l">
                            <a:defRPr sz="1800"/>
                          </a:pPr>
                          <a:r>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25</m:t>
                                  </m:r>
                                </m:e>
                              </m:d>
                            </m:oMath>
                          </a14:m>
                          <a:endParaRPr/>
                        </a:p>
                      </a:txBody>
                      <a:tcPr/>
                    </a:tc>
                    <a:tc>
                      <a:txBody>
                        <a:bodyPr/>
                        <a:lstStyle/>
                        <a:p>
                          <a:pPr algn="l"/>
                          <a:endParaRPr dirty="0"/>
                        </a:p>
                      </a:txBody>
                      <a:tcPr/>
                    </a:tc>
                    <a:extLst>
                      <a:ext uri="{0D108BD9-81ED-4DB2-BD59-A6C34878D82A}">
                        <a16:rowId xmlns:a16="http://schemas.microsoft.com/office/drawing/2014/main" val="10001"/>
                      </a:ext>
                    </a:extLst>
                  </a:tr>
                  <a:tr h="370840">
                    <a:tc>
                      <a:txBody>
                        <a:bodyPr/>
                        <a:lstStyle/>
                        <a:p>
                          <a:pPr algn="r">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𝑦</m:t>
                                      </m:r>
                                    </m:e>
                                    <m:sup>
                                      <m:r>
                                        <a:rPr sz="1800">
                                          <a:latin typeface="Cambria Math"/>
                                        </a:rPr>
                                        <m:t>2</m:t>
                                      </m:r>
                                    </m:sup>
                                  </m:sSup>
                                </m:e>
                              </m:d>
                            </m:oMath>
                          </a14:m>
                          <a:endParaRPr dirty="0"/>
                        </a:p>
                      </a:txBody>
                      <a:tcPr/>
                    </a:tc>
                    <a:tc>
                      <a:txBody>
                        <a:bodyPr/>
                        <a:lstStyle/>
                        <a:p>
                          <a:pPr algn="l">
                            <a:defRPr sz="1800"/>
                          </a:pPr>
                          <a:r>
                            <a:rPr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𝑑</m:t>
                                  </m:r>
                                </m:num>
                                <m:den>
                                  <m:r>
                                    <a:rPr sz="1800">
                                      <a:latin typeface="Cambria Math"/>
                                    </a:rPr>
                                    <m:t>𝑑𝑥</m:t>
                                  </m:r>
                                </m:den>
                              </m:f>
                              <m:d>
                                <m:dPr>
                                  <m:ctrlPr>
                                    <a:rPr sz="1800" i="1">
                                      <a:latin typeface="Cambria Math" panose="02040503050406030204" pitchFamily="18" charset="0"/>
                                    </a:rPr>
                                  </m:ctrlPr>
                                </m:dPr>
                                <m:e>
                                  <m:r>
                                    <a:rPr sz="1800">
                                      <a:latin typeface="Cambria Math"/>
                                    </a:rPr>
                                    <m:t>25</m:t>
                                  </m:r>
                                </m:e>
                              </m:d>
                            </m:oMath>
                          </a14:m>
                          <a:endParaRPr dirty="0"/>
                        </a:p>
                      </a:txBody>
                      <a:tcPr/>
                    </a:tc>
                    <a:tc>
                      <a:txBody>
                        <a:bodyPr/>
                        <a:lstStyle/>
                        <a:p>
                          <a:pPr algn="l">
                            <a:defRPr b="1"/>
                          </a:pPr>
                          <a:r>
                            <a:rPr sz="1800" b="0" dirty="0"/>
                            <a:t>Differentiate. Use the Power Rule on the first term, implicit differentiation on the second term, and the rule that the derivative of a constant is </a:t>
                          </a:r>
                          <a:r>
                            <a:rPr sz="1800" b="0" dirty="0">
                              <a:latin typeface="Cambria Math"/>
                            </a:rPr>
                            <a:t>0</a:t>
                          </a:r>
                          <a:r>
                            <a:rPr sz="1800" b="0" dirty="0"/>
                            <a:t> on the last term.</a:t>
                          </a:r>
                        </a:p>
                      </a:txBody>
                      <a:tcPr/>
                    </a:tc>
                    <a:extLst>
                      <a:ext uri="{0D108BD9-81ED-4DB2-BD59-A6C34878D82A}">
                        <a16:rowId xmlns:a16="http://schemas.microsoft.com/office/drawing/2014/main" val="10002"/>
                      </a:ext>
                    </a:extLst>
                  </a:tr>
                  <a:tr h="370840">
                    <a:tc>
                      <a:txBody>
                        <a:bodyPr/>
                        <a:lstStyle/>
                        <a:p>
                          <a:pPr algn="r">
                            <a:defRPr sz="1800"/>
                          </a:pPr>
                          <a:r>
                            <a:rPr dirty="0"/>
                            <a:t>​</a:t>
                          </a:r>
                          <a14:m>
                            <m:oMath xmlns:m="http://schemas.openxmlformats.org/officeDocument/2006/math">
                              <m:r>
                                <a:rPr sz="1800">
                                  <a:latin typeface="Cambria Math"/>
                                </a:rPr>
                                <m:t>2</m:t>
                              </m:r>
                              <m:r>
                                <a:rPr sz="1800">
                                  <a:latin typeface="Cambria Math"/>
                                </a:rPr>
                                <m:t>𝑥</m:t>
                              </m:r>
                              <m:r>
                                <a:rPr sz="1800">
                                  <a:latin typeface="Cambria Math"/>
                                </a:rPr>
                                <m:t>+</m:t>
                              </m:r>
                              <m:r>
                                <a:rPr sz="1800">
                                  <a:latin typeface="Cambria Math"/>
                                </a:rPr>
                                <m:t>2</m:t>
                              </m:r>
                              <m:r>
                                <a:rPr sz="1800">
                                  <a:latin typeface="Cambria Math"/>
                                </a:rPr>
                                <m:t>𝑦</m:t>
                              </m:r>
                              <m:f>
                                <m:fPr>
                                  <m:ctrlPr>
                                    <a:rPr sz="1800" i="1">
                                      <a:latin typeface="Cambria Math" panose="02040503050406030204" pitchFamily="18" charset="0"/>
                                    </a:rPr>
                                  </m:ctrlPr>
                                </m:fPr>
                                <m:num>
                                  <m:r>
                                    <a:rPr sz="1800">
                                      <a:latin typeface="Cambria Math"/>
                                    </a:rPr>
                                    <m:t>𝑑𝑦</m:t>
                                  </m:r>
                                </m:num>
                                <m:den>
                                  <m:r>
                                    <a:rPr sz="1800">
                                      <a:latin typeface="Cambria Math"/>
                                    </a:rPr>
                                    <m:t>𝑑𝑥</m:t>
                                  </m:r>
                                </m:den>
                              </m:f>
                            </m:oMath>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0</m:t>
                              </m:r>
                            </m:oMath>
                          </a14:m>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151B3B0-1A78-505F-0121-25F933CCFECF}"/>
                  </a:ext>
                </a:extLst>
              </p:cNvPr>
              <p:cNvGraphicFramePr>
                <a:graphicFrameLocks/>
              </p:cNvGraphicFramePr>
              <p:nvPr>
                <p:extLst>
                  <p:ext uri="{D42A27DB-BD31-4B8C-83A1-F6EECF244321}">
                    <p14:modId xmlns:p14="http://schemas.microsoft.com/office/powerpoint/2010/main" val="2955835665"/>
                  </p:ext>
                </p:extLst>
              </p:nvPr>
            </p:nvGraphicFramePr>
            <p:xfrm>
              <a:off x="452927" y="1524000"/>
              <a:ext cx="8229600" cy="2532634"/>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51054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331629" b="-593443"/>
                          </a:stretch>
                        </a:blipFill>
                      </a:tcPr>
                    </a:tc>
                    <a:tc>
                      <a:txBody>
                        <a:bodyPr/>
                        <a:lstStyle/>
                        <a:p>
                          <a:endParaRPr lang="en-US"/>
                        </a:p>
                      </a:txBody>
                      <a:tcPr>
                        <a:blipFill>
                          <a:blip r:embed="rId2"/>
                          <a:stretch>
                            <a:fillRect l="-156500" t="-8197" r="-419000" b="-593443"/>
                          </a:stretch>
                        </a:blipFill>
                      </a:tcPr>
                    </a:tc>
                    <a:tc>
                      <a:txBody>
                        <a:bodyPr/>
                        <a:lstStyle/>
                        <a:p>
                          <a:pPr algn="l">
                            <a:defRPr b="1"/>
                          </a:pPr>
                          <a:r>
                            <a:rPr lang="en-US" b="0" dirty="0"/>
                            <a:t>Use the Sum and Difference Rule.</a:t>
                          </a:r>
                          <a:endParaRPr b="0" dirty="0"/>
                        </a:p>
                      </a:txBody>
                      <a:tcPr/>
                    </a:tc>
                    <a:extLst>
                      <a:ext uri="{0D108BD9-81ED-4DB2-BD59-A6C34878D82A}">
                        <a16:rowId xmlns:a16="http://schemas.microsoft.com/office/drawing/2014/main" val="10000"/>
                      </a:ext>
                    </a:extLst>
                  </a:tr>
                  <a:tr h="486537">
                    <a:tc>
                      <a:txBody>
                        <a:bodyPr/>
                        <a:lstStyle/>
                        <a:p>
                          <a:endParaRPr lang="en-US"/>
                        </a:p>
                      </a:txBody>
                      <a:tcPr>
                        <a:blipFill>
                          <a:blip r:embed="rId2"/>
                          <a:stretch>
                            <a:fillRect t="-82500" r="-331629" b="-352500"/>
                          </a:stretch>
                        </a:blipFill>
                      </a:tcPr>
                    </a:tc>
                    <a:tc>
                      <a:txBody>
                        <a:bodyPr/>
                        <a:lstStyle/>
                        <a:p>
                          <a:endParaRPr lang="en-US"/>
                        </a:p>
                      </a:txBody>
                      <a:tcPr>
                        <a:blipFill>
                          <a:blip r:embed="rId2"/>
                          <a:stretch>
                            <a:fillRect l="-156500" t="-82500" r="-419000" b="-352500"/>
                          </a:stretch>
                        </a:blipFill>
                      </a:tcPr>
                    </a:tc>
                    <a:tc>
                      <a:txBody>
                        <a:bodyPr/>
                        <a:lstStyle/>
                        <a:p>
                          <a:pPr algn="l"/>
                          <a:endParaRPr dirty="0"/>
                        </a:p>
                      </a:txBody>
                      <a:tcPr/>
                    </a:tc>
                    <a:extLst>
                      <a:ext uri="{0D108BD9-81ED-4DB2-BD59-A6C34878D82A}">
                        <a16:rowId xmlns:a16="http://schemas.microsoft.com/office/drawing/2014/main" val="10001"/>
                      </a:ext>
                    </a:extLst>
                  </a:tr>
                  <a:tr h="1188720">
                    <a:tc>
                      <a:txBody>
                        <a:bodyPr/>
                        <a:lstStyle/>
                        <a:p>
                          <a:endParaRPr lang="en-US"/>
                        </a:p>
                      </a:txBody>
                      <a:tcPr>
                        <a:blipFill>
                          <a:blip r:embed="rId2"/>
                          <a:stretch>
                            <a:fillRect t="-74872" r="-331629" b="-44615"/>
                          </a:stretch>
                        </a:blipFill>
                      </a:tcPr>
                    </a:tc>
                    <a:tc>
                      <a:txBody>
                        <a:bodyPr/>
                        <a:lstStyle/>
                        <a:p>
                          <a:endParaRPr lang="en-US"/>
                        </a:p>
                      </a:txBody>
                      <a:tcPr>
                        <a:blipFill>
                          <a:blip r:embed="rId2"/>
                          <a:stretch>
                            <a:fillRect l="-156500" t="-74872" r="-419000" b="-44615"/>
                          </a:stretch>
                        </a:blipFill>
                      </a:tcPr>
                    </a:tc>
                    <a:tc>
                      <a:txBody>
                        <a:bodyPr/>
                        <a:lstStyle/>
                        <a:p>
                          <a:pPr algn="l">
                            <a:defRPr b="1"/>
                          </a:pPr>
                          <a:r>
                            <a:rPr sz="1800" b="0" dirty="0"/>
                            <a:t>Differentiate. Use the Power Rule on the first term, implicit differentiation on the second term, and the rule that the derivative of a constant is </a:t>
                          </a:r>
                          <a:r>
                            <a:rPr sz="1800" b="0" dirty="0">
                              <a:latin typeface="Cambria Math"/>
                            </a:rPr>
                            <a:t>0</a:t>
                          </a:r>
                          <a:r>
                            <a:rPr sz="1800" b="0" dirty="0"/>
                            <a:t> on the last term.</a:t>
                          </a:r>
                        </a:p>
                      </a:txBody>
                      <a:tcPr/>
                    </a:tc>
                    <a:extLst>
                      <a:ext uri="{0D108BD9-81ED-4DB2-BD59-A6C34878D82A}">
                        <a16:rowId xmlns:a16="http://schemas.microsoft.com/office/drawing/2014/main" val="10002"/>
                      </a:ext>
                    </a:extLst>
                  </a:tr>
                  <a:tr h="486537">
                    <a:tc>
                      <a:txBody>
                        <a:bodyPr/>
                        <a:lstStyle/>
                        <a:p>
                          <a:endParaRPr lang="en-US"/>
                        </a:p>
                      </a:txBody>
                      <a:tcPr>
                        <a:blipFill>
                          <a:blip r:embed="rId2"/>
                          <a:stretch>
                            <a:fillRect t="-426250" r="-331629" b="-8750"/>
                          </a:stretch>
                        </a:blipFill>
                      </a:tcPr>
                    </a:tc>
                    <a:tc>
                      <a:txBody>
                        <a:bodyPr/>
                        <a:lstStyle/>
                        <a:p>
                          <a:endParaRPr lang="en-US"/>
                        </a:p>
                      </a:txBody>
                      <a:tcPr>
                        <a:blipFill>
                          <a:blip r:embed="rId2"/>
                          <a:stretch>
                            <a:fillRect l="-156500" t="-426250" r="-419000" b="-8750"/>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Derivative at a Point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Next, solve for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dirty="0"/>
                  <a:t> and simplify.</a:t>
                </a:r>
                <a:endParaRPr lang="en-US" sz="2800" dirty="0"/>
              </a:p>
              <a:p>
                <a:pPr>
                  <a:defRPr sz="2800"/>
                </a:pPr>
                <a:endParaRPr sz="2800" dirty="0"/>
              </a:p>
              <a:p>
                <a:pPr algn="ctr"/>
                <a:r>
                  <a:rPr dirty="0"/>
                  <a:t>​</a:t>
                </a:r>
              </a:p>
              <a:p>
                <a:pPr algn="l">
                  <a:defRPr sz="2800"/>
                </a:pPr>
                <a:r>
                  <a:rPr sz="2800" dirty="0"/>
                  <a:t>Finally, substitute the given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values of each point to evaluate the derivative at that point.</a:t>
                </a:r>
              </a:p>
              <a:p>
                <a:pPr algn="ctr">
                  <a:defRPr sz="2800"/>
                </a:pPr>
                <a14:m>
                  <m:oMath xmlns:m="http://schemas.openxmlformats.org/officeDocument/2006/math">
                    <m:sSub>
                      <m:sSubPr>
                        <m:ctrlPr>
                          <a:rPr i="1">
                            <a:latin typeface="Cambria Math" panose="02040503050406030204" pitchFamily="18" charset="0"/>
                          </a:rPr>
                        </m:ctrlPr>
                      </m:sSub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e>
                      <m:sub>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3</m:t>
                            </m:r>
                          </m:e>
                        </m:d>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a14:m>
                <a:r>
                  <a:rPr sz="2800" dirty="0"/>
                  <a:t> and </a:t>
                </a:r>
                <a14:m>
                  <m:oMath xmlns:m="http://schemas.openxmlformats.org/officeDocument/2006/math">
                    <m:sSub>
                      <m:sSubPr>
                        <m:ctrlPr>
                          <a:rPr i="1">
                            <a:latin typeface="Cambria Math" panose="02040503050406030204" pitchFamily="18" charset="0"/>
                          </a:rPr>
                        </m:ctrlPr>
                      </m:sSubPr>
                      <m:e>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e>
                      <m:sub>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5</m:t>
                            </m:r>
                          </m:e>
                        </m:d>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num>
                      <m:den>
                        <m:r>
                          <a:rPr>
                            <a:latin typeface="Cambria Math" panose="02040503050406030204" pitchFamily="18" charset="0"/>
                          </a:rPr>
                          <m:t>5</m:t>
                        </m:r>
                      </m:den>
                    </m:f>
                    <m:r>
                      <a:rPr>
                        <a:latin typeface="Cambria Math" panose="02040503050406030204" pitchFamily="18" charset="0"/>
                      </a:rPr>
                      <m:t>=0</m:t>
                    </m:r>
                  </m:oMath>
                </a14:m>
                <a:endParaRPr sz="2800" dirty="0"/>
              </a:p>
              <a:p>
                <a:pPr>
                  <a:defRPr sz="2800"/>
                </a:pPr>
                <a:r>
                  <a:rPr sz="2800" dirty="0"/>
                  <a:t>Note that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a14:m>
                <a:r>
                  <a:rPr sz="2800" dirty="0"/>
                  <a:t> is the slope of the tangent line to the circle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3</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571068946"/>
                  </p:ext>
                </p:extLst>
              </p:nvPr>
            </p:nvGraphicFramePr>
            <p:xfrm>
              <a:off x="2743200" y="1676400"/>
              <a:ext cx="3657600" cy="11430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71500">
                    <a:tc>
                      <a:txBody>
                        <a:bodyPr/>
                        <a:lstStyle/>
                        <a:p>
                          <a:pPr algn="r">
                            <a:defRPr sz="1600"/>
                          </a:pPr>
                          <a:r>
                            <a:t>​</a:t>
                          </a:r>
                          <a14:m>
                            <m:oMath xmlns:m="http://schemas.openxmlformats.org/officeDocument/2006/math">
                              <m:r>
                                <a:rPr sz="1600">
                                  <a:latin typeface="Cambria Math"/>
                                </a:rPr>
                                <m:t>2</m:t>
                              </m:r>
                              <m:r>
                                <a:rPr sz="1600">
                                  <a:latin typeface="Cambria Math"/>
                                </a:rPr>
                                <m:t>𝑦</m:t>
                              </m:r>
                              <m:f>
                                <m:fPr>
                                  <m:ctrlPr>
                                    <a:rPr sz="1600" i="1">
                                      <a:latin typeface="Cambria Math" panose="02040503050406030204" pitchFamily="18" charset="0"/>
                                    </a:rPr>
                                  </m:ctrlPr>
                                </m:fPr>
                                <m:num>
                                  <m:r>
                                    <a:rPr sz="1600">
                                      <a:latin typeface="Cambria Math"/>
                                    </a:rPr>
                                    <m:t>𝑑𝑦</m:t>
                                  </m:r>
                                </m:num>
                                <m:den>
                                  <m:r>
                                    <a:rPr sz="1600">
                                      <a:latin typeface="Cambria Math"/>
                                    </a:rPr>
                                    <m:t>𝑑𝑥</m:t>
                                  </m:r>
                                </m:den>
                              </m:f>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=−2</m:t>
                              </m:r>
                              <m:r>
                                <a:rPr sz="1600">
                                  <a:latin typeface="Cambria Math"/>
                                </a:rPr>
                                <m:t>𝑥</m:t>
                              </m:r>
                            </m:oMath>
                          </a14:m>
                          <a:endParaRPr dirty="0"/>
                        </a:p>
                      </a:txBody>
                      <a:tcPr marL="36576" marR="36576" marT="36576" marB="36576" anchor="ctr"/>
                    </a:tc>
                    <a:extLst>
                      <a:ext uri="{0D108BD9-81ED-4DB2-BD59-A6C34878D82A}">
                        <a16:rowId xmlns:a16="http://schemas.microsoft.com/office/drawing/2014/main" val="10000"/>
                      </a:ext>
                    </a:extLst>
                  </a:tr>
                  <a:tr h="571500">
                    <a:tc>
                      <a:txBody>
                        <a:bodyPr/>
                        <a:lstStyle/>
                        <a:p>
                          <a:pPr algn="r">
                            <a:defRPr sz="1600"/>
                          </a:pPr>
                          <a:r>
                            <a:rPr dirty="0"/>
                            <a:t>​</a:t>
                          </a:r>
                          <a14:m>
                            <m:oMath xmlns:m="http://schemas.openxmlformats.org/officeDocument/2006/math">
                              <m:f>
                                <m:fPr>
                                  <m:ctrlPr>
                                    <a:rPr sz="1600" i="1">
                                      <a:latin typeface="Cambria Math" panose="02040503050406030204" pitchFamily="18" charset="0"/>
                                    </a:rPr>
                                  </m:ctrlPr>
                                </m:fPr>
                                <m:num>
                                  <m:r>
                                    <a:rPr sz="1600">
                                      <a:latin typeface="Cambria Math"/>
                                    </a:rPr>
                                    <m:t>𝑑𝑦</m:t>
                                  </m:r>
                                </m:num>
                                <m:den>
                                  <m:r>
                                    <a:rPr sz="1600">
                                      <a:latin typeface="Cambria Math"/>
                                    </a:rPr>
                                    <m:t>𝑑𝑥</m:t>
                                  </m:r>
                                </m:den>
                              </m:f>
                            </m:oMath>
                          </a14:m>
                          <a:endParaRPr dirty="0"/>
                        </a:p>
                      </a:txBody>
                      <a:tcPr marL="36576" marR="36576" marT="36576" marB="36576" anchor="ctr"/>
                    </a:tc>
                    <a:tc>
                      <a:txBody>
                        <a:bodyPr/>
                        <a:lstStyle/>
                        <a:p>
                          <a:pPr algn="l">
                            <a:defRPr sz="1600"/>
                          </a:pPr>
                          <a:r>
                            <a:rPr dirty="0"/>
                            <a:t>​</a:t>
                          </a:r>
                          <a14:m>
                            <m:oMath xmlns:m="http://schemas.openxmlformats.org/officeDocument/2006/math">
                              <m:r>
                                <a:rPr sz="1600">
                                  <a:latin typeface="Cambria Math"/>
                                </a:rPr>
                                <m:t>=−</m:t>
                              </m:r>
                              <m:f>
                                <m:fPr>
                                  <m:ctrlPr>
                                    <a:rPr sz="1600" i="1">
                                      <a:latin typeface="Cambria Math" panose="02040503050406030204" pitchFamily="18" charset="0"/>
                                    </a:rPr>
                                  </m:ctrlPr>
                                </m:fPr>
                                <m:num>
                                  <m:r>
                                    <a:rPr sz="1600">
                                      <a:latin typeface="Cambria Math"/>
                                    </a:rPr>
                                    <m:t>𝑥</m:t>
                                  </m:r>
                                </m:num>
                                <m:den>
                                  <m:r>
                                    <a:rPr sz="1600">
                                      <a:latin typeface="Cambria Math"/>
                                    </a:rPr>
                                    <m:t>𝑦</m:t>
                                  </m:r>
                                </m:den>
                              </m:f>
                            </m:oMath>
                          </a14:m>
                          <a:endParaRPr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571068946"/>
                  </p:ext>
                </p:extLst>
              </p:nvPr>
            </p:nvGraphicFramePr>
            <p:xfrm>
              <a:off x="2743200" y="1676400"/>
              <a:ext cx="3657600" cy="11430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71500">
                    <a:tc>
                      <a:txBody>
                        <a:bodyPr/>
                        <a:lstStyle/>
                        <a:p>
                          <a:endParaRPr lang="en-US"/>
                        </a:p>
                      </a:txBody>
                      <a:tcPr marL="36576" marR="36576" marT="36576" marB="36576" anchor="ctr">
                        <a:blipFill>
                          <a:blip r:embed="rId3"/>
                          <a:stretch>
                            <a:fillRect r="-100000" b="-100000"/>
                          </a:stretch>
                        </a:blipFill>
                      </a:tcPr>
                    </a:tc>
                    <a:tc>
                      <a:txBody>
                        <a:bodyPr/>
                        <a:lstStyle/>
                        <a:p>
                          <a:endParaRPr lang="en-US"/>
                        </a:p>
                      </a:txBody>
                      <a:tcPr marL="36576" marR="36576" marT="36576" marB="36576" anchor="ctr">
                        <a:blipFill>
                          <a:blip r:embed="rId3"/>
                          <a:stretch>
                            <a:fillRect l="-100000" b="-100000"/>
                          </a:stretch>
                        </a:blipFill>
                      </a:tcPr>
                    </a:tc>
                    <a:extLst>
                      <a:ext uri="{0D108BD9-81ED-4DB2-BD59-A6C34878D82A}">
                        <a16:rowId xmlns:a16="http://schemas.microsoft.com/office/drawing/2014/main" val="10000"/>
                      </a:ext>
                    </a:extLst>
                  </a:tr>
                  <a:tr h="571500">
                    <a:tc>
                      <a:txBody>
                        <a:bodyPr/>
                        <a:lstStyle/>
                        <a:p>
                          <a:endParaRPr lang="en-US"/>
                        </a:p>
                      </a:txBody>
                      <a:tcPr marL="36576" marR="36576" marT="36576" marB="36576" anchor="ctr">
                        <a:blipFill>
                          <a:blip r:embed="rId3"/>
                          <a:stretch>
                            <a:fillRect t="-100000" r="-100000"/>
                          </a:stretch>
                        </a:blipFill>
                      </a:tcPr>
                    </a:tc>
                    <a:tc>
                      <a:txBody>
                        <a:bodyPr/>
                        <a:lstStyle/>
                        <a:p>
                          <a:endParaRPr lang="en-US"/>
                        </a:p>
                      </a:txBody>
                      <a:tcPr marL="36576" marR="36576" marT="36576" marB="36576" anchor="ctr">
                        <a:blipFill>
                          <a:blip r:embed="rId3"/>
                          <a:stretch>
                            <a:fillRect l="-100000" t="-100000"/>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Derivative at a Point (cont.)</a:t>
            </a:r>
          </a:p>
        </p:txBody>
      </p:sp>
      <p:pic>
        <p:nvPicPr>
          <p:cNvPr id="5" name="Content Placeholder 4">
            <a:extLst>
              <a:ext uri="{FF2B5EF4-FFF2-40B4-BE49-F238E27FC236}">
                <a16:creationId xmlns:a16="http://schemas.microsoft.com/office/drawing/2014/main" id="{E79F9F8A-64D5-2EB6-7E05-489C6413422E}"/>
              </a:ext>
            </a:extLst>
          </p:cNvPr>
          <p:cNvPicPr>
            <a:picLocks noGrp="1" noChangeAspect="1"/>
          </p:cNvPicPr>
          <p:nvPr>
            <p:ph sz="quarter" idx="11"/>
          </p:nvPr>
        </p:nvPicPr>
        <p:blipFill>
          <a:blip r:embed="rId2"/>
          <a:stretch>
            <a:fillRect/>
          </a:stretch>
        </p:blipFill>
        <p:spPr>
          <a:xfrm>
            <a:off x="2084479" y="1082675"/>
            <a:ext cx="4975042" cy="484981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Implicit Differentiation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a:t>
                </a:r>
                <a14:m>
                  <m:oMath xmlns:m="http://schemas.openxmlformats.org/officeDocument/2006/math">
                    <m:r>
                      <a:rPr>
                        <a:latin typeface="Cambria Math" panose="02040503050406030204" pitchFamily="18" charset="0"/>
                      </a:rPr>
                      <m:t>𝑥𝑦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r>
                      <a:rPr>
                        <a:latin typeface="Cambria Math" panose="02040503050406030204" pitchFamily="18" charset="0"/>
                      </a:rPr>
                      <m:t>−1=0</m:t>
                    </m:r>
                  </m:oMath>
                </a14:m>
                <a:r>
                  <a:rPr sz="2800"/>
                  <a:t>, find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Implicit Differentiation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Note that both </a:t>
                </a:r>
                <a14:m>
                  <m:oMath xmlns:m="http://schemas.openxmlformats.org/officeDocument/2006/math">
                    <m:r>
                      <a:rPr>
                        <a:latin typeface="Cambria Math" panose="02040503050406030204" pitchFamily="18" charset="0"/>
                      </a:rPr>
                      <m:t>𝑥𝑦</m:t>
                    </m:r>
                  </m:oMath>
                </a14:m>
                <a:r>
                  <a:rPr sz="280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oMath>
                </a14:m>
                <a:r>
                  <a:rPr sz="2800"/>
                  <a:t> are products and that the Product Rule must be used.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1631</Words>
  <Application>Microsoft Office PowerPoint</Application>
  <PresentationFormat>On-screen Show (4:3)</PresentationFormat>
  <Paragraphs>191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Cambria Math</vt:lpstr>
      <vt:lpstr>Courier New</vt:lpstr>
      <vt:lpstr>Arial</vt:lpstr>
      <vt:lpstr>Office Theme</vt:lpstr>
      <vt:lpstr>Section 3.3</vt:lpstr>
      <vt:lpstr>Note:</vt:lpstr>
      <vt:lpstr>Note:</vt:lpstr>
      <vt:lpstr>Example 1: Derivative at a Point</vt:lpstr>
      <vt:lpstr>Example 1: Derivative at a Point (cont.)</vt:lpstr>
      <vt:lpstr>Example 1: Derivative at a Point (cont.)</vt:lpstr>
      <vt:lpstr>Example 1: Derivative at a Point (cont.)</vt:lpstr>
      <vt:lpstr>Example 2: Implicit Differentiation</vt:lpstr>
      <vt:lpstr>Example 2: Implicit Differentiation (cont.)</vt:lpstr>
      <vt:lpstr>Example 2: Implicit Differentiation (cont.)</vt:lpstr>
      <vt:lpstr>Example 3: Implicit Differentiation</vt:lpstr>
      <vt:lpstr>Example 3: Implicit Differentiation (cont.)</vt:lpstr>
      <vt:lpstr>Example 4: Balloon Inflation</vt:lpstr>
      <vt:lpstr>Example 4: Balloon Inflation (cont.)</vt:lpstr>
      <vt:lpstr>Example 4: Balloon Inflation (cont.)</vt:lpstr>
      <vt:lpstr>Example 5: Airplane Holding Pattern</vt:lpstr>
      <vt:lpstr>Example 5: Airplane Holding Pattern (cont.)</vt:lpstr>
      <vt:lpstr>Example 5: Airplane Holding Pattern (cont.)</vt:lpstr>
      <vt:lpstr>Example 5: Airplane Holding Pattern (cont.)</vt:lpstr>
      <vt:lpstr>Example 6: Moving Cars</vt:lpstr>
      <vt:lpstr>Example 6: Moving Cars (cont.)</vt:lpstr>
      <vt:lpstr>Example 6: Moving Cars (cont.)</vt:lpstr>
      <vt:lpstr>Example 6: Moving Cars (cont.)</vt:lpstr>
      <vt:lpstr>Cobb-Douglas Production Formula</vt:lpstr>
      <vt:lpstr>Example 7: Production</vt:lpstr>
      <vt:lpstr>Example 7: Production (cont.)</vt:lpstr>
      <vt:lpstr>Example 7: Production (cont.)</vt:lpstr>
      <vt:lpstr>Example 7: Production (cont.)</vt:lpstr>
      <vt:lpstr>Example 7: Production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117</cp:revision>
  <dcterms:created xsi:type="dcterms:W3CDTF">2013-04-26T14:43:13Z</dcterms:created>
  <dcterms:modified xsi:type="dcterms:W3CDTF">2022-08-18T15:44:44Z</dcterms:modified>
</cp:coreProperties>
</file>