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256" r:id="rId2"/>
    <p:sldId id="257" r:id="rId3"/>
    <p:sldId id="259" r:id="rId4"/>
    <p:sldId id="260" r:id="rId5"/>
    <p:sldId id="262" r:id="rId6"/>
    <p:sldId id="263" r:id="rId7"/>
    <p:sldId id="264" r:id="rId8"/>
    <p:sldId id="265" r:id="rId9"/>
    <p:sldId id="266" r:id="rId10"/>
    <p:sldId id="267" r:id="rId11"/>
    <p:sldId id="270" r:id="rId12"/>
    <p:sldId id="271" r:id="rId13"/>
    <p:sldId id="301" r:id="rId14"/>
    <p:sldId id="273" r:id="rId15"/>
    <p:sldId id="274" r:id="rId16"/>
    <p:sldId id="275" r:id="rId17"/>
    <p:sldId id="276" r:id="rId18"/>
    <p:sldId id="280" r:id="rId19"/>
    <p:sldId id="282" r:id="rId20"/>
    <p:sldId id="283" r:id="rId21"/>
    <p:sldId id="284" r:id="rId22"/>
    <p:sldId id="285" r:id="rId23"/>
    <p:sldId id="287" r:id="rId24"/>
    <p:sldId id="288" r:id="rId25"/>
    <p:sldId id="290" r:id="rId26"/>
    <p:sldId id="293" r:id="rId27"/>
    <p:sldId id="295" r:id="rId28"/>
    <p:sldId id="296" r:id="rId29"/>
    <p:sldId id="297" r:id="rId30"/>
    <p:sldId id="298" r:id="rId31"/>
    <p:sldId id="299" r:id="rId32"/>
    <p:sldId id="300" r:id="rId33"/>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00"/>
    <a:srgbClr val="2D7D9F"/>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Increasing and Decreasing Intervals</a:t>
            </a:r>
          </a:p>
        </p:txBody>
      </p:sp>
      <p:sp>
        <p:nvSpPr>
          <p:cNvPr id="3" name="Title 2"/>
          <p:cNvSpPr>
            <a:spLocks noGrp="1"/>
          </p:cNvSpPr>
          <p:nvPr>
            <p:ph type="title"/>
          </p:nvPr>
        </p:nvSpPr>
        <p:spPr/>
        <p:txBody>
          <a:bodyPr/>
          <a:lstStyle/>
          <a:p>
            <a:r>
              <a:t>Section 3.4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a Function (cont.)</a:t>
            </a:r>
          </a:p>
        </p:txBody>
      </p:sp>
      <p:pic>
        <p:nvPicPr>
          <p:cNvPr id="5" name="Content Placeholder 4">
            <a:extLst>
              <a:ext uri="{FF2B5EF4-FFF2-40B4-BE49-F238E27FC236}">
                <a16:creationId xmlns:a16="http://schemas.microsoft.com/office/drawing/2014/main" id="{40B9693E-0D20-D54B-1430-83CD598D6C69}"/>
              </a:ext>
            </a:extLst>
          </p:cNvPr>
          <p:cNvPicPr>
            <a:picLocks noGrp="1" noChangeAspect="1"/>
          </p:cNvPicPr>
          <p:nvPr>
            <p:ph sz="quarter" idx="11"/>
          </p:nvPr>
        </p:nvPicPr>
        <p:blipFill>
          <a:blip r:embed="rId2"/>
          <a:stretch>
            <a:fillRect/>
          </a:stretch>
        </p:blipFill>
        <p:spPr>
          <a:xfrm>
            <a:off x="457200" y="1029287"/>
            <a:ext cx="8229600" cy="2346696"/>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281686-A28A-3ED9-08F9-F19612F280EB}"/>
                  </a:ext>
                </a:extLst>
              </p:cNvPr>
              <p:cNvSpPr txBox="1"/>
              <p:nvPr/>
            </p:nvSpPr>
            <p:spPr>
              <a:xfrm>
                <a:off x="-533400" y="3429000"/>
                <a:ext cx="4572000"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fName>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5</m:t>
                              </m:r>
                            </m:e>
                          </m:d>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3</m:t>
                      </m:r>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5</m:t>
                              </m:r>
                            </m:e>
                          </m:d>
                        </m:e>
                        <m:sup>
                          <m:r>
                            <a:rPr kumimoji="0" lang="ar-AE" sz="1800" b="0" i="0" u="none" strike="noStrike" kern="1200" cap="none" spc="0" normalizeH="0" baseline="0" noProof="0">
                              <a:ln>
                                <a:noFill/>
                              </a:ln>
                              <a:solidFill>
                                <a:srgbClr val="1F497D"/>
                              </a:solidFill>
                              <a:effectLst/>
                              <a:uLnTx/>
                              <a:uFillTx/>
                              <a:latin typeface="Cambria Math"/>
                              <a:ea typeface="+mj-ea"/>
                              <a:cs typeface="+mj-cs"/>
                            </a:rPr>
                            <m:t>2</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12</m:t>
                      </m:r>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5</m:t>
                              </m:r>
                            </m:e>
                          </m:d>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75</m:t>
                      </m:r>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12</m:t>
                      </m:r>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5</m:t>
                              </m:r>
                            </m:e>
                          </m:d>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63</m:t>
                      </m:r>
                    </m:oMath>
                  </m:oMathPara>
                </a14:m>
                <a:endParaRPr lang="en-US" dirty="0"/>
              </a:p>
            </p:txBody>
          </p:sp>
        </mc:Choice>
        <mc:Fallback xmlns="">
          <p:sp>
            <p:nvSpPr>
              <p:cNvPr id="7" name="TextBox 6">
                <a:extLst>
                  <a:ext uri="{FF2B5EF4-FFF2-40B4-BE49-F238E27FC236}">
                    <a16:creationId xmlns:a16="http://schemas.microsoft.com/office/drawing/2014/main" id="{3A281686-A28A-3ED9-08F9-F19612F280EB}"/>
                  </a:ext>
                </a:extLst>
              </p:cNvPr>
              <p:cNvSpPr txBox="1">
                <a:spLocks noRot="1" noChangeAspect="1" noMove="1" noResize="1" noEditPoints="1" noAdjustHandles="1" noChangeArrowheads="1" noChangeShapeType="1" noTextEdit="1"/>
              </p:cNvSpPr>
              <p:nvPr/>
            </p:nvSpPr>
            <p:spPr>
              <a:xfrm>
                <a:off x="-533400" y="3429000"/>
                <a:ext cx="4572000" cy="923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D95CB0-CCC1-877A-090C-15E5565324E9}"/>
                  </a:ext>
                </a:extLst>
              </p:cNvPr>
              <p:cNvSpPr txBox="1"/>
              <p:nvPr/>
            </p:nvSpPr>
            <p:spPr>
              <a:xfrm>
                <a:off x="2153541" y="3429000"/>
                <a:ext cx="4836918"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fName>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0</m:t>
                              </m:r>
                            </m:e>
                          </m:d>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3</m:t>
                      </m:r>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0</m:t>
                              </m:r>
                            </m:e>
                          </m:d>
                        </m:e>
                        <m:sup>
                          <m:r>
                            <a:rPr kumimoji="0" lang="ar-AE" sz="1800" b="0" i="0" u="none" strike="noStrike" kern="1200" cap="none" spc="0" normalizeH="0" baseline="0" noProof="0">
                              <a:ln>
                                <a:noFill/>
                              </a:ln>
                              <a:solidFill>
                                <a:srgbClr val="1F497D"/>
                              </a:solidFill>
                              <a:effectLst/>
                              <a:uLnTx/>
                              <a:uFillTx/>
                              <a:latin typeface="Cambria Math"/>
                              <a:ea typeface="+mj-ea"/>
                              <a:cs typeface="+mj-cs"/>
                            </a:rPr>
                            <m:t>2</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12</m:t>
                      </m:r>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0</m:t>
                              </m:r>
                            </m:e>
                          </m:d>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0</m:t>
                      </m:r>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12</m:t>
                      </m:r>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0</m:t>
                              </m:r>
                            </m:e>
                          </m:d>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12</m:t>
                      </m:r>
                    </m:oMath>
                  </m:oMathPara>
                </a14:m>
                <a:endParaRPr lang="en-US" dirty="0"/>
              </a:p>
            </p:txBody>
          </p:sp>
        </mc:Choice>
        <mc:Fallback xmlns="">
          <p:sp>
            <p:nvSpPr>
              <p:cNvPr id="9" name="TextBox 8">
                <a:extLst>
                  <a:ext uri="{FF2B5EF4-FFF2-40B4-BE49-F238E27FC236}">
                    <a16:creationId xmlns:a16="http://schemas.microsoft.com/office/drawing/2014/main" id="{41D95CB0-CCC1-877A-090C-15E5565324E9}"/>
                  </a:ext>
                </a:extLst>
              </p:cNvPr>
              <p:cNvSpPr txBox="1">
                <a:spLocks noRot="1" noChangeAspect="1" noMove="1" noResize="1" noEditPoints="1" noAdjustHandles="1" noChangeArrowheads="1" noChangeShapeType="1" noTextEdit="1"/>
              </p:cNvSpPr>
              <p:nvPr/>
            </p:nvSpPr>
            <p:spPr>
              <a:xfrm>
                <a:off x="2153541" y="3429000"/>
                <a:ext cx="4836918"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F32E5C-EE68-230E-0762-9C84159C5430}"/>
                  </a:ext>
                </a:extLst>
              </p:cNvPr>
              <p:cNvSpPr txBox="1"/>
              <p:nvPr/>
            </p:nvSpPr>
            <p:spPr>
              <a:xfrm>
                <a:off x="4840482" y="3429000"/>
                <a:ext cx="4836918" cy="923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fName>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3</m:t>
                              </m:r>
                            </m:e>
                          </m:d>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3</m:t>
                      </m:r>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3</m:t>
                              </m:r>
                            </m:e>
                          </m:d>
                        </m:e>
                        <m:sup>
                          <m:r>
                            <a:rPr kumimoji="0" lang="ar-AE" sz="1800" b="0" i="0" u="none" strike="noStrike" kern="1200" cap="none" spc="0" normalizeH="0" baseline="0" noProof="0">
                              <a:ln>
                                <a:noFill/>
                              </a:ln>
                              <a:solidFill>
                                <a:srgbClr val="1F497D"/>
                              </a:solidFill>
                              <a:effectLst/>
                              <a:uLnTx/>
                              <a:uFillTx/>
                              <a:latin typeface="Cambria Math"/>
                              <a:ea typeface="+mj-ea"/>
                              <a:cs typeface="+mj-cs"/>
                            </a:rPr>
                            <m:t>2</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12</m:t>
                      </m:r>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3</m:t>
                              </m:r>
                            </m:e>
                          </m:d>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27</m:t>
                      </m:r>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12</m:t>
                      </m:r>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3</m:t>
                              </m:r>
                            </m:e>
                          </m:d>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15</m:t>
                      </m:r>
                    </m:oMath>
                  </m:oMathPara>
                </a14:m>
                <a:endParaRPr lang="en-US" dirty="0"/>
              </a:p>
            </p:txBody>
          </p:sp>
        </mc:Choice>
        <mc:Fallback xmlns="">
          <p:sp>
            <p:nvSpPr>
              <p:cNvPr id="11" name="TextBox 10">
                <a:extLst>
                  <a:ext uri="{FF2B5EF4-FFF2-40B4-BE49-F238E27FC236}">
                    <a16:creationId xmlns:a16="http://schemas.microsoft.com/office/drawing/2014/main" id="{7DF32E5C-EE68-230E-0762-9C84159C5430}"/>
                  </a:ext>
                </a:extLst>
              </p:cNvPr>
              <p:cNvSpPr txBox="1">
                <a:spLocks noRot="1" noChangeAspect="1" noMove="1" noResize="1" noEditPoints="1" noAdjustHandles="1" noChangeArrowheads="1" noChangeShapeType="1" noTextEdit="1"/>
              </p:cNvSpPr>
              <p:nvPr/>
            </p:nvSpPr>
            <p:spPr>
              <a:xfrm>
                <a:off x="4840482" y="3429000"/>
                <a:ext cx="4836918" cy="9233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Placeholder 2">
                <a:extLst>
                  <a:ext uri="{FF2B5EF4-FFF2-40B4-BE49-F238E27FC236}">
                    <a16:creationId xmlns:a16="http://schemas.microsoft.com/office/drawing/2014/main" id="{F2D344EB-EAD4-FB5B-E780-D8F0D2BE4FB7}"/>
                  </a:ext>
                </a:extLst>
              </p:cNvPr>
              <p:cNvGraphicFramePr>
                <a:graphicFrameLocks/>
              </p:cNvGraphicFramePr>
              <p:nvPr>
                <p:extLst>
                  <p:ext uri="{D42A27DB-BD31-4B8C-83A1-F6EECF244321}">
                    <p14:modId xmlns:p14="http://schemas.microsoft.com/office/powerpoint/2010/main" val="4186577765"/>
                  </p:ext>
                </p:extLst>
              </p:nvPr>
            </p:nvGraphicFramePr>
            <p:xfrm>
              <a:off x="457200" y="4384377"/>
              <a:ext cx="8229600" cy="370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chemeClr val="accent1"/>
                                    </a:solidFill>
                                    <a:latin typeface="Cambria Math"/>
                                  </a:rPr>
                                  <m:t>63</m:t>
                                </m:r>
                                <m:r>
                                  <a:rPr lang="en-US" sz="1800" smtClean="0">
                                    <a:solidFill>
                                      <a:schemeClr val="accent1"/>
                                    </a:solidFill>
                                    <a:latin typeface="Cambria Math"/>
                                  </a:rPr>
                                  <m:t>&gt;</m:t>
                                </m:r>
                                <m:r>
                                  <a:rPr lang="en-US" sz="1800" smtClean="0">
                                    <a:solidFill>
                                      <a:schemeClr val="accent1"/>
                                    </a:solidFill>
                                    <a:latin typeface="Cambria Math"/>
                                  </a:rPr>
                                  <m:t>0</m:t>
                                </m:r>
                              </m:oMath>
                            </m:oMathPara>
                          </a14:m>
                          <a:endParaRPr lang="en-US" sz="18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chemeClr val="accent1"/>
                                    </a:solidFill>
                                    <a:latin typeface="Cambria Math"/>
                                  </a:rPr>
                                  <m:t>−</m:t>
                                </m:r>
                                <m:r>
                                  <a:rPr lang="en-US" sz="1800" smtClean="0">
                                    <a:solidFill>
                                      <a:schemeClr val="accent1"/>
                                    </a:solidFill>
                                    <a:latin typeface="Cambria Math"/>
                                  </a:rPr>
                                  <m:t>12</m:t>
                                </m:r>
                                <m:r>
                                  <a:rPr lang="en-US" sz="1800" smtClean="0">
                                    <a:solidFill>
                                      <a:schemeClr val="accent1"/>
                                    </a:solidFill>
                                    <a:latin typeface="Cambria Math"/>
                                  </a:rPr>
                                  <m:t>&lt;</m:t>
                                </m:r>
                                <m:r>
                                  <a:rPr lang="en-US" sz="1800" smtClean="0">
                                    <a:solidFill>
                                      <a:schemeClr val="accent1"/>
                                    </a:solidFill>
                                    <a:latin typeface="Cambria Math"/>
                                  </a:rPr>
                                  <m:t>0</m:t>
                                </m:r>
                              </m:oMath>
                            </m:oMathPara>
                          </a14:m>
                          <a:endParaRPr lang="en-US" sz="1800" dirty="0">
                            <a:solidFill>
                              <a:schemeClr val="accent1"/>
                            </a:solidFill>
                          </a:endParaRPr>
                        </a:p>
                      </a:txBody>
                      <a:tcPr>
                        <a:lnL w="12700" cmpd="sng">
                          <a:noFill/>
                        </a:lnL>
                        <a:noFill/>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chemeClr val="accent1"/>
                                    </a:solidFill>
                                    <a:latin typeface="Cambria Math"/>
                                  </a:rPr>
                                  <m:t>15</m:t>
                                </m:r>
                                <m:r>
                                  <a:rPr lang="en-US" sz="1800" smtClean="0">
                                    <a:solidFill>
                                      <a:schemeClr val="accent1"/>
                                    </a:solidFill>
                                    <a:latin typeface="Cambria Math"/>
                                  </a:rPr>
                                  <m:t>&gt;</m:t>
                                </m:r>
                                <m:r>
                                  <a:rPr lang="en-US" sz="1800" smtClean="0">
                                    <a:solidFill>
                                      <a:schemeClr val="accent1"/>
                                    </a:solidFill>
                                    <a:latin typeface="Cambria Math"/>
                                  </a:rPr>
                                  <m:t>0</m:t>
                                </m:r>
                              </m:oMath>
                            </m:oMathPara>
                          </a14:m>
                          <a:endParaRPr lang="en-US" sz="1800" dirty="0">
                            <a:solidFill>
                              <a:schemeClr val="accent1"/>
                            </a:solidFill>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12" name="Table Placeholder 2">
                <a:extLst>
                  <a:ext uri="{FF2B5EF4-FFF2-40B4-BE49-F238E27FC236}">
                    <a16:creationId xmlns:a16="http://schemas.microsoft.com/office/drawing/2014/main" id="{F2D344EB-EAD4-FB5B-E780-D8F0D2BE4FB7}"/>
                  </a:ext>
                </a:extLst>
              </p:cNvPr>
              <p:cNvGraphicFramePr>
                <a:graphicFrameLocks/>
              </p:cNvGraphicFramePr>
              <p:nvPr>
                <p:extLst>
                  <p:ext uri="{D42A27DB-BD31-4B8C-83A1-F6EECF244321}">
                    <p14:modId xmlns:p14="http://schemas.microsoft.com/office/powerpoint/2010/main" val="4186577765"/>
                  </p:ext>
                </p:extLst>
              </p:nvPr>
            </p:nvGraphicFramePr>
            <p:xfrm>
              <a:off x="457200" y="4384377"/>
              <a:ext cx="8229600" cy="3708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6"/>
                          <a:stretch>
                            <a:fillRect t="-1613" r="-201111" b="-6452"/>
                          </a:stretch>
                        </a:blipFill>
                      </a:tcPr>
                    </a:tc>
                    <a:tc>
                      <a:txBody>
                        <a:bodyPr/>
                        <a:lstStyle/>
                        <a:p>
                          <a:endParaRPr lang="en-US"/>
                        </a:p>
                      </a:txBody>
                      <a:tcPr>
                        <a:lnL w="12700" cmpd="sng">
                          <a:noFill/>
                        </a:lnL>
                        <a:blipFill>
                          <a:blip r:embed="rId6"/>
                          <a:stretch>
                            <a:fillRect l="-100000" t="-1613" r="-101111" b="-6452"/>
                          </a:stretch>
                        </a:blipFill>
                      </a:tcPr>
                    </a:tc>
                    <a:tc>
                      <a:txBody>
                        <a:bodyPr/>
                        <a:lstStyle/>
                        <a:p>
                          <a:endParaRPr lang="en-US"/>
                        </a:p>
                      </a:txBody>
                      <a:tcPr>
                        <a:blipFill>
                          <a:blip r:embed="rId6"/>
                          <a:stretch>
                            <a:fillRect l="-200000" t="-1613" r="-1111" b="-645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Graphing a Function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e>
                    </m:d>
                  </m:oMath>
                </a14:m>
                <a:r>
                  <a:rPr sz="2800"/>
                  <a:t> is positive, mark interval A with + signs. 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a:t> is negative, mark interval B with − signs. 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a:t> is positive, mark interval C with + signs. Note that positive values for the derivative indicate that the function is increasing, and negative values for the derivative indicate that the function is decreasing.Thus, </a:t>
                </a:r>
                <a14:m>
                  <m:oMath xmlns:m="http://schemas.openxmlformats.org/officeDocument/2006/math">
                    <m:r>
                      <a:rPr>
                        <a:latin typeface="Cambria Math" panose="02040503050406030204" pitchFamily="18" charset="0"/>
                      </a:rPr>
                      <m:t>𝑓</m:t>
                    </m:r>
                  </m:oMath>
                </a14:m>
                <a:r>
                  <a:rPr sz="2800"/>
                  <a:t> is increasing on the intervals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m:rPr>
                            <m:nor/>
                          </m:rPr>
                          <a:rPr/>
                          <m:t>, </m:t>
                        </m:r>
                        <m:r>
                          <a:rPr>
                            <a:latin typeface="Cambria Math" panose="02040503050406030204" pitchFamily="18" charset="0"/>
                          </a:rPr>
                          <m:t>−2</m:t>
                        </m:r>
                      </m:e>
                    </m:d>
                  </m:oMath>
                </a14:m>
                <a:r>
                  <a:rPr sz="280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m:t>
                        </m:r>
                      </m:e>
                    </m:d>
                  </m:oMath>
                </a14:m>
                <a:r>
                  <a:rPr sz="2800"/>
                  <a:t>, and </a:t>
                </a:r>
                <a14:m>
                  <m:oMath xmlns:m="http://schemas.openxmlformats.org/officeDocument/2006/math">
                    <m:r>
                      <a:rPr>
                        <a:latin typeface="Cambria Math" panose="02040503050406030204" pitchFamily="18" charset="0"/>
                      </a:rPr>
                      <m:t>𝑓</m:t>
                    </m:r>
                  </m:oMath>
                </a14:m>
                <a:r>
                  <a:rPr sz="2800"/>
                  <a:t> is decreasing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2</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37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Graphing a Function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lphaLcPeriod" startAt="3"/>
                  <a:defRPr sz="2800"/>
                </a:pPr>
                <a:r>
                  <a:rPr dirty="0"/>
                  <a:t>​</a:t>
                </a:r>
                <a:r>
                  <a:rPr sz="2800" dirty="0"/>
                  <a:t>The goal for the student is to use the information from parts </a:t>
                </a:r>
                <a:r>
                  <a:rPr sz="2800" b="1" dirty="0"/>
                  <a:t>a.</a:t>
                </a:r>
                <a:r>
                  <a:rPr sz="2800" dirty="0"/>
                  <a:t> and </a:t>
                </a:r>
                <a:r>
                  <a:rPr sz="2800" b="1" dirty="0"/>
                  <a:t>b.</a:t>
                </a:r>
                <a:r>
                  <a:rPr sz="2800" dirty="0"/>
                  <a:t>, to sketch the curve without using a calculator. A secondary goal is to sketch the graph using as few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-coordinates as possible. We do need the important </a:t>
                </a:r>
                <a14:m>
                  <m:oMath xmlns:m="http://schemas.openxmlformats.org/officeDocument/2006/math">
                    <m:r>
                      <a:rPr>
                        <a:latin typeface="Cambria Math" panose="02040503050406030204" pitchFamily="18" charset="0"/>
                      </a:rPr>
                      <m:t>𝑦</m:t>
                    </m:r>
                  </m:oMath>
                </a14:m>
                <a:r>
                  <a:rPr sz="2800" dirty="0"/>
                  <a:t>-values corresponding to the maximum and to the minimum points (which have the horizontal tangents). We have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e>
                    </m:func>
                    <m:r>
                      <a:rPr>
                        <a:latin typeface="Cambria Math" panose="02040503050406030204" pitchFamily="18" charset="0"/>
                      </a:rPr>
                      <m:t>=</m:t>
                    </m:r>
                    <m:r>
                      <a:rPr>
                        <a:latin typeface="Cambria Math" panose="02040503050406030204" pitchFamily="18" charset="0"/>
                      </a:rPr>
                      <m:t>17</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r>
                      <a:rPr>
                        <a:latin typeface="Cambria Math" panose="02040503050406030204" pitchFamily="18" charset="0"/>
                      </a:rPr>
                      <m:t>15</m:t>
                    </m:r>
                  </m:oMath>
                </a14:m>
                <a:r>
                  <a:rPr sz="2800" dirty="0"/>
                  <a:t>. We recommend in general that the student note the value of the </a:t>
                </a:r>
                <a14:m>
                  <m:oMath xmlns:m="http://schemas.openxmlformats.org/officeDocument/2006/math">
                    <m:r>
                      <a:rPr>
                        <a:latin typeface="Cambria Math" panose="02040503050406030204" pitchFamily="18" charset="0"/>
                      </a:rPr>
                      <m:t>𝑦</m:t>
                    </m:r>
                  </m:oMath>
                </a14:m>
                <a:r>
                  <a:rPr sz="2800" dirty="0"/>
                  <a:t>-intercept,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dirty="0"/>
                  <a:t>. 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r>
                      <a:rPr>
                        <a:latin typeface="Cambria Math" panose="02040503050406030204" pitchFamily="18" charset="0"/>
                      </a:rPr>
                      <m:t>1</m:t>
                    </m:r>
                  </m:oMath>
                </a14:m>
                <a:r>
                  <a:rPr sz="2800" dirty="0"/>
                  <a:t>. With only these three coordinates, a smooth curve can be drawn (on one’s paper).</a:t>
                </a:r>
              </a:p>
              <a:p>
                <a:pPr marL="457200" lvl="1" indent="0">
                  <a:buNone/>
                  <a:defRPr sz="2800"/>
                </a:pPr>
                <a:endParaRPr lang="en-US" dirty="0"/>
              </a:p>
              <a:p>
                <a:pPr marL="457200" lvl="1" indent="0">
                  <a:buNone/>
                  <a:defRPr sz="2800"/>
                </a:pPr>
                <a:r>
                  <a:rPr dirty="0"/>
                  <a:t>​The analysis shows that </a:t>
                </a:r>
                <a14:m>
                  <m:oMath xmlns:m="http://schemas.openxmlformats.org/officeDocument/2006/math">
                    <m:r>
                      <a:rPr>
                        <a:latin typeface="Cambria Math" panose="02040503050406030204" pitchFamily="18" charset="0"/>
                      </a:rPr>
                      <m:t>𝑓</m:t>
                    </m:r>
                  </m:oMath>
                </a14:m>
                <a:r>
                  <a:rPr dirty="0"/>
                  <a:t> increases left-to-right until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dirty="0"/>
                  <a:t>. At this value </a:t>
                </a:r>
                <a14:m>
                  <m:oMath xmlns:m="http://schemas.openxmlformats.org/officeDocument/2006/math">
                    <m:r>
                      <a:rPr>
                        <a:latin typeface="Cambria Math" panose="02040503050406030204" pitchFamily="18" charset="0"/>
                      </a:rPr>
                      <m:t>𝑓</m:t>
                    </m:r>
                  </m:oMath>
                </a14:m>
                <a:r>
                  <a:rPr dirty="0"/>
                  <a:t> reaches a local maximum of </a:t>
                </a:r>
                <a:r>
                  <a:rPr dirty="0">
                    <a:latin typeface="Cambria Math"/>
                  </a:rPr>
                  <a:t>17</a:t>
                </a:r>
                <a:r>
                  <a:rPr dirty="0"/>
                  <a:t>. Then </a:t>
                </a:r>
                <a14:m>
                  <m:oMath xmlns:m="http://schemas.openxmlformats.org/officeDocument/2006/math">
                    <m:r>
                      <a:rPr>
                        <a:latin typeface="Cambria Math" panose="02040503050406030204" pitchFamily="18" charset="0"/>
                      </a:rPr>
                      <m:t>𝑓</m:t>
                    </m:r>
                  </m:oMath>
                </a14:m>
                <a:r>
                  <a:rPr dirty="0"/>
                  <a:t> declines until, for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dirty="0"/>
                  <a:t>, the value </a:t>
                </a:r>
                <a14:m>
                  <m:oMath xmlns:m="http://schemas.openxmlformats.org/officeDocument/2006/math">
                    <m:r>
                      <a:rPr>
                        <a:latin typeface="Cambria Math" panose="02040503050406030204" pitchFamily="18" charset="0"/>
                      </a:rPr>
                      <m:t>−</m:t>
                    </m:r>
                    <m:r>
                      <a:rPr>
                        <a:latin typeface="Cambria Math" panose="02040503050406030204" pitchFamily="18" charset="0"/>
                      </a:rPr>
                      <m:t>15</m:t>
                    </m:r>
                  </m:oMath>
                </a14:m>
                <a:r>
                  <a:rPr dirty="0"/>
                  <a:t> is reached. Then </a:t>
                </a:r>
                <a14:m>
                  <m:oMath xmlns:m="http://schemas.openxmlformats.org/officeDocument/2006/math">
                    <m:r>
                      <a:rPr>
                        <a:latin typeface="Cambria Math" panose="02040503050406030204" pitchFamily="18" charset="0"/>
                      </a:rPr>
                      <m:t>𝑓</m:t>
                    </m:r>
                  </m:oMath>
                </a14:m>
                <a:r>
                  <a:rPr dirty="0"/>
                  <a:t> increases without bound.​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454" r="-1111"/>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6347-B99B-5C98-CE3C-7AB9F75DAC2E}"/>
              </a:ext>
            </a:extLst>
          </p:cNvPr>
          <p:cNvSpPr>
            <a:spLocks noGrp="1"/>
          </p:cNvSpPr>
          <p:nvPr>
            <p:ph type="title"/>
          </p:nvPr>
        </p:nvSpPr>
        <p:spPr/>
        <p:txBody>
          <a:bodyPr/>
          <a:lstStyle/>
          <a:p>
            <a:r>
              <a:rPr lang="en-US" dirty="0"/>
              <a:t>Example 2: Graphing a Function (cont.)</a:t>
            </a:r>
          </a:p>
        </p:txBody>
      </p:sp>
      <p:sp>
        <p:nvSpPr>
          <p:cNvPr id="3" name="Text Placeholder 2">
            <a:extLst>
              <a:ext uri="{FF2B5EF4-FFF2-40B4-BE49-F238E27FC236}">
                <a16:creationId xmlns:a16="http://schemas.microsoft.com/office/drawing/2014/main" id="{6387F4D9-BED1-55CB-9A13-97A4CD6EE8CB}"/>
              </a:ext>
            </a:extLst>
          </p:cNvPr>
          <p:cNvSpPr>
            <a:spLocks noGrp="1"/>
          </p:cNvSpPr>
          <p:nvPr>
            <p:ph type="body" sz="quarter" idx="10"/>
          </p:nvPr>
        </p:nvSpPr>
        <p:spPr/>
        <p:txBody>
          <a:bodyPr/>
          <a:lstStyle/>
          <a:p>
            <a:r>
              <a:rPr lang="en-US" dirty="0"/>
              <a:t> </a:t>
            </a:r>
          </a:p>
        </p:txBody>
      </p:sp>
      <p:pic>
        <p:nvPicPr>
          <p:cNvPr id="5" name="Picture 4">
            <a:extLst>
              <a:ext uri="{FF2B5EF4-FFF2-40B4-BE49-F238E27FC236}">
                <a16:creationId xmlns:a16="http://schemas.microsoft.com/office/drawing/2014/main" id="{EE505CD5-98DB-7B53-13F6-633A0B734D96}"/>
              </a:ext>
            </a:extLst>
          </p:cNvPr>
          <p:cNvPicPr>
            <a:picLocks noChangeAspect="1"/>
          </p:cNvPicPr>
          <p:nvPr/>
        </p:nvPicPr>
        <p:blipFill>
          <a:blip r:embed="rId2"/>
          <a:stretch>
            <a:fillRect/>
          </a:stretch>
        </p:blipFill>
        <p:spPr>
          <a:xfrm>
            <a:off x="2133600" y="1074420"/>
            <a:ext cx="4876800" cy="4876800"/>
          </a:xfrm>
          <a:prstGeom prst="rect">
            <a:avLst/>
          </a:prstGeom>
        </p:spPr>
      </p:pic>
    </p:spTree>
    <p:extLst>
      <p:ext uri="{BB962C8B-B14F-4D97-AF65-F5344CB8AC3E}">
        <p14:creationId xmlns:p14="http://schemas.microsoft.com/office/powerpoint/2010/main" val="216544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Graphing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Consider the function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+1</m:t>
                    </m:r>
                  </m:oMath>
                </a14:m>
                <a:r>
                  <a:rPr sz="2800"/>
                  <a:t>.</a:t>
                </a:r>
              </a:p>
              <a:p>
                <a:pPr marL="514350" indent="-514350">
                  <a:buFont typeface="+mj-lt"/>
                  <a:buAutoNum type="alphaLcPeriod"/>
                  <a:defRPr sz="2800"/>
                </a:pPr>
                <a:r>
                  <a:t>​</a:t>
                </a:r>
                <a:r>
                  <a:rPr sz="2800"/>
                  <a:t>Find all values of </a:t>
                </a:r>
                <a14:m>
                  <m:oMath xmlns:m="http://schemas.openxmlformats.org/officeDocument/2006/math">
                    <m:r>
                      <a:rPr>
                        <a:latin typeface="Cambria Math" panose="02040503050406030204" pitchFamily="18" charset="0"/>
                      </a:rPr>
                      <m:t>𝑥</m:t>
                    </m:r>
                  </m:oMath>
                </a14:m>
                <a:r>
                  <a:rPr sz="2800"/>
                  <a:t> where the derivative is </a:t>
                </a:r>
                <a:r>
                  <a:rPr sz="2800">
                    <a:latin typeface="Cambria Math"/>
                  </a:rPr>
                  <a:t>0</a:t>
                </a:r>
                <a:r>
                  <a:rPr sz="2800"/>
                  <a:t>.</a:t>
                </a:r>
              </a:p>
              <a:p>
                <a:pPr marL="514350" indent="-514350">
                  <a:buFont typeface="+mj-lt"/>
                  <a:buAutoNum type="alphaLcPeriod" startAt="2"/>
                  <a:defRPr sz="2800"/>
                </a:pPr>
                <a:r>
                  <a:t>​</a:t>
                </a:r>
                <a:r>
                  <a:rPr sz="2800"/>
                  <a:t>Determine where the function is increasing and where it is decreasing.</a:t>
                </a:r>
              </a:p>
              <a:p>
                <a:pPr marL="514350" indent="-514350">
                  <a:buFont typeface="+mj-lt"/>
                  <a:buAutoNum type="alphaLcPeriod" startAt="3"/>
                  <a:defRPr sz="2800"/>
                </a:pPr>
                <a:r>
                  <a:t>​</a:t>
                </a:r>
                <a:r>
                  <a:rPr sz="2800"/>
                  <a:t>Sketch its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0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dirty="0"/>
                  <a:t> </a:t>
                </a:r>
                <a:r>
                  <a:rPr dirty="0"/>
                  <a:t> </a:t>
                </a:r>
                <a:r>
                  <a:rPr sz="2000" dirty="0"/>
                  <a:t>Find the derivative of </a:t>
                </a:r>
                <a14:m>
                  <m:oMath xmlns:m="http://schemas.openxmlformats.org/officeDocument/2006/math">
                    <m:r>
                      <a:rPr sz="2000">
                        <a:latin typeface="Cambria Math"/>
                      </a:rPr>
                      <m:t>𝑦</m:t>
                    </m:r>
                  </m:oMath>
                </a14:m>
                <a:r>
                  <a:rPr sz="2000" dirty="0"/>
                  <a:t>.</a:t>
                </a:r>
              </a:p>
              <a:p>
                <a:pPr>
                  <a:defRPr sz="2800"/>
                </a:pPr>
                <a:r>
                  <a:rPr dirty="0"/>
                  <a:t>​</a:t>
                </a:r>
                <a:r>
                  <a:rPr sz="2800" dirty="0"/>
                  <a:t>Set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m:t>
                    </m:r>
                    <m:r>
                      <a:rPr>
                        <a:latin typeface="Cambria Math" panose="02040503050406030204" pitchFamily="18" charset="0"/>
                      </a:rPr>
                      <m:t>0</m:t>
                    </m:r>
                  </m:oMath>
                </a14:m>
                <a:r>
                  <a:rPr sz="2800" dirty="0"/>
                  <a:t> and solve for </a:t>
                </a:r>
                <a14:m>
                  <m:oMath xmlns:m="http://schemas.openxmlformats.org/officeDocument/2006/math">
                    <m:r>
                      <a:rPr>
                        <a:latin typeface="Cambria Math" panose="02040503050406030204" pitchFamily="18" charset="0"/>
                      </a:rPr>
                      <m:t>𝑥</m:t>
                    </m:r>
                  </m:oMath>
                </a14:m>
                <a:r>
                  <a:rPr sz="2800" dirty="0"/>
                  <a:t>.</a:t>
                </a:r>
              </a:p>
              <a:p>
                <a:r>
                  <a:rPr dirty="0"/>
                  <a:t>​</a:t>
                </a:r>
              </a:p>
              <a:p>
                <a:pPr algn="l">
                  <a:defRPr sz="2800"/>
                </a:pPr>
                <a:r>
                  <a:rPr dirty="0"/>
                  <a:t>​</a:t>
                </a:r>
                <a:endParaRPr lang="en-US" dirty="0"/>
              </a:p>
              <a:p>
                <a:pPr algn="l">
                  <a:defRPr sz="2800"/>
                </a:pPr>
                <a:endParaRPr lang="en-US" sz="2800" dirty="0"/>
              </a:p>
              <a:p>
                <a:pPr algn="l">
                  <a:defRPr sz="2800"/>
                </a:pPr>
                <a:r>
                  <a:rPr sz="2800" dirty="0"/>
                  <a:t>A horizontal tangent line occurs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294805855"/>
                  </p:ext>
                </p:extLst>
              </p:nvPr>
            </p:nvGraphicFramePr>
            <p:xfrm>
              <a:off x="-685800" y="2961865"/>
              <a:ext cx="3657600" cy="11019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50955">
                    <a:tc>
                      <a:txBody>
                        <a:bodyPr/>
                        <a:lstStyle/>
                        <a:p>
                          <a:pPr algn="r">
                            <a:defRPr sz="1600"/>
                          </a:pPr>
                          <a:r>
                            <a:rPr sz="2800" dirty="0"/>
                            <a:t>​</a:t>
                          </a:r>
                          <a14:m>
                            <m:oMath xmlns:m="http://schemas.openxmlformats.org/officeDocument/2006/math">
                              <m:r>
                                <a:rPr sz="2800">
                                  <a:latin typeface="Cambria Math"/>
                                </a:rPr>
                                <m:t>3</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550955">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294805855"/>
                  </p:ext>
                </p:extLst>
              </p:nvPr>
            </p:nvGraphicFramePr>
            <p:xfrm>
              <a:off x="-685800" y="2961865"/>
              <a:ext cx="3657600" cy="11019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550955">
                    <a:tc>
                      <a:txBody>
                        <a:bodyPr/>
                        <a:lstStyle/>
                        <a:p>
                          <a:endParaRPr lang="en-US"/>
                        </a:p>
                      </a:txBody>
                      <a:tcPr marL="36576" marR="36576" marT="36576" marB="36576" anchor="ctr">
                        <a:blipFill>
                          <a:blip r:embed="rId3"/>
                          <a:stretch>
                            <a:fillRect t="-6593" r="-99668" b="-128571"/>
                          </a:stretch>
                        </a:blipFill>
                      </a:tcPr>
                    </a:tc>
                    <a:tc>
                      <a:txBody>
                        <a:bodyPr/>
                        <a:lstStyle/>
                        <a:p>
                          <a:endParaRPr lang="en-US"/>
                        </a:p>
                      </a:txBody>
                      <a:tcPr marL="36576" marR="36576" marT="36576" marB="36576" anchor="ctr">
                        <a:blipFill>
                          <a:blip r:embed="rId3"/>
                          <a:stretch>
                            <a:fillRect l="-100333" t="-6593" b="-128571"/>
                          </a:stretch>
                        </a:blipFill>
                      </a:tcPr>
                    </a:tc>
                    <a:extLst>
                      <a:ext uri="{0D108BD9-81ED-4DB2-BD59-A6C34878D82A}">
                        <a16:rowId xmlns:a16="http://schemas.microsoft.com/office/drawing/2014/main" val="10000"/>
                      </a:ext>
                    </a:extLst>
                  </a:tr>
                  <a:tr h="550955">
                    <a:tc>
                      <a:txBody>
                        <a:bodyPr/>
                        <a:lstStyle/>
                        <a:p>
                          <a:endParaRPr lang="en-US"/>
                        </a:p>
                      </a:txBody>
                      <a:tcPr marL="36576" marR="36576" marT="36576" marB="36576" anchor="ctr">
                        <a:blipFill>
                          <a:blip r:embed="rId3"/>
                          <a:stretch>
                            <a:fillRect t="-106593" r="-99668" b="-28571"/>
                          </a:stretch>
                        </a:blipFill>
                      </a:tcPr>
                    </a:tc>
                    <a:tc>
                      <a:txBody>
                        <a:bodyPr/>
                        <a:lstStyle/>
                        <a:p>
                          <a:endParaRPr lang="en-US"/>
                        </a:p>
                      </a:txBody>
                      <a:tcPr marL="36576" marR="36576" marT="36576" marB="36576" anchor="ctr">
                        <a:blipFill>
                          <a:blip r:embed="rId3"/>
                          <a:stretch>
                            <a:fillRect l="-100333" t="-106593" b="-28571"/>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Mark the values for </a:t>
                </a:r>
                <a14:m>
                  <m:oMath xmlns:m="http://schemas.openxmlformats.org/officeDocument/2006/math">
                    <m:r>
                      <a:rPr>
                        <a:latin typeface="Cambria Math" panose="02040503050406030204" pitchFamily="18" charset="0"/>
                      </a:rPr>
                      <m:t>𝑥</m:t>
                    </m:r>
                  </m:oMath>
                </a14:m>
                <a:r>
                  <a:rPr sz="2800"/>
                  <a:t> where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r>
                      <a:rPr>
                        <a:latin typeface="Cambria Math" panose="02040503050406030204" pitchFamily="18" charset="0"/>
                      </a:rPr>
                      <m:t>=0</m:t>
                    </m:r>
                  </m:oMath>
                </a14:m>
                <a:r>
                  <a:rPr sz="2800"/>
                  <a:t> on a number line. In this case, there is only one such point: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a:t> (this was determined in part </a:t>
                </a:r>
                <a:r>
                  <a:rPr sz="2800" b="1"/>
                  <a:t>a.</a:t>
                </a:r>
                <a:r>
                  <a:rPr sz="2800"/>
                  <a:t>). Select a test point in each of the two intervals and find the sign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 at these test points by substituting the value into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𝑑𝑦</m:t>
                        </m:r>
                      </m:num>
                      <m:den>
                        <m:r>
                          <a:rPr>
                            <a:latin typeface="Cambria Math" panose="02040503050406030204" pitchFamily="18" charset="0"/>
                          </a:rPr>
                          <m:t>𝑑𝑥</m:t>
                        </m:r>
                      </m:den>
                    </m:f>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a Function (cont.)</a:t>
            </a:r>
          </a:p>
        </p:txBody>
      </p:sp>
      <p:pic>
        <p:nvPicPr>
          <p:cNvPr id="5" name="Content Placeholder 4">
            <a:extLst>
              <a:ext uri="{FF2B5EF4-FFF2-40B4-BE49-F238E27FC236}">
                <a16:creationId xmlns:a16="http://schemas.microsoft.com/office/drawing/2014/main" id="{A5B2CCB3-5053-5EF3-01CA-239F2F51D4AF}"/>
              </a:ext>
            </a:extLst>
          </p:cNvPr>
          <p:cNvPicPr>
            <a:picLocks noGrp="1" noChangeAspect="1"/>
          </p:cNvPicPr>
          <p:nvPr>
            <p:ph sz="quarter" idx="11"/>
          </p:nvPr>
        </p:nvPicPr>
        <p:blipFill>
          <a:blip r:embed="rId2"/>
          <a:stretch>
            <a:fillRect/>
          </a:stretch>
        </p:blipFill>
        <p:spPr>
          <a:xfrm>
            <a:off x="1190625" y="1031423"/>
            <a:ext cx="6762750" cy="3019647"/>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DD85CF-1B8D-8140-0D76-42A2BF5F353C}"/>
                  </a:ext>
                </a:extLst>
              </p:cNvPr>
              <p:cNvSpPr txBox="1"/>
              <p:nvPr/>
            </p:nvSpPr>
            <p:spPr>
              <a:xfrm>
                <a:off x="762000" y="3886200"/>
                <a:ext cx="4572000" cy="1399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sSubPr>
                        <m:e>
                          <m:d>
                            <m:dPr>
                              <m:begChr m:val=""/>
                              <m:endChr m:val="|"/>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a:rPr kumimoji="0" lang="ar-AE" sz="1800" b="0" i="0" u="none" strike="noStrike" kern="1200" cap="none" spc="0" normalizeH="0" baseline="0" noProof="0">
                                      <a:ln>
                                        <a:noFill/>
                                      </a:ln>
                                      <a:solidFill>
                                        <a:srgbClr val="1F497D"/>
                                      </a:solidFill>
                                      <a:effectLst/>
                                      <a:uLnTx/>
                                      <a:uFillTx/>
                                      <a:latin typeface="Cambria Math"/>
                                      <a:ea typeface="+mj-ea"/>
                                      <a:cs typeface="+mj-cs"/>
                                    </a:rPr>
                                    <m:t>𝑑𝑦</m:t>
                                  </m:r>
                                </m:num>
                                <m:den>
                                  <m:r>
                                    <a:rPr kumimoji="0" lang="ar-AE" sz="1800" b="0" i="0" u="none" strike="noStrike" kern="1200" cap="none" spc="0" normalizeH="0" baseline="0" noProof="0">
                                      <a:ln>
                                        <a:noFill/>
                                      </a:ln>
                                      <a:solidFill>
                                        <a:srgbClr val="1F497D"/>
                                      </a:solidFill>
                                      <a:effectLst/>
                                      <a:uLnTx/>
                                      <a:uFillTx/>
                                      <a:latin typeface="Cambria Math"/>
                                      <a:ea typeface="+mj-ea"/>
                                      <a:cs typeface="+mj-cs"/>
                                    </a:rPr>
                                    <m:t>𝑑𝑥</m:t>
                                  </m:r>
                                </m:den>
                              </m:f>
                            </m:e>
                          </m:d>
                        </m:e>
                        <m:sub>
                          <m:r>
                            <a:rPr kumimoji="0" lang="ar-AE" sz="1800" b="0" i="0" u="none" strike="noStrike" kern="1200" cap="none" spc="0" normalizeH="0" baseline="0" noProof="0">
                              <a:ln>
                                <a:noFill/>
                              </a:ln>
                              <a:solidFill>
                                <a:srgbClr val="1F497D"/>
                              </a:solidFill>
                              <a:effectLst/>
                              <a:uLnTx/>
                              <a:uFillTx/>
                              <a:latin typeface="Cambria Math"/>
                              <a:ea typeface="+mj-ea"/>
                              <a:cs typeface="+mj-cs"/>
                            </a:rPr>
                            <m:t>𝑥</m:t>
                          </m:r>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sub>
                      </m:sSub>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3</m:t>
                      </m:r>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e>
                          </m:d>
                        </m:e>
                        <m:sup>
                          <m:r>
                            <a:rPr kumimoji="0" lang="ar-AE" sz="1800" b="0" i="0" u="none" strike="noStrike" kern="1200" cap="none" spc="0" normalizeH="0" baseline="0" noProof="0">
                              <a:ln>
                                <a:noFill/>
                              </a:ln>
                              <a:solidFill>
                                <a:srgbClr val="1F497D"/>
                              </a:solidFill>
                              <a:effectLst/>
                              <a:uLnTx/>
                              <a:uFillTx/>
                              <a:latin typeface="Cambria Math"/>
                              <a:ea typeface="+mj-ea"/>
                              <a:cs typeface="+mj-cs"/>
                            </a:rPr>
                            <m:t>2</m:t>
                          </m:r>
                        </m:sup>
                      </m:sSup>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b>
                            <m:sSub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bPr>
                            <m:e>
                              <m:d>
                                <m:dPr>
                                  <m:begChr m:val=""/>
                                  <m:endChr m:val="|"/>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a:rPr kumimoji="0" lang="ar-AE" sz="1800" b="0" i="0" u="none" strike="noStrike" kern="1200" cap="none" spc="0" normalizeH="0" baseline="0" noProof="0">
                                          <a:ln>
                                            <a:noFill/>
                                          </a:ln>
                                          <a:solidFill>
                                            <a:srgbClr val="1F497D"/>
                                          </a:solidFill>
                                          <a:effectLst/>
                                          <a:uLnTx/>
                                          <a:uFillTx/>
                                          <a:latin typeface="Cambria Math"/>
                                          <a:ea typeface="+mj-ea"/>
                                          <a:cs typeface="+mj-cs"/>
                                        </a:rPr>
                                        <m:t>𝑑𝑦</m:t>
                                      </m:r>
                                    </m:num>
                                    <m:den>
                                      <m:r>
                                        <a:rPr kumimoji="0" lang="ar-AE" sz="1800" b="0" i="0" u="none" strike="noStrike" kern="1200" cap="none" spc="0" normalizeH="0" baseline="0" noProof="0">
                                          <a:ln>
                                            <a:noFill/>
                                          </a:ln>
                                          <a:solidFill>
                                            <a:srgbClr val="1F497D"/>
                                          </a:solidFill>
                                          <a:effectLst/>
                                          <a:uLnTx/>
                                          <a:uFillTx/>
                                          <a:latin typeface="Cambria Math"/>
                                          <a:ea typeface="+mj-ea"/>
                                          <a:cs typeface="+mj-cs"/>
                                        </a:rPr>
                                        <m:t>𝑑𝑥</m:t>
                                      </m:r>
                                    </m:den>
                                  </m:f>
                                </m:e>
                              </m:d>
                            </m:e>
                            <m:sub>
                              <m:r>
                                <a:rPr kumimoji="0" lang="ar-AE" sz="1800" b="0" i="0" u="none" strike="noStrike" kern="1200" cap="none" spc="0" normalizeH="0" baseline="0" noProof="0">
                                  <a:ln>
                                    <a:noFill/>
                                  </a:ln>
                                  <a:solidFill>
                                    <a:srgbClr val="1F497D"/>
                                  </a:solidFill>
                                  <a:effectLst/>
                                  <a:uLnTx/>
                                  <a:uFillTx/>
                                  <a:latin typeface="Cambria Math"/>
                                  <a:ea typeface="+mj-ea"/>
                                  <a:cs typeface="+mj-cs"/>
                                </a:rPr>
                                <m:t>𝑥</m:t>
                              </m:r>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sub>
                          </m:sSub>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3</m:t>
                      </m:r>
                    </m:oMath>
                  </m:oMathPara>
                </a14:m>
                <a:endParaRPr lang="en-US" dirty="0"/>
              </a:p>
            </p:txBody>
          </p:sp>
        </mc:Choice>
        <mc:Fallback xmlns="">
          <p:sp>
            <p:nvSpPr>
              <p:cNvPr id="7" name="TextBox 6">
                <a:extLst>
                  <a:ext uri="{FF2B5EF4-FFF2-40B4-BE49-F238E27FC236}">
                    <a16:creationId xmlns:a16="http://schemas.microsoft.com/office/drawing/2014/main" id="{F8DD85CF-1B8D-8140-0D76-42A2BF5F353C}"/>
                  </a:ext>
                </a:extLst>
              </p:cNvPr>
              <p:cNvSpPr txBox="1">
                <a:spLocks noRot="1" noChangeAspect="1" noMove="1" noResize="1" noEditPoints="1" noAdjustHandles="1" noChangeArrowheads="1" noChangeShapeType="1" noTextEdit="1"/>
              </p:cNvSpPr>
              <p:nvPr/>
            </p:nvSpPr>
            <p:spPr>
              <a:xfrm>
                <a:off x="762000" y="3886200"/>
                <a:ext cx="4572000" cy="139999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8EF9B5-E487-30BA-3F85-B57A92C6E60F}"/>
                  </a:ext>
                </a:extLst>
              </p:cNvPr>
              <p:cNvSpPr txBox="1"/>
              <p:nvPr/>
            </p:nvSpPr>
            <p:spPr>
              <a:xfrm>
                <a:off x="4114800" y="3884064"/>
                <a:ext cx="4572000" cy="1399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sSubPr>
                        <m:e>
                          <m:d>
                            <m:dPr>
                              <m:begChr m:val=""/>
                              <m:endChr m:val="|"/>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a:rPr kumimoji="0" lang="ar-AE" sz="1800" b="0" i="0" u="none" strike="noStrike" kern="1200" cap="none" spc="0" normalizeH="0" baseline="0" noProof="0">
                                      <a:ln>
                                        <a:noFill/>
                                      </a:ln>
                                      <a:solidFill>
                                        <a:srgbClr val="1F497D"/>
                                      </a:solidFill>
                                      <a:effectLst/>
                                      <a:uLnTx/>
                                      <a:uFillTx/>
                                      <a:latin typeface="Cambria Math"/>
                                      <a:ea typeface="+mj-ea"/>
                                      <a:cs typeface="+mj-cs"/>
                                    </a:rPr>
                                    <m:t>𝑑𝑦</m:t>
                                  </m:r>
                                </m:num>
                                <m:den>
                                  <m:r>
                                    <a:rPr kumimoji="0" lang="ar-AE" sz="1800" b="0" i="0" u="none" strike="noStrike" kern="1200" cap="none" spc="0" normalizeH="0" baseline="0" noProof="0">
                                      <a:ln>
                                        <a:noFill/>
                                      </a:ln>
                                      <a:solidFill>
                                        <a:srgbClr val="1F497D"/>
                                      </a:solidFill>
                                      <a:effectLst/>
                                      <a:uLnTx/>
                                      <a:uFillTx/>
                                      <a:latin typeface="Cambria Math"/>
                                      <a:ea typeface="+mj-ea"/>
                                      <a:cs typeface="+mj-cs"/>
                                    </a:rPr>
                                    <m:t>𝑑𝑥</m:t>
                                  </m:r>
                                </m:den>
                              </m:f>
                            </m:e>
                          </m:d>
                        </m:e>
                        <m:sub>
                          <m:r>
                            <a:rPr kumimoji="0" lang="ar-AE" sz="1800" b="0" i="0" u="none" strike="noStrike" kern="1200" cap="none" spc="0" normalizeH="0" baseline="0" noProof="0">
                              <a:ln>
                                <a:noFill/>
                              </a:ln>
                              <a:solidFill>
                                <a:srgbClr val="1F497D"/>
                              </a:solidFill>
                              <a:effectLst/>
                              <a:uLnTx/>
                              <a:uFillTx/>
                              <a:latin typeface="Cambria Math"/>
                              <a:ea typeface="+mj-ea"/>
                              <a:cs typeface="+mj-cs"/>
                            </a:rPr>
                            <m:t>𝑥</m:t>
                          </m:r>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sub>
                      </m:sSub>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3</m:t>
                      </m:r>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1</m:t>
                              </m:r>
                            </m:e>
                          </m:d>
                        </m:e>
                        <m:sup>
                          <m:r>
                            <a:rPr kumimoji="0" lang="ar-AE" sz="1800" b="0" i="0" u="none" strike="noStrike" kern="1200" cap="none" spc="0" normalizeH="0" baseline="0" noProof="0">
                              <a:ln>
                                <a:noFill/>
                              </a:ln>
                              <a:solidFill>
                                <a:srgbClr val="1F497D"/>
                              </a:solidFill>
                              <a:effectLst/>
                              <a:uLnTx/>
                              <a:uFillTx/>
                              <a:latin typeface="Cambria Math"/>
                              <a:ea typeface="+mj-ea"/>
                              <a:cs typeface="+mj-cs"/>
                            </a:rPr>
                            <m:t>2</m:t>
                          </m:r>
                        </m:sup>
                      </m:sSup>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b>
                            <m:sSub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bPr>
                            <m:e>
                              <m:d>
                                <m:dPr>
                                  <m:begChr m:val=""/>
                                  <m:endChr m:val="|"/>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a:rPr kumimoji="0" lang="ar-AE" sz="1800" b="0" i="0" u="none" strike="noStrike" kern="1200" cap="none" spc="0" normalizeH="0" baseline="0" noProof="0">
                                          <a:ln>
                                            <a:noFill/>
                                          </a:ln>
                                          <a:solidFill>
                                            <a:srgbClr val="1F497D"/>
                                          </a:solidFill>
                                          <a:effectLst/>
                                          <a:uLnTx/>
                                          <a:uFillTx/>
                                          <a:latin typeface="Cambria Math"/>
                                          <a:ea typeface="+mj-ea"/>
                                          <a:cs typeface="+mj-cs"/>
                                        </a:rPr>
                                        <m:t>𝑑𝑦</m:t>
                                      </m:r>
                                    </m:num>
                                    <m:den>
                                      <m:r>
                                        <a:rPr kumimoji="0" lang="ar-AE" sz="1800" b="0" i="0" u="none" strike="noStrike" kern="1200" cap="none" spc="0" normalizeH="0" baseline="0" noProof="0">
                                          <a:ln>
                                            <a:noFill/>
                                          </a:ln>
                                          <a:solidFill>
                                            <a:srgbClr val="1F497D"/>
                                          </a:solidFill>
                                          <a:effectLst/>
                                          <a:uLnTx/>
                                          <a:uFillTx/>
                                          <a:latin typeface="Cambria Math"/>
                                          <a:ea typeface="+mj-ea"/>
                                          <a:cs typeface="+mj-cs"/>
                                        </a:rPr>
                                        <m:t>𝑑𝑥</m:t>
                                      </m:r>
                                    </m:den>
                                  </m:f>
                                </m:e>
                              </m:d>
                            </m:e>
                            <m:sub>
                              <m:r>
                                <a:rPr kumimoji="0" lang="ar-AE" sz="1800" b="0" i="0" u="none" strike="noStrike" kern="1200" cap="none" spc="0" normalizeH="0" baseline="0" noProof="0">
                                  <a:ln>
                                    <a:noFill/>
                                  </a:ln>
                                  <a:solidFill>
                                    <a:srgbClr val="1F497D"/>
                                  </a:solidFill>
                                  <a:effectLst/>
                                  <a:uLnTx/>
                                  <a:uFillTx/>
                                  <a:latin typeface="Cambria Math"/>
                                  <a:ea typeface="+mj-ea"/>
                                  <a:cs typeface="+mj-cs"/>
                                </a:rPr>
                                <m:t>𝑥</m:t>
                              </m:r>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sub>
                          </m:sSub>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3</m:t>
                      </m:r>
                    </m:oMath>
                  </m:oMathPara>
                </a14:m>
                <a:endParaRPr lang="en-US" dirty="0"/>
              </a:p>
            </p:txBody>
          </p:sp>
        </mc:Choice>
        <mc:Fallback xmlns="">
          <p:sp>
            <p:nvSpPr>
              <p:cNvPr id="9" name="TextBox 8">
                <a:extLst>
                  <a:ext uri="{FF2B5EF4-FFF2-40B4-BE49-F238E27FC236}">
                    <a16:creationId xmlns:a16="http://schemas.microsoft.com/office/drawing/2014/main" id="{378EF9B5-E487-30BA-3F85-B57A92C6E60F}"/>
                  </a:ext>
                </a:extLst>
              </p:cNvPr>
              <p:cNvSpPr txBox="1">
                <a:spLocks noRot="1" noChangeAspect="1" noMove="1" noResize="1" noEditPoints="1" noAdjustHandles="1" noChangeArrowheads="1" noChangeShapeType="1" noTextEdit="1"/>
              </p:cNvSpPr>
              <p:nvPr/>
            </p:nvSpPr>
            <p:spPr>
              <a:xfrm>
                <a:off x="4114800" y="3884064"/>
                <a:ext cx="4572000" cy="13999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Placeholder 2">
                <a:extLst>
                  <a:ext uri="{FF2B5EF4-FFF2-40B4-BE49-F238E27FC236}">
                    <a16:creationId xmlns:a16="http://schemas.microsoft.com/office/drawing/2014/main" id="{56CBF223-2701-A04D-812B-12CC69F2B3D0}"/>
                  </a:ext>
                </a:extLst>
              </p:cNvPr>
              <p:cNvGraphicFramePr>
                <a:graphicFrameLocks/>
              </p:cNvGraphicFramePr>
              <p:nvPr>
                <p:extLst>
                  <p:ext uri="{D42A27DB-BD31-4B8C-83A1-F6EECF244321}">
                    <p14:modId xmlns:p14="http://schemas.microsoft.com/office/powerpoint/2010/main" val="3872980660"/>
                  </p:ext>
                </p:extLst>
              </p:nvPr>
            </p:nvGraphicFramePr>
            <p:xfrm>
              <a:off x="990600" y="5086180"/>
              <a:ext cx="7162800" cy="3708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chemeClr val="accent1"/>
                                    </a:solidFill>
                                    <a:latin typeface="Cambria Math"/>
                                  </a:rPr>
                                  <m:t>3</m:t>
                                </m:r>
                                <m:r>
                                  <a:rPr lang="en-US" sz="1800" smtClean="0">
                                    <a:solidFill>
                                      <a:schemeClr val="accent1"/>
                                    </a:solidFill>
                                    <a:latin typeface="Cambria Math"/>
                                  </a:rPr>
                                  <m:t>&gt;</m:t>
                                </m:r>
                                <m:r>
                                  <a:rPr lang="en-US" sz="1800" smtClean="0">
                                    <a:solidFill>
                                      <a:schemeClr val="accent1"/>
                                    </a:solidFill>
                                    <a:latin typeface="Cambria Math"/>
                                  </a:rPr>
                                  <m:t>0</m:t>
                                </m:r>
                              </m:oMath>
                            </m:oMathPara>
                          </a14:m>
                          <a:endParaRPr lang="en-US" sz="18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chemeClr val="accent1"/>
                                    </a:solidFill>
                                    <a:latin typeface="Cambria Math"/>
                                  </a:rPr>
                                  <m:t>3</m:t>
                                </m:r>
                                <m:r>
                                  <a:rPr lang="en-US" sz="1800" smtClean="0">
                                    <a:solidFill>
                                      <a:schemeClr val="accent1"/>
                                    </a:solidFill>
                                    <a:latin typeface="Cambria Math"/>
                                  </a:rPr>
                                  <m:t>&gt;</m:t>
                                </m:r>
                                <m:r>
                                  <a:rPr lang="en-US" sz="1800" smtClean="0">
                                    <a:solidFill>
                                      <a:schemeClr val="accent1"/>
                                    </a:solidFill>
                                    <a:latin typeface="Cambria Math"/>
                                  </a:rPr>
                                  <m:t>0</m:t>
                                </m:r>
                              </m:oMath>
                            </m:oMathPara>
                          </a14:m>
                          <a:endParaRPr lang="en-US" sz="18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mc:Choice>
        <mc:Fallback xmlns="">
          <p:graphicFrame>
            <p:nvGraphicFramePr>
              <p:cNvPr id="10" name="Table Placeholder 2">
                <a:extLst>
                  <a:ext uri="{FF2B5EF4-FFF2-40B4-BE49-F238E27FC236}">
                    <a16:creationId xmlns:a16="http://schemas.microsoft.com/office/drawing/2014/main" id="{56CBF223-2701-A04D-812B-12CC69F2B3D0}"/>
                  </a:ext>
                </a:extLst>
              </p:cNvPr>
              <p:cNvGraphicFramePr>
                <a:graphicFrameLocks/>
              </p:cNvGraphicFramePr>
              <p:nvPr>
                <p:extLst>
                  <p:ext uri="{D42A27DB-BD31-4B8C-83A1-F6EECF244321}">
                    <p14:modId xmlns:p14="http://schemas.microsoft.com/office/powerpoint/2010/main" val="3872980660"/>
                  </p:ext>
                </p:extLst>
              </p:nvPr>
            </p:nvGraphicFramePr>
            <p:xfrm>
              <a:off x="990600" y="5086180"/>
              <a:ext cx="7162800" cy="37084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r="-100000"/>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10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3: Graphing a Function (cont.)</a:t>
            </a:r>
            <a:endParaRPr dirty="0"/>
          </a:p>
        </p:txBody>
      </p:sp>
      <p:pic>
        <p:nvPicPr>
          <p:cNvPr id="5" name="Content Placeholder 4">
            <a:extLst>
              <a:ext uri="{FF2B5EF4-FFF2-40B4-BE49-F238E27FC236}">
                <a16:creationId xmlns:a16="http://schemas.microsoft.com/office/drawing/2014/main" id="{0F423399-B90D-F51C-A568-6EE91CBDA7EB}"/>
              </a:ext>
            </a:extLst>
          </p:cNvPr>
          <p:cNvPicPr>
            <a:picLocks noGrp="1" noChangeAspect="1"/>
          </p:cNvPicPr>
          <p:nvPr>
            <p:ph sz="quarter" idx="11"/>
          </p:nvPr>
        </p:nvPicPr>
        <p:blipFill>
          <a:blip r:embed="rId2"/>
          <a:stretch>
            <a:fillRect/>
          </a:stretch>
        </p:blipFill>
        <p:spPr>
          <a:xfrm>
            <a:off x="752475" y="1064985"/>
            <a:ext cx="7639050" cy="2886075"/>
          </a:xfr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B469E4-0C35-4346-9E62-E0CAEFC8CA8C}"/>
                  </a:ext>
                </a:extLst>
              </p:cNvPr>
              <p:cNvSpPr txBox="1"/>
              <p:nvPr/>
            </p:nvSpPr>
            <p:spPr>
              <a:xfrm>
                <a:off x="457200" y="4114800"/>
                <a:ext cx="7934325" cy="71288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Since </a:t>
                </a:r>
                <a14:m>
                  <m:oMath xmlns:m="http://schemas.openxmlformats.org/officeDocument/2006/math">
                    <m:f>
                      <m:fPr>
                        <m:ctrlPr>
                          <a:rPr lang="ar-AE" sz="2800" i="1" smtClean="0">
                            <a:latin typeface="Cambria Math" panose="02040503050406030204" pitchFamily="18" charset="0"/>
                          </a:rPr>
                        </m:ctrlPr>
                      </m:fPr>
                      <m:num>
                        <m:r>
                          <a:rPr lang="ar-AE" sz="2800">
                            <a:latin typeface="Cambria Math" panose="02040503050406030204" pitchFamily="18" charset="0"/>
                          </a:rPr>
                          <m:t>𝑑𝑦</m:t>
                        </m:r>
                      </m:num>
                      <m:den>
                        <m:r>
                          <a:rPr lang="ar-AE" sz="2800">
                            <a:latin typeface="Cambria Math" panose="02040503050406030204" pitchFamily="18" charset="0"/>
                          </a:rPr>
                          <m:t>𝑑𝑥</m:t>
                        </m:r>
                      </m:den>
                    </m:f>
                    <m:r>
                      <a:rPr lang="ar-AE" sz="2800">
                        <a:latin typeface="Cambria Math" panose="02040503050406030204" pitchFamily="18" charset="0"/>
                      </a:rPr>
                      <m:t>=</m:t>
                    </m:r>
                    <m:r>
                      <a:rPr lang="ar-AE" sz="2800">
                        <a:latin typeface="Cambria Math" panose="02040503050406030204" pitchFamily="18" charset="0"/>
                      </a:rPr>
                      <m:t>3</m:t>
                    </m:r>
                    <m:sSup>
                      <m:sSupPr>
                        <m:ctrlPr>
                          <a:rPr lang="ar-AE" sz="2800" i="1">
                            <a:latin typeface="Cambria Math" panose="02040503050406030204" pitchFamily="18" charset="0"/>
                          </a:rPr>
                        </m:ctrlPr>
                      </m:sSupPr>
                      <m:e>
                        <m:r>
                          <a:rPr lang="ar-AE" sz="2800">
                            <a:latin typeface="Cambria Math" panose="02040503050406030204" pitchFamily="18" charset="0"/>
                          </a:rPr>
                          <m:t>𝑥</m:t>
                        </m:r>
                      </m:e>
                      <m:sup>
                        <m:r>
                          <a:rPr lang="ar-AE" sz="2800">
                            <a:latin typeface="Cambria Math" panose="02040503050406030204" pitchFamily="18" charset="0"/>
                          </a:rPr>
                          <m:t>2</m:t>
                        </m:r>
                      </m:sup>
                    </m:sSup>
                    <m:r>
                      <a:rPr lang="ar-AE" sz="2800">
                        <a:latin typeface="Cambria Math" panose="02040503050406030204" pitchFamily="18" charset="0"/>
                      </a:rPr>
                      <m:t>≥</m:t>
                    </m:r>
                    <m:r>
                      <a:rPr lang="ar-AE" sz="2800">
                        <a:latin typeface="Cambria Math" panose="02040503050406030204" pitchFamily="18" charset="0"/>
                      </a:rPr>
                      <m:t>0</m:t>
                    </m:r>
                  </m:oMath>
                </a14:m>
                <a:r>
                  <a:rPr kumimoji="0" lang="en-US" sz="2800" b="0" i="0" u="none" strike="noStrike" kern="1200" cap="none" spc="0" normalizeH="0" baseline="0" noProof="0" dirty="0">
                    <a:ln>
                      <a:noFill/>
                    </a:ln>
                    <a:solidFill>
                      <a:srgbClr val="366092"/>
                    </a:solidFill>
                    <a:effectLst/>
                    <a:uLnTx/>
                    <a:uFillTx/>
                    <a:latin typeface="Calibri"/>
                  </a:rPr>
                  <a:t> </a:t>
                </a:r>
                <a:r>
                  <a:rPr lang="en-US" sz="2800" dirty="0"/>
                  <a:t>for all </a:t>
                </a:r>
                <a14:m>
                  <m:oMath xmlns:m="http://schemas.openxmlformats.org/officeDocument/2006/math">
                    <m:r>
                      <a:rPr lang="en-US" sz="2800">
                        <a:latin typeface="Cambria Math" panose="02040503050406030204" pitchFamily="18" charset="0"/>
                      </a:rPr>
                      <m:t>𝑥</m:t>
                    </m:r>
                  </m:oMath>
                </a14:m>
                <a:r>
                  <a:rPr lang="en-US" sz="2800" dirty="0"/>
                  <a:t>, </a:t>
                </a:r>
                <a14:m>
                  <m:oMath xmlns:m="http://schemas.openxmlformats.org/officeDocument/2006/math">
                    <m:r>
                      <a:rPr lang="en-US" sz="2800">
                        <a:latin typeface="Cambria Math" panose="02040503050406030204" pitchFamily="18" charset="0"/>
                      </a:rPr>
                      <m:t>𝑦</m:t>
                    </m:r>
                  </m:oMath>
                </a14:m>
                <a:r>
                  <a:rPr lang="en-US" sz="2800" dirty="0"/>
                  <a:t> is increasing on</a:t>
                </a:r>
                <a:r>
                  <a:rPr kumimoji="0" lang="en-US" sz="2800" b="0" i="0" u="none" strike="noStrike" kern="1200" cap="none" spc="0" normalizeH="0" baseline="0" noProof="0" dirty="0">
                    <a:ln>
                      <a:noFill/>
                    </a:ln>
                    <a:solidFill>
                      <a:srgbClr val="366092"/>
                    </a:solidFill>
                    <a:effectLst/>
                    <a:uLnTx/>
                    <a:uFillTx/>
                    <a:latin typeface="Calibri"/>
                  </a:rPr>
                  <a:t> </a:t>
                </a:r>
                <a:endParaRPr lang="en-US" sz="2800" dirty="0"/>
              </a:p>
            </p:txBody>
          </p:sp>
        </mc:Choice>
        <mc:Fallback xmlns="">
          <p:sp>
            <p:nvSpPr>
              <p:cNvPr id="4" name="TextBox 3">
                <a:extLst>
                  <a:ext uri="{FF2B5EF4-FFF2-40B4-BE49-F238E27FC236}">
                    <a16:creationId xmlns:a16="http://schemas.microsoft.com/office/drawing/2014/main" id="{87B469E4-0C35-4346-9E62-E0CAEFC8CA8C}"/>
                  </a:ext>
                </a:extLst>
              </p:cNvPr>
              <p:cNvSpPr txBox="1">
                <a:spLocks noRot="1" noChangeAspect="1" noMove="1" noResize="1" noEditPoints="1" noAdjustHandles="1" noChangeArrowheads="1" noChangeShapeType="1" noTextEdit="1"/>
              </p:cNvSpPr>
              <p:nvPr/>
            </p:nvSpPr>
            <p:spPr>
              <a:xfrm>
                <a:off x="457200" y="4114800"/>
                <a:ext cx="7934325" cy="712887"/>
              </a:xfrm>
              <a:prstGeom prst="rect">
                <a:avLst/>
              </a:prstGeom>
              <a:blipFill>
                <a:blip r:embed="rId3"/>
                <a:stretch>
                  <a:fillRect l="-1536"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077BF7-9589-AA55-6D34-65EDCEF55877}"/>
                  </a:ext>
                </a:extLst>
              </p:cNvPr>
              <p:cNvSpPr txBox="1"/>
              <p:nvPr/>
            </p:nvSpPr>
            <p:spPr>
              <a:xfrm>
                <a:off x="457200" y="4827687"/>
                <a:ext cx="4572000" cy="523220"/>
              </a:xfrm>
              <a:prstGeom prst="rect">
                <a:avLst/>
              </a:prstGeom>
              <a:noFill/>
            </p:spPr>
            <p:txBody>
              <a:bodyPr wrap="square">
                <a:spAutoFit/>
              </a:bodyPr>
              <a:lstStyle/>
              <a:p>
                <a14:m>
                  <m:oMath xmlns:m="http://schemas.openxmlformats.org/officeDocument/2006/math">
                    <m:d>
                      <m:dPr>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e>
                    </m:d>
                  </m:oMath>
                </a14:m>
                <a:r>
                  <a:rPr lang="en-US" dirty="0"/>
                  <a:t>.</a:t>
                </a:r>
              </a:p>
            </p:txBody>
          </p:sp>
        </mc:Choice>
        <mc:Fallback xmlns="">
          <p:sp>
            <p:nvSpPr>
              <p:cNvPr id="6" name="TextBox 5">
                <a:extLst>
                  <a:ext uri="{FF2B5EF4-FFF2-40B4-BE49-F238E27FC236}">
                    <a16:creationId xmlns:a16="http://schemas.microsoft.com/office/drawing/2014/main" id="{F8077BF7-9589-AA55-6D34-65EDCEF55877}"/>
                  </a:ext>
                </a:extLst>
              </p:cNvPr>
              <p:cNvSpPr txBox="1">
                <a:spLocks noRot="1" noChangeAspect="1" noMove="1" noResize="1" noEditPoints="1" noAdjustHandles="1" noChangeArrowheads="1" noChangeShapeType="1" noTextEdit="1"/>
              </p:cNvSpPr>
              <p:nvPr/>
            </p:nvSpPr>
            <p:spPr>
              <a:xfrm>
                <a:off x="457200" y="4827687"/>
                <a:ext cx="4572000" cy="523220"/>
              </a:xfrm>
              <a:prstGeom prst="rect">
                <a:avLst/>
              </a:prstGeom>
              <a:blipFill>
                <a:blip r:embed="rId4"/>
                <a:stretch>
                  <a:fillRect b="-1162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Graphing a Function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Part </a:t>
                </a:r>
                <a:r>
                  <a:rPr sz="2800" b="1"/>
                  <a:t>a.</a:t>
                </a:r>
                <a:r>
                  <a:rPr sz="2800"/>
                  <a:t> determined a horizontal tangent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a:t>, and part </a:t>
                </a:r>
                <a:r>
                  <a:rPr sz="2800" b="1"/>
                  <a:t>b.</a:t>
                </a:r>
                <a:r>
                  <a:rPr sz="2800"/>
                  <a:t> showed that </a:t>
                </a:r>
                <a14:m>
                  <m:oMath xmlns:m="http://schemas.openxmlformats.org/officeDocument/2006/math">
                    <m:r>
                      <a:rPr>
                        <a:latin typeface="Cambria Math" panose="02040503050406030204" pitchFamily="18" charset="0"/>
                      </a:rPr>
                      <m:t>𝑦</m:t>
                    </m:r>
                  </m:oMath>
                </a14:m>
                <a:r>
                  <a:rPr sz="2800"/>
                  <a:t> is increasing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m:rPr>
                            <m:nor/>
                          </m:rPr>
                          <a:rPr/>
                          <m:t>, </m:t>
                        </m:r>
                        <m:r>
                          <a:rPr>
                            <a:latin typeface="Cambria Math" panose="02040503050406030204" pitchFamily="18" charset="0"/>
                          </a:rPr>
                          <m:t>+</m:t>
                        </m:r>
                        <m:r>
                          <a:rPr>
                            <a:latin typeface="Cambria Math" panose="02040503050406030204" pitchFamily="18" charset="0"/>
                          </a:rPr>
                          <m:t>∞</m:t>
                        </m:r>
                      </m:e>
                    </m:d>
                  </m:oMath>
                </a14:m>
                <a:r>
                  <a:rPr sz="2800"/>
                  <a:t>. (</a:t>
                </a:r>
                <a:r>
                  <a:rPr sz="2800" b="1"/>
                  <a:t>Note:</a:t>
                </a:r>
                <a:r>
                  <a:rPr sz="2800"/>
                  <a:t> Since </a:t>
                </a:r>
                <a14:m>
                  <m:oMath xmlns:m="http://schemas.openxmlformats.org/officeDocument/2006/math">
                    <m:r>
                      <a:rPr>
                        <a:latin typeface="Cambria Math" panose="02040503050406030204" pitchFamily="18" charset="0"/>
                      </a:rPr>
                      <m:t>𝑦</m:t>
                    </m:r>
                  </m:oMath>
                </a14:m>
                <a:r>
                  <a:rPr sz="2800"/>
                  <a:t> is increasing on either side of </a:t>
                </a:r>
                <a:r>
                  <a:rPr sz="2800">
                    <a:latin typeface="Cambria Math"/>
                  </a:rPr>
                  <a:t>0</a:t>
                </a:r>
                <a:r>
                  <a:rPr sz="2800"/>
                  <a:t>, it is also increasing on any interval that contains </a:t>
                </a:r>
                <a:r>
                  <a:rPr sz="2800">
                    <a:latin typeface="Cambria Math"/>
                  </a:rPr>
                  <a:t>0</a:t>
                </a:r>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350" r="-1556"/>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Increasing and Decreasing Intervals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that a function </a:t>
                </a:r>
                <a14:m>
                  <m:oMath xmlns:m="http://schemas.openxmlformats.org/officeDocument/2006/math">
                    <m:r>
                      <a:rPr>
                        <a:latin typeface="Cambria Math" panose="02040503050406030204" pitchFamily="18" charset="0"/>
                      </a:rPr>
                      <m:t>𝑓</m:t>
                    </m:r>
                  </m:oMath>
                </a14:m>
                <a:r>
                  <a:rPr sz="2800" dirty="0"/>
                  <a:t> is defined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marL="514350" indent="-514350">
                  <a:buFont typeface="+mj-lt"/>
                  <a:buAutoNum type="arabicPeriod"/>
                  <a:defRPr sz="2800"/>
                </a:pPr>
                <a:r>
                  <a:rPr dirty="0"/>
                  <a:t>​</a:t>
                </a:r>
                <a:r>
                  <a:rPr sz="2800" dirty="0"/>
                  <a:t>If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implies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e>
                    </m:func>
                    <m:r>
                      <a:rPr>
                        <a:latin typeface="Cambria Math" panose="02040503050406030204" pitchFamily="18" charset="0"/>
                      </a:rPr>
                      <m:t>&lt;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oMath>
                </a14:m>
                <a:r>
                  <a:rPr sz="2800" dirty="0"/>
                  <a:t> for every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in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increasing on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marL="514350" indent="-514350">
                  <a:buFont typeface="+mj-lt"/>
                  <a:buAutoNum type="arabicPeriod" startAt="2"/>
                  <a:defRPr sz="2800"/>
                </a:pPr>
                <a:r>
                  <a:rPr dirty="0"/>
                  <a:t>​</a:t>
                </a:r>
                <a:r>
                  <a:rPr sz="2800" dirty="0"/>
                  <a:t>If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implies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e>
                    </m:func>
                    <m:r>
                      <a:rPr>
                        <a:latin typeface="Cambria Math" panose="02040503050406030204" pitchFamily="18" charset="0"/>
                      </a:rPr>
                      <m:t>&gt;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d>
                      </m:e>
                    </m:func>
                  </m:oMath>
                </a14:m>
                <a:r>
                  <a:rPr sz="2800" dirty="0"/>
                  <a:t> for every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in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decreasing on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Graphing a Function (cont.)</a:t>
            </a:r>
            <a:endParaRPr dirty="0"/>
          </a:p>
        </p:txBody>
      </p:sp>
      <p:pic>
        <p:nvPicPr>
          <p:cNvPr id="5" name="Content Placeholder 4">
            <a:extLst>
              <a:ext uri="{FF2B5EF4-FFF2-40B4-BE49-F238E27FC236}">
                <a16:creationId xmlns:a16="http://schemas.microsoft.com/office/drawing/2014/main" id="{23AD280F-6427-5797-436D-CDCEB3583526}"/>
              </a:ext>
            </a:extLst>
          </p:cNvPr>
          <p:cNvPicPr>
            <a:picLocks noGrp="1" noChangeAspect="1"/>
          </p:cNvPicPr>
          <p:nvPr>
            <p:ph sz="quarter" idx="11"/>
          </p:nvPr>
        </p:nvPicPr>
        <p:blipFill>
          <a:blip r:embed="rId2"/>
          <a:stretch>
            <a:fillRect/>
          </a:stretch>
        </p:blipFill>
        <p:spPr>
          <a:xfrm>
            <a:off x="2121050" y="1082675"/>
            <a:ext cx="4901899" cy="484981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Graphing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Consider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𝑥</m:t>
                        </m:r>
                      </m:den>
                    </m:f>
                  </m:oMath>
                </a14:m>
                <a:r>
                  <a:rPr sz="2800"/>
                  <a:t>.</a:t>
                </a:r>
              </a:p>
              <a:p>
                <a:pPr marL="514350" indent="-514350">
                  <a:buFont typeface="+mj-lt"/>
                  <a:buAutoNum type="alphaLcPeriod"/>
                  <a:defRPr sz="2800"/>
                </a:pPr>
                <a:r>
                  <a:t>​</a:t>
                </a:r>
                <a:r>
                  <a:rPr sz="2800"/>
                  <a:t>Find all values of </a:t>
                </a:r>
                <a14:m>
                  <m:oMath xmlns:m="http://schemas.openxmlformats.org/officeDocument/2006/math">
                    <m:r>
                      <a:rPr>
                        <a:latin typeface="Cambria Math" panose="02040503050406030204" pitchFamily="18" charset="0"/>
                      </a:rPr>
                      <m:t>𝑥</m:t>
                    </m:r>
                  </m:oMath>
                </a14:m>
                <a:r>
                  <a:rPr sz="2800"/>
                  <a:t> where the derivative is </a:t>
                </a:r>
                <a:r>
                  <a:rPr sz="2800">
                    <a:latin typeface="Cambria Math"/>
                  </a:rPr>
                  <a:t>0</a:t>
                </a:r>
                <a:r>
                  <a:rPr sz="2800"/>
                  <a:t>.</a:t>
                </a:r>
              </a:p>
              <a:p>
                <a:pPr marL="514350" indent="-514350">
                  <a:buFont typeface="+mj-lt"/>
                  <a:buAutoNum type="alphaLcPeriod" startAt="2"/>
                  <a:defRPr sz="2800"/>
                </a:pPr>
                <a:r>
                  <a:t>​</a:t>
                </a:r>
                <a:r>
                  <a:rPr sz="2800"/>
                  <a:t>Determine where the function is increasing and where it is decreasing.</a:t>
                </a:r>
              </a:p>
              <a:p>
                <a:pPr marL="514350" indent="-514350">
                  <a:buFont typeface="+mj-lt"/>
                  <a:buAutoNum type="alphaLcPeriod" startAt="3"/>
                  <a:defRPr sz="2800"/>
                </a:pPr>
                <a:r>
                  <a:t>​</a:t>
                </a:r>
                <a:r>
                  <a:rPr sz="2800"/>
                  <a:t>Sketch its graph.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a Function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3380027-B9F5-7B99-39E5-764770A64474}"/>
                  </a:ext>
                </a:extLst>
              </p:cNvPr>
              <p:cNvGraphicFramePr>
                <a:graphicFrameLocks/>
              </p:cNvGraphicFramePr>
              <p:nvPr>
                <p:extLst>
                  <p:ext uri="{D42A27DB-BD31-4B8C-83A1-F6EECF244321}">
                    <p14:modId xmlns:p14="http://schemas.microsoft.com/office/powerpoint/2010/main" val="4260060269"/>
                  </p:ext>
                </p:extLst>
              </p:nvPr>
            </p:nvGraphicFramePr>
            <p:xfrm>
              <a:off x="838200" y="1600200"/>
              <a:ext cx="8229600" cy="1392428"/>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sz="1800"/>
                          </a:pPr>
                          <a:r>
                            <a:rPr sz="2800"/>
                            <a:t>​</a:t>
                          </a:r>
                          <a14:m>
                            <m:oMath xmlns:m="http://schemas.openxmlformats.org/officeDocument/2006/math">
                              <m:func>
                                <m:funcPr>
                                  <m:ctrlPr>
                                    <a:rPr sz="2800" i="1">
                                      <a:latin typeface="Cambria Math" panose="02040503050406030204" pitchFamily="18" charset="0"/>
                                    </a:rPr>
                                  </m:ctrlPr>
                                </m:funcPr>
                                <m:fName>
                                  <m:r>
                                    <a:rPr sz="2800">
                                      <a:latin typeface="Cambria Math"/>
                                    </a:rPr>
                                    <m:t>𝑓</m:t>
                                  </m:r>
                                </m:fName>
                                <m:e>
                                  <m:d>
                                    <m:dPr>
                                      <m:ctrlPr>
                                        <a:rPr sz="2800" i="1">
                                          <a:latin typeface="Cambria Math" panose="02040503050406030204" pitchFamily="18" charset="0"/>
                                        </a:rPr>
                                      </m:ctrlPr>
                                    </m:dPr>
                                    <m:e>
                                      <m:r>
                                        <a:rPr sz="2800">
                                          <a:latin typeface="Cambria Math"/>
                                        </a:rPr>
                                        <m:t>𝑥</m:t>
                                      </m:r>
                                    </m:e>
                                  </m:d>
                                </m:e>
                              </m:func>
                              <m:r>
                                <a:rPr sz="2800">
                                  <a:latin typeface="Cambria Math"/>
                                </a:rPr>
                                <m:t>=</m:t>
                              </m:r>
                              <m:f>
                                <m:fPr>
                                  <m:ctrlPr>
                                    <a:rPr sz="2800" i="1">
                                      <a:latin typeface="Cambria Math" panose="02040503050406030204" pitchFamily="18" charset="0"/>
                                    </a:rPr>
                                  </m:ctrlPr>
                                </m:fPr>
                                <m:num>
                                  <m:r>
                                    <a:rPr sz="2800">
                                      <a:latin typeface="Cambria Math"/>
                                    </a:rPr>
                                    <m:t>1</m:t>
                                  </m:r>
                                </m:num>
                                <m:den>
                                  <m:r>
                                    <a:rPr sz="2800">
                                      <a:latin typeface="Cambria Math"/>
                                    </a:rPr>
                                    <m:t>𝑥</m:t>
                                  </m:r>
                                </m:den>
                              </m:f>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−1</m:t>
                                  </m:r>
                                </m:sup>
                              </m:sSup>
                            </m:oMath>
                          </a14:m>
                          <a:endParaRPr sz="2800"/>
                        </a:p>
                      </a:txBody>
                      <a:tcPr/>
                    </a:tc>
                    <a:tc>
                      <a:txBody>
                        <a:bodyPr/>
                        <a:lstStyle/>
                        <a:p>
                          <a:pPr algn="l">
                            <a:defRPr sz="1100" b="1"/>
                          </a:pPr>
                          <a:r>
                            <a:rPr sz="2000" b="0" dirty="0"/>
                            <a:t>Rewrite </a:t>
                          </a:r>
                          <a14:m>
                            <m:oMath xmlns:m="http://schemas.openxmlformats.org/officeDocument/2006/math">
                              <m:r>
                                <m:rPr>
                                  <m:sty m:val="p"/>
                                </m:rPr>
                                <a:rPr sz="2000" b="0" i="1">
                                  <a:latin typeface="Cambria Math"/>
                                </a:rPr>
                                <m:t>f</m:t>
                              </m:r>
                              <m:r>
                                <a:rPr sz="2000" b="0">
                                  <a:latin typeface="Cambria Math"/>
                                </a:rPr>
                                <m:t>⁡</m:t>
                              </m:r>
                              <m:d>
                                <m:dPr>
                                  <m:ctrlPr>
                                    <a:rPr sz="2000" b="0" i="1">
                                      <a:latin typeface="Cambria Math" panose="02040503050406030204" pitchFamily="18" charset="0"/>
                                    </a:rPr>
                                  </m:ctrlPr>
                                </m:dPr>
                                <m:e>
                                  <m:r>
                                    <m:rPr>
                                      <m:sty m:val="p"/>
                                    </m:rPr>
                                    <a:rPr sz="2000" b="0" i="1">
                                      <a:latin typeface="Cambria Math"/>
                                    </a:rPr>
                                    <m:t>x</m:t>
                                  </m:r>
                                </m:e>
                              </m:d>
                            </m:oMath>
                          </a14:m>
                          <a:r>
                            <a:rPr sz="2000" b="0" dirty="0"/>
                            <a:t> using exponents.</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sSup>
                                    <m:sSupPr>
                                      <m:ctrlPr>
                                        <a:rPr sz="2800" i="1">
                                          <a:latin typeface="Cambria Math" panose="02040503050406030204" pitchFamily="18" charset="0"/>
                                        </a:rPr>
                                      </m:ctrlPr>
                                    </m:sSupPr>
                                    <m:e>
                                      <m:r>
                                        <a:rPr sz="2800">
                                          <a:latin typeface="Cambria Math"/>
                                        </a:rPr>
                                        <m:t>𝑓</m:t>
                                      </m:r>
                                    </m:e>
                                    <m:sup>
                                      <m:r>
                                        <a:rPr sz="2800">
                                          <a:latin typeface="Cambria Math"/>
                                        </a:rPr>
                                        <m:t>′</m:t>
                                      </m:r>
                                    </m:sup>
                                  </m:sSup>
                                </m:fName>
                                <m:e>
                                  <m:d>
                                    <m:dPr>
                                      <m:ctrlPr>
                                        <a:rPr sz="2800" i="1">
                                          <a:latin typeface="Cambria Math" panose="02040503050406030204" pitchFamily="18" charset="0"/>
                                        </a:rPr>
                                      </m:ctrlPr>
                                    </m:dPr>
                                    <m:e>
                                      <m:r>
                                        <a:rPr sz="2800">
                                          <a:latin typeface="Cambria Math"/>
                                        </a:rPr>
                                        <m:t>𝑥</m:t>
                                      </m:r>
                                    </m:e>
                                  </m:d>
                                </m:e>
                              </m:func>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f>
                                <m:fPr>
                                  <m:ctrlPr>
                                    <a:rPr sz="2800" i="1">
                                      <a:latin typeface="Cambria Math" panose="02040503050406030204" pitchFamily="18" charset="0"/>
                                    </a:rPr>
                                  </m:ctrlPr>
                                </m:fPr>
                                <m:num>
                                  <m:r>
                                    <a:rPr sz="2800">
                                      <a:latin typeface="Cambria Math"/>
                                    </a:rPr>
                                    <m:t>1</m:t>
                                  </m:r>
                                </m:num>
                                <m:den>
                                  <m:sSup>
                                    <m:sSupPr>
                                      <m:ctrlPr>
                                        <a:rPr sz="2800" i="1">
                                          <a:latin typeface="Cambria Math" panose="02040503050406030204" pitchFamily="18" charset="0"/>
                                        </a:rPr>
                                      </m:ctrlPr>
                                    </m:sSupPr>
                                    <m:e>
                                      <m:r>
                                        <a:rPr sz="2800">
                                          <a:latin typeface="Cambria Math"/>
                                        </a:rPr>
                                        <m:t>𝑥</m:t>
                                      </m:r>
                                    </m:e>
                                    <m:sup>
                                      <m:r>
                                        <a:rPr sz="2800">
                                          <a:latin typeface="Cambria Math"/>
                                        </a:rPr>
                                        <m:t>2</m:t>
                                      </m:r>
                                    </m:sup>
                                  </m:sSup>
                                </m:den>
                              </m:f>
                              <m:r>
                                <a:rPr sz="2800">
                                  <a:latin typeface="Cambria Math"/>
                                </a:rPr>
                                <m:t>≠0</m:t>
                              </m:r>
                            </m:oMath>
                          </a14:m>
                          <a:endParaRPr sz="2800" dirty="0"/>
                        </a:p>
                      </a:txBody>
                      <a:tcPr/>
                    </a:tc>
                    <a:tc>
                      <a:txBody>
                        <a:bodyPr/>
                        <a:lstStyle/>
                        <a:p>
                          <a:pPr algn="l">
                            <a:defRPr sz="1100" b="1"/>
                          </a:pPr>
                          <a:r>
                            <a:rPr sz="2000" b="0" dirty="0"/>
                            <a:t>Find the derivative of </a:t>
                          </a:r>
                          <a14:m>
                            <m:oMath xmlns:m="http://schemas.openxmlformats.org/officeDocument/2006/math">
                              <m:r>
                                <m:rPr>
                                  <m:sty m:val="p"/>
                                </m:rPr>
                                <a:rPr sz="2000" b="0" i="1">
                                  <a:latin typeface="Cambria Math"/>
                                </a:rPr>
                                <m:t>f</m:t>
                              </m:r>
                              <m:r>
                                <a:rPr sz="2000" b="0">
                                  <a:latin typeface="Cambria Math"/>
                                </a:rPr>
                                <m:t>⁡</m:t>
                              </m:r>
                              <m:d>
                                <m:dPr>
                                  <m:ctrlPr>
                                    <a:rPr sz="2000" b="0" i="1">
                                      <a:latin typeface="Cambria Math" panose="02040503050406030204" pitchFamily="18" charset="0"/>
                                    </a:rPr>
                                  </m:ctrlPr>
                                </m:dPr>
                                <m:e>
                                  <m:r>
                                    <m:rPr>
                                      <m:sty m:val="p"/>
                                    </m:rPr>
                                    <a:rPr sz="2000" b="0" i="1">
                                      <a:latin typeface="Cambria Math"/>
                                    </a:rPr>
                                    <m:t>x</m:t>
                                  </m:r>
                                </m:e>
                              </m:d>
                            </m:oMath>
                          </a14:m>
                          <a:r>
                            <a:rPr sz="2000" b="0" dirty="0"/>
                            <a:t>.</a:t>
                          </a:r>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C3380027-B9F5-7B99-39E5-764770A64474}"/>
                  </a:ext>
                </a:extLst>
              </p:cNvPr>
              <p:cNvGraphicFramePr>
                <a:graphicFrameLocks/>
              </p:cNvGraphicFramePr>
              <p:nvPr>
                <p:extLst>
                  <p:ext uri="{D42A27DB-BD31-4B8C-83A1-F6EECF244321}">
                    <p14:modId xmlns:p14="http://schemas.microsoft.com/office/powerpoint/2010/main" val="4260060269"/>
                  </p:ext>
                </p:extLst>
              </p:nvPr>
            </p:nvGraphicFramePr>
            <p:xfrm>
              <a:off x="838200" y="1600200"/>
              <a:ext cx="8229600" cy="1392428"/>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96214">
                    <a:tc>
                      <a:txBody>
                        <a:bodyPr/>
                        <a:lstStyle/>
                        <a:p>
                          <a:endParaRPr lang="en-US"/>
                        </a:p>
                      </a:txBody>
                      <a:tcPr>
                        <a:blipFill>
                          <a:blip r:embed="rId2"/>
                          <a:stretch>
                            <a:fillRect t="-4348" r="-99852" b="-112174"/>
                          </a:stretch>
                        </a:blipFill>
                      </a:tcPr>
                    </a:tc>
                    <a:tc>
                      <a:txBody>
                        <a:bodyPr/>
                        <a:lstStyle/>
                        <a:p>
                          <a:endParaRPr lang="en-US"/>
                        </a:p>
                      </a:txBody>
                      <a:tcPr>
                        <a:blipFill>
                          <a:blip r:embed="rId2"/>
                          <a:stretch>
                            <a:fillRect l="-100148" t="-4348" b="-112174"/>
                          </a:stretch>
                        </a:blipFill>
                      </a:tcPr>
                    </a:tc>
                    <a:extLst>
                      <a:ext uri="{0D108BD9-81ED-4DB2-BD59-A6C34878D82A}">
                        <a16:rowId xmlns:a16="http://schemas.microsoft.com/office/drawing/2014/main" val="10000"/>
                      </a:ext>
                    </a:extLst>
                  </a:tr>
                  <a:tr h="696214">
                    <a:tc>
                      <a:txBody>
                        <a:bodyPr/>
                        <a:lstStyle/>
                        <a:p>
                          <a:endParaRPr lang="en-US"/>
                        </a:p>
                      </a:txBody>
                      <a:tcPr>
                        <a:blipFill>
                          <a:blip r:embed="rId2"/>
                          <a:stretch>
                            <a:fillRect t="-105263" r="-99852" b="-13158"/>
                          </a:stretch>
                        </a:blipFill>
                      </a:tcPr>
                    </a:tc>
                    <a:tc>
                      <a:txBody>
                        <a:bodyPr/>
                        <a:lstStyle/>
                        <a:p>
                          <a:endParaRPr lang="en-US"/>
                        </a:p>
                      </a:txBody>
                      <a:tcPr anchor="ctr">
                        <a:blipFill>
                          <a:blip r:embed="rId2"/>
                          <a:stretch>
                            <a:fillRect l="-100148" t="-105263" b="-13158"/>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lang="en-US" sz="2800" dirty="0"/>
                  <a:t>There are no horizontal tangent lines. There are no </a:t>
                </a:r>
                <a14:m>
                  <m:oMath xmlns:m="http://schemas.openxmlformats.org/officeDocument/2006/math">
                    <m:r>
                      <a:rPr lang="en-US">
                        <a:latin typeface="Cambria Math" panose="02040503050406030204" pitchFamily="18" charset="0"/>
                      </a:rPr>
                      <m:t>𝑥</m:t>
                    </m:r>
                  </m:oMath>
                </a14:m>
                <a:r>
                  <a:rPr lang="en-US" sz="2800" dirty="0"/>
                  <a:t>-values which will make the slope equal to </a:t>
                </a:r>
                <a:r>
                  <a:rPr lang="en-US" sz="2800" dirty="0">
                    <a:latin typeface="Cambria Math"/>
                  </a:rPr>
                  <a:t>0</a:t>
                </a:r>
                <a:r>
                  <a:rPr lang="en-US" sz="2800" dirty="0"/>
                  <a:t> in the formula for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oMath>
                </a14:m>
                <a:r>
                  <a:rPr lang="ar-AE" sz="2800" dirty="0"/>
                  <a:t>. </a:t>
                </a:r>
                <a:r>
                  <a:rPr lang="en-US" sz="2800" dirty="0"/>
                  <a:t>However, we note there is no slope defined for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It turns out that we need to put on our slope analysis line not only </a:t>
                </a:r>
                <a14:m>
                  <m:oMath xmlns:m="http://schemas.openxmlformats.org/officeDocument/2006/math">
                    <m:r>
                      <a:rPr lang="en-US">
                        <a:latin typeface="Cambria Math" panose="02040503050406030204" pitchFamily="18" charset="0"/>
                      </a:rPr>
                      <m:t>𝑥</m:t>
                    </m:r>
                  </m:oMath>
                </a14:m>
                <a:r>
                  <a:rPr lang="en-US" sz="2800" dirty="0"/>
                  <a:t>-values which make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oMath>
                </a14:m>
                <a:r>
                  <a:rPr lang="ar-AE" sz="2800" dirty="0"/>
                  <a:t> </a:t>
                </a:r>
                <a:r>
                  <a:rPr lang="en-US" sz="2800" dirty="0"/>
                  <a:t>but also any </a:t>
                </a:r>
                <a14:m>
                  <m:oMath xmlns:m="http://schemas.openxmlformats.org/officeDocument/2006/math">
                    <m:r>
                      <a:rPr lang="en-US">
                        <a:latin typeface="Cambria Math" panose="02040503050406030204" pitchFamily="18" charset="0"/>
                      </a:rPr>
                      <m:t>𝑥</m:t>
                    </m:r>
                  </m:oMath>
                </a14:m>
                <a:r>
                  <a:rPr lang="en-US" sz="2800" dirty="0"/>
                  <a:t>-values for which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oMath>
                </a14:m>
                <a:r>
                  <a:rPr lang="ar-AE" sz="2800" dirty="0"/>
                  <a:t> </a:t>
                </a:r>
                <a:r>
                  <a:rPr lang="en-US" sz="2800" dirty="0"/>
                  <a:t>is not defined. In this problem,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is the only point in either category, and we put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as the only point on the analysis line.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Graphing a Function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Note that we still investigate the derivative on either side of </a:t>
            </a:r>
            <a:r>
              <a:rPr sz="2800">
                <a:latin typeface="Cambria Math"/>
              </a:rPr>
              <a:t>0</a:t>
            </a:r>
            <a:r>
              <a:rPr sz="2800"/>
              <a:t> to help determine the nature of the graph.</a:t>
            </a:r>
          </a:p>
          <a:p>
            <a: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Graphing a Function (cont.)</a:t>
            </a:r>
          </a:p>
        </p:txBody>
      </p:sp>
      <p:sp>
        <p:nvSpPr>
          <p:cNvPr id="3" name="Text Placeholder 2"/>
          <p:cNvSpPr>
            <a:spLocks noGrp="1"/>
          </p:cNvSpPr>
          <p:nvPr>
            <p:ph type="body" sz="quarter" idx="10"/>
          </p:nvPr>
        </p:nvSpPr>
        <p:spPr/>
        <p:txBody>
          <a:bodyPr>
            <a:normAutofit/>
          </a:bodyPr>
          <a:lstStyle/>
          <a:p>
            <a:r>
              <a:t>​</a:t>
            </a:r>
          </a:p>
        </p:txBody>
      </p:sp>
      <p:pic>
        <p:nvPicPr>
          <p:cNvPr id="5" name="Picture 4">
            <a:extLst>
              <a:ext uri="{FF2B5EF4-FFF2-40B4-BE49-F238E27FC236}">
                <a16:creationId xmlns:a16="http://schemas.microsoft.com/office/drawing/2014/main" id="{CE9AF701-5A6B-0E62-D02A-8D0BE2E76CB3}"/>
              </a:ext>
            </a:extLst>
          </p:cNvPr>
          <p:cNvPicPr>
            <a:picLocks noChangeAspect="1"/>
          </p:cNvPicPr>
          <p:nvPr/>
        </p:nvPicPr>
        <p:blipFill>
          <a:blip r:embed="rId2"/>
          <a:stretch>
            <a:fillRect/>
          </a:stretch>
        </p:blipFill>
        <p:spPr>
          <a:xfrm>
            <a:off x="1466850" y="1143000"/>
            <a:ext cx="6210300" cy="259729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9ABD994-87FC-1886-8179-F0FA7F500A11}"/>
                  </a:ext>
                </a:extLst>
              </p:cNvPr>
              <p:cNvSpPr txBox="1"/>
              <p:nvPr/>
            </p:nvSpPr>
            <p:spPr>
              <a:xfrm>
                <a:off x="838200" y="3772345"/>
                <a:ext cx="4572000" cy="9289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fName>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e>
                          </m:d>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a:rPr kumimoji="0" lang="ar-AE" sz="1800" b="0" i="0" u="none" strike="noStrike" kern="1200" cap="none" spc="0" normalizeH="0" baseline="0" noProof="0">
                              <a:ln>
                                <a:noFill/>
                              </a:ln>
                              <a:solidFill>
                                <a:srgbClr val="1F497D"/>
                              </a:solidFill>
                              <a:effectLst/>
                              <a:uLnTx/>
                              <a:uFillTx/>
                              <a:latin typeface="Cambria Math"/>
                              <a:ea typeface="+mj-ea"/>
                              <a:cs typeface="+mj-cs"/>
                            </a:rPr>
                            <m:t>1</m:t>
                          </m:r>
                        </m:num>
                        <m:den>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e>
                              </m:d>
                            </m:e>
                            <m:sup>
                              <m:r>
                                <a:rPr kumimoji="0" lang="ar-AE" sz="1800" b="0" i="0" u="none" strike="noStrike" kern="1200" cap="none" spc="0" normalizeH="0" baseline="0" noProof="0">
                                  <a:ln>
                                    <a:noFill/>
                                  </a:ln>
                                  <a:solidFill>
                                    <a:srgbClr val="1F497D"/>
                                  </a:solidFill>
                                  <a:effectLst/>
                                  <a:uLnTx/>
                                  <a:uFillTx/>
                                  <a:latin typeface="Cambria Math"/>
                                  <a:ea typeface="+mj-ea"/>
                                  <a:cs typeface="+mj-cs"/>
                                </a:rPr>
                                <m:t>2</m:t>
                              </m:r>
                            </m:sup>
                          </m:sSup>
                        </m:den>
                      </m:f>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e>
                          </m:d>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oMath>
                  </m:oMathPara>
                </a14:m>
                <a:endParaRPr lang="en-US" dirty="0"/>
              </a:p>
            </p:txBody>
          </p:sp>
        </mc:Choice>
        <mc:Fallback xmlns="">
          <p:sp>
            <p:nvSpPr>
              <p:cNvPr id="7" name="TextBox 6">
                <a:extLst>
                  <a:ext uri="{FF2B5EF4-FFF2-40B4-BE49-F238E27FC236}">
                    <a16:creationId xmlns:a16="http://schemas.microsoft.com/office/drawing/2014/main" id="{99ABD994-87FC-1886-8179-F0FA7F500A11}"/>
                  </a:ext>
                </a:extLst>
              </p:cNvPr>
              <p:cNvSpPr txBox="1">
                <a:spLocks noRot="1" noChangeAspect="1" noMove="1" noResize="1" noEditPoints="1" noAdjustHandles="1" noChangeArrowheads="1" noChangeShapeType="1" noTextEdit="1"/>
              </p:cNvSpPr>
              <p:nvPr/>
            </p:nvSpPr>
            <p:spPr>
              <a:xfrm>
                <a:off x="838200" y="3772345"/>
                <a:ext cx="4572000" cy="9289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762667-3CF9-19B9-5662-CEC26A15F189}"/>
                  </a:ext>
                </a:extLst>
              </p:cNvPr>
              <p:cNvSpPr txBox="1"/>
              <p:nvPr/>
            </p:nvSpPr>
            <p:spPr>
              <a:xfrm>
                <a:off x="4038600" y="3772345"/>
                <a:ext cx="4572000" cy="9289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1F497D"/>
                              </a:solidFill>
                              <a:effectLst/>
                              <a:uLnTx/>
                              <a:uFillTx/>
                              <a:latin typeface="Cambria Math" panose="02040503050406030204" pitchFamily="18" charset="0"/>
                              <a:ea typeface="+mj-ea"/>
                              <a:cs typeface="+mj-cs"/>
                            </a:rPr>
                          </m:ctrlPr>
                        </m:funcPr>
                        <m:fNa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fName>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1</m:t>
                              </m:r>
                            </m:e>
                          </m:d>
                        </m:e>
                      </m:func>
                      <m:r>
                        <a:rPr kumimoji="0" lang="ar-AE" sz="1800" b="0" i="0" u="none" strike="noStrike" kern="1200" cap="none" spc="0" normalizeH="0" baseline="0" noProof="0">
                          <a:ln>
                            <a:noFill/>
                          </a:ln>
                          <a:solidFill>
                            <a:srgbClr val="1F497D"/>
                          </a:solidFill>
                          <a:effectLst/>
                          <a:uLnTx/>
                          <a:uFillTx/>
                          <a:latin typeface="Cambria Math"/>
                          <a:ea typeface="+mj-ea"/>
                          <a:cs typeface="+mj-cs"/>
                        </a:rPr>
                        <m:t>=−</m:t>
                      </m:r>
                      <m:f>
                        <m:f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fPr>
                        <m:num>
                          <m:r>
                            <a:rPr kumimoji="0" lang="ar-AE" sz="1800" b="0" i="0" u="none" strike="noStrike" kern="1200" cap="none" spc="0" normalizeH="0" baseline="0" noProof="0">
                              <a:ln>
                                <a:noFill/>
                              </a:ln>
                              <a:solidFill>
                                <a:srgbClr val="1F497D"/>
                              </a:solidFill>
                              <a:effectLst/>
                              <a:uLnTx/>
                              <a:uFillTx/>
                              <a:latin typeface="Cambria Math"/>
                              <a:ea typeface="+mj-ea"/>
                              <a:cs typeface="+mj-cs"/>
                            </a:rPr>
                            <m:t>1</m:t>
                          </m:r>
                        </m:num>
                        <m:den>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1</m:t>
                                  </m:r>
                                </m:e>
                              </m:d>
                            </m:e>
                            <m:sup>
                              <m:r>
                                <a:rPr kumimoji="0" lang="ar-AE" sz="1800" b="0" i="0" u="none" strike="noStrike" kern="1200" cap="none" spc="0" normalizeH="0" baseline="0" noProof="0">
                                  <a:ln>
                                    <a:noFill/>
                                  </a:ln>
                                  <a:solidFill>
                                    <a:srgbClr val="1F497D"/>
                                  </a:solidFill>
                                  <a:effectLst/>
                                  <a:uLnTx/>
                                  <a:uFillTx/>
                                  <a:latin typeface="Cambria Math"/>
                                  <a:ea typeface="+mj-ea"/>
                                  <a:cs typeface="+mj-cs"/>
                                </a:rPr>
                                <m:t>2</m:t>
                              </m:r>
                            </m:sup>
                          </m:sSup>
                        </m:den>
                      </m:f>
                    </m:oMath>
                    <m:oMath xmlns:m="http://schemas.openxmlformats.org/officeDocument/2006/math">
                      <m:phant>
                        <m:phantPr>
                          <m:show m:val="off"/>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phantPr>
                        <m:e>
                          <m:sSup>
                            <m:sSup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sSupPr>
                            <m:e>
                              <m:r>
                                <a:rPr kumimoji="0" lang="ar-AE" sz="1800" b="0" i="0" u="none" strike="noStrike" kern="1200" cap="none" spc="0" normalizeH="0" baseline="0" noProof="0">
                                  <a:ln>
                                    <a:noFill/>
                                  </a:ln>
                                  <a:solidFill>
                                    <a:srgbClr val="1F497D"/>
                                  </a:solidFill>
                                  <a:effectLst/>
                                  <a:uLnTx/>
                                  <a:uFillTx/>
                                  <a:latin typeface="Cambria Math"/>
                                  <a:ea typeface="+mj-ea"/>
                                  <a:cs typeface="+mj-cs"/>
                                </a:rPr>
                                <m:t>𝑓</m:t>
                              </m:r>
                            </m:e>
                            <m:sup>
                              <m:r>
                                <a:rPr kumimoji="0" lang="ar-AE" sz="1800" b="0" i="0" u="none" strike="noStrike" kern="1200" cap="none" spc="0" normalizeH="0" baseline="0" noProof="0">
                                  <a:ln>
                                    <a:noFill/>
                                  </a:ln>
                                  <a:solidFill>
                                    <a:srgbClr val="1F497D"/>
                                  </a:solidFill>
                                  <a:effectLst/>
                                  <a:uLnTx/>
                                  <a:uFillTx/>
                                  <a:latin typeface="Cambria Math"/>
                                  <a:ea typeface="+mj-ea"/>
                                  <a:cs typeface="+mj-cs"/>
                                </a:rPr>
                                <m:t>′</m:t>
                              </m:r>
                            </m:sup>
                          </m:sSup>
                          <m:r>
                            <a:rPr kumimoji="0" lang="ar-AE" sz="1800" b="0" i="0" u="none" strike="noStrike" kern="1200" cap="none" spc="0" normalizeH="0" baseline="0" noProof="0">
                              <a:ln>
                                <a:noFill/>
                              </a:ln>
                              <a:solidFill>
                                <a:srgbClr val="1F497D"/>
                              </a:solidFill>
                              <a:effectLst/>
                              <a:uLnTx/>
                              <a:uFillTx/>
                              <a:latin typeface="Cambria Math"/>
                              <a:ea typeface="+mj-ea"/>
                              <a:cs typeface="+mj-cs"/>
                            </a:rPr>
                            <m:t>⁡</m:t>
                          </m:r>
                          <m:d>
                            <m:dPr>
                              <m:ctrlPr>
                                <a:rPr kumimoji="0" lang="ar-AE" sz="1800" b="0" i="1" u="none" strike="noStrike" kern="1200" cap="none" spc="0" normalizeH="0" baseline="0" noProof="0">
                                  <a:ln>
                                    <a:noFill/>
                                  </a:ln>
                                  <a:solidFill>
                                    <a:srgbClr val="1F497D"/>
                                  </a:solidFill>
                                  <a:effectLst/>
                                  <a:uLnTx/>
                                  <a:uFillTx/>
                                  <a:latin typeface="Cambria Math" panose="02040503050406030204" pitchFamily="18" charset="0"/>
                                  <a:ea typeface="+mj-ea"/>
                                  <a:cs typeface="+mj-cs"/>
                                </a:rPr>
                              </m:ctrlPr>
                            </m:dPr>
                            <m:e>
                              <m:r>
                                <a:rPr kumimoji="0" lang="ar-AE" sz="1800" b="0" i="0" u="none" strike="noStrike" kern="1200" cap="none" spc="0" normalizeH="0" baseline="0" noProof="0">
                                  <a:ln>
                                    <a:noFill/>
                                  </a:ln>
                                  <a:solidFill>
                                    <a:srgbClr val="1F497D"/>
                                  </a:solidFill>
                                  <a:effectLst/>
                                  <a:uLnTx/>
                                  <a:uFillTx/>
                                  <a:latin typeface="Cambria Math"/>
                                  <a:ea typeface="+mj-ea"/>
                                  <a:cs typeface="+mj-cs"/>
                                </a:rPr>
                                <m:t>1</m:t>
                              </m:r>
                            </m:e>
                          </m:d>
                        </m:e>
                      </m:phant>
                      <m:r>
                        <a:rPr kumimoji="0" lang="ar-AE" sz="1800" b="0" i="0" u="none" strike="noStrike" kern="1200" cap="none" spc="0" normalizeH="0" baseline="0" noProof="0">
                          <a:ln>
                            <a:noFill/>
                          </a:ln>
                          <a:solidFill>
                            <a:srgbClr val="1F497D"/>
                          </a:solidFill>
                          <a:effectLst/>
                          <a:uLnTx/>
                          <a:uFillTx/>
                          <a:latin typeface="Cambria Math"/>
                          <a:ea typeface="+mj-ea"/>
                          <a:cs typeface="+mj-cs"/>
                        </a:rPr>
                        <m:t>=−</m:t>
                      </m:r>
                      <m:r>
                        <a:rPr kumimoji="0" lang="ar-AE" sz="1800" b="0" i="0" u="none" strike="noStrike" kern="1200" cap="none" spc="0" normalizeH="0" baseline="0" noProof="0">
                          <a:ln>
                            <a:noFill/>
                          </a:ln>
                          <a:solidFill>
                            <a:srgbClr val="1F497D"/>
                          </a:solidFill>
                          <a:effectLst/>
                          <a:uLnTx/>
                          <a:uFillTx/>
                          <a:latin typeface="Cambria Math"/>
                          <a:ea typeface="+mj-ea"/>
                          <a:cs typeface="+mj-cs"/>
                        </a:rPr>
                        <m:t>1</m:t>
                      </m:r>
                    </m:oMath>
                  </m:oMathPara>
                </a14:m>
                <a:endParaRPr lang="en-US" dirty="0"/>
              </a:p>
            </p:txBody>
          </p:sp>
        </mc:Choice>
        <mc:Fallback xmlns="">
          <p:sp>
            <p:nvSpPr>
              <p:cNvPr id="9" name="TextBox 8">
                <a:extLst>
                  <a:ext uri="{FF2B5EF4-FFF2-40B4-BE49-F238E27FC236}">
                    <a16:creationId xmlns:a16="http://schemas.microsoft.com/office/drawing/2014/main" id="{2A762667-3CF9-19B9-5662-CEC26A15F189}"/>
                  </a:ext>
                </a:extLst>
              </p:cNvPr>
              <p:cNvSpPr txBox="1">
                <a:spLocks noRot="1" noChangeAspect="1" noMove="1" noResize="1" noEditPoints="1" noAdjustHandles="1" noChangeArrowheads="1" noChangeShapeType="1" noTextEdit="1"/>
              </p:cNvSpPr>
              <p:nvPr/>
            </p:nvSpPr>
            <p:spPr>
              <a:xfrm>
                <a:off x="4038600" y="3772345"/>
                <a:ext cx="4572000" cy="92897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Placeholder 2">
                <a:extLst>
                  <a:ext uri="{FF2B5EF4-FFF2-40B4-BE49-F238E27FC236}">
                    <a16:creationId xmlns:a16="http://schemas.microsoft.com/office/drawing/2014/main" id="{96F63431-B26F-6310-8ACC-A5D97226321B}"/>
                  </a:ext>
                </a:extLst>
              </p:cNvPr>
              <p:cNvGraphicFramePr>
                <a:graphicFrameLocks/>
              </p:cNvGraphicFramePr>
              <p:nvPr>
                <p:extLst>
                  <p:ext uri="{D42A27DB-BD31-4B8C-83A1-F6EECF244321}">
                    <p14:modId xmlns:p14="http://schemas.microsoft.com/office/powerpoint/2010/main" val="1703503349"/>
                  </p:ext>
                </p:extLst>
              </p:nvPr>
            </p:nvGraphicFramePr>
            <p:xfrm>
              <a:off x="1466850" y="4733364"/>
              <a:ext cx="6669192" cy="370840"/>
            </p:xfrm>
            <a:graphic>
              <a:graphicData uri="http://schemas.openxmlformats.org/drawingml/2006/table">
                <a:tbl>
                  <a:tblPr firstRow="1" bandRow="1">
                    <a:tableStyleId>{5C22544A-7EE6-4342-B048-85BDC9FD1C3A}</a:tableStyleId>
                  </a:tblPr>
                  <a:tblGrid>
                    <a:gridCol w="3334596">
                      <a:extLst>
                        <a:ext uri="{9D8B030D-6E8A-4147-A177-3AD203B41FA5}">
                          <a16:colId xmlns:a16="http://schemas.microsoft.com/office/drawing/2014/main" val="20000"/>
                        </a:ext>
                      </a:extLst>
                    </a:gridCol>
                    <a:gridCol w="3334596">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chemeClr val="accent1"/>
                                    </a:solidFill>
                                    <a:latin typeface="Cambria Math"/>
                                  </a:rPr>
                                  <m:t>−</m:t>
                                </m:r>
                                <m:r>
                                  <a:rPr lang="en-US" sz="1800" smtClean="0">
                                    <a:solidFill>
                                      <a:schemeClr val="accent1"/>
                                    </a:solidFill>
                                    <a:latin typeface="Cambria Math"/>
                                  </a:rPr>
                                  <m:t>1</m:t>
                                </m:r>
                                <m:r>
                                  <a:rPr lang="en-US" sz="1800" smtClean="0">
                                    <a:solidFill>
                                      <a:schemeClr val="accent1"/>
                                    </a:solidFill>
                                    <a:latin typeface="Cambria Math"/>
                                  </a:rPr>
                                  <m:t>&lt;</m:t>
                                </m:r>
                                <m:r>
                                  <a:rPr lang="en-US" sz="1800" smtClean="0">
                                    <a:solidFill>
                                      <a:schemeClr val="accent1"/>
                                    </a:solidFill>
                                    <a:latin typeface="Cambria Math"/>
                                  </a:rPr>
                                  <m:t>0</m:t>
                                </m:r>
                              </m:oMath>
                            </m:oMathPara>
                          </a14:m>
                          <a:endParaRPr lang="en-US" sz="18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defRPr sz="1800"/>
                          </a:pPr>
                          <a14:m>
                            <m:oMathPara xmlns:m="http://schemas.openxmlformats.org/officeDocument/2006/math">
                              <m:oMathParaPr>
                                <m:jc m:val="centerGroup"/>
                              </m:oMathParaPr>
                              <m:oMath xmlns:m="http://schemas.openxmlformats.org/officeDocument/2006/math">
                                <m:r>
                                  <a:rPr lang="en-US" sz="1800" smtClean="0">
                                    <a:solidFill>
                                      <a:schemeClr val="accent1"/>
                                    </a:solidFill>
                                    <a:latin typeface="Cambria Math"/>
                                  </a:rPr>
                                  <m:t>−</m:t>
                                </m:r>
                                <m:r>
                                  <a:rPr lang="en-US" sz="1800" smtClean="0">
                                    <a:solidFill>
                                      <a:schemeClr val="accent1"/>
                                    </a:solidFill>
                                    <a:latin typeface="Cambria Math"/>
                                  </a:rPr>
                                  <m:t>1</m:t>
                                </m:r>
                                <m:r>
                                  <a:rPr lang="en-US" sz="1800" smtClean="0">
                                    <a:solidFill>
                                      <a:schemeClr val="accent1"/>
                                    </a:solidFill>
                                    <a:latin typeface="Cambria Math"/>
                                  </a:rPr>
                                  <m:t>&lt;</m:t>
                                </m:r>
                                <m:r>
                                  <a:rPr lang="en-US" sz="1800" smtClean="0">
                                    <a:solidFill>
                                      <a:schemeClr val="accent1"/>
                                    </a:solidFill>
                                    <a:latin typeface="Cambria Math"/>
                                  </a:rPr>
                                  <m:t>0</m:t>
                                </m:r>
                              </m:oMath>
                            </m:oMathPara>
                          </a14:m>
                          <a:endParaRPr lang="en-US" sz="1800" dirty="0">
                            <a:solidFill>
                              <a:schemeClr val="accent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mc:Choice>
        <mc:Fallback xmlns="">
          <p:graphicFrame>
            <p:nvGraphicFramePr>
              <p:cNvPr id="10" name="Table Placeholder 2">
                <a:extLst>
                  <a:ext uri="{FF2B5EF4-FFF2-40B4-BE49-F238E27FC236}">
                    <a16:creationId xmlns:a16="http://schemas.microsoft.com/office/drawing/2014/main" id="{96F63431-B26F-6310-8ACC-A5D97226321B}"/>
                  </a:ext>
                </a:extLst>
              </p:cNvPr>
              <p:cNvGraphicFramePr>
                <a:graphicFrameLocks/>
              </p:cNvGraphicFramePr>
              <p:nvPr>
                <p:extLst>
                  <p:ext uri="{D42A27DB-BD31-4B8C-83A1-F6EECF244321}">
                    <p14:modId xmlns:p14="http://schemas.microsoft.com/office/powerpoint/2010/main" val="1703503349"/>
                  </p:ext>
                </p:extLst>
              </p:nvPr>
            </p:nvGraphicFramePr>
            <p:xfrm>
              <a:off x="1466850" y="4733364"/>
              <a:ext cx="6669192" cy="370840"/>
            </p:xfrm>
            <a:graphic>
              <a:graphicData uri="http://schemas.openxmlformats.org/drawingml/2006/table">
                <a:tbl>
                  <a:tblPr firstRow="1" bandRow="1">
                    <a:tableStyleId>{5C22544A-7EE6-4342-B048-85BDC9FD1C3A}</a:tableStyleId>
                  </a:tblPr>
                  <a:tblGrid>
                    <a:gridCol w="3334596">
                      <a:extLst>
                        <a:ext uri="{9D8B030D-6E8A-4147-A177-3AD203B41FA5}">
                          <a16:colId xmlns:a16="http://schemas.microsoft.com/office/drawing/2014/main" val="20000"/>
                        </a:ext>
                      </a:extLst>
                    </a:gridCol>
                    <a:gridCol w="3334596">
                      <a:extLst>
                        <a:ext uri="{9D8B030D-6E8A-4147-A177-3AD203B41FA5}">
                          <a16:colId xmlns:a16="http://schemas.microsoft.com/office/drawing/2014/main" val="20001"/>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r="-99818"/>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5"/>
                          <a:stretch>
                            <a:fillRect l="-100183"/>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Graphing a Function (cont.)</a:t>
            </a:r>
            <a:endParaRPr dirty="0"/>
          </a:p>
        </p:txBody>
      </p:sp>
      <p:pic>
        <p:nvPicPr>
          <p:cNvPr id="5" name="Content Placeholder 4">
            <a:extLst>
              <a:ext uri="{FF2B5EF4-FFF2-40B4-BE49-F238E27FC236}">
                <a16:creationId xmlns:a16="http://schemas.microsoft.com/office/drawing/2014/main" id="{F543C575-D31F-0282-E139-878CC210B8A6}"/>
              </a:ext>
            </a:extLst>
          </p:cNvPr>
          <p:cNvPicPr>
            <a:picLocks noGrp="1" noChangeAspect="1"/>
          </p:cNvPicPr>
          <p:nvPr>
            <p:ph sz="quarter" idx="11"/>
          </p:nvPr>
        </p:nvPicPr>
        <p:blipFill>
          <a:blip r:embed="rId2"/>
          <a:stretch>
            <a:fillRect/>
          </a:stretch>
        </p:blipFill>
        <p:spPr>
          <a:xfrm>
            <a:off x="728662" y="1143000"/>
            <a:ext cx="7686675" cy="2657475"/>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AD49B3-575D-E5ED-D582-468B11C41326}"/>
                  </a:ext>
                </a:extLst>
              </p:cNvPr>
              <p:cNvSpPr txBox="1"/>
              <p:nvPr/>
            </p:nvSpPr>
            <p:spPr>
              <a:xfrm>
                <a:off x="4724400" y="4403745"/>
                <a:ext cx="4572000" cy="523220"/>
              </a:xfrm>
              <a:prstGeom prst="rect">
                <a:avLst/>
              </a:prstGeom>
              <a:noFill/>
            </p:spPr>
            <p:txBody>
              <a:bodyPr wrap="square">
                <a:spAutoFit/>
              </a:bodyPr>
              <a:lstStyle/>
              <a:p>
                <a14:m>
                  <m:oMath xmlns:m="http://schemas.openxmlformats.org/officeDocument/2006/math">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endParaRPr lang="en-US" dirty="0"/>
              </a:p>
            </p:txBody>
          </p:sp>
        </mc:Choice>
        <mc:Fallback xmlns="">
          <p:sp>
            <p:nvSpPr>
              <p:cNvPr id="7" name="TextBox 6">
                <a:extLst>
                  <a:ext uri="{FF2B5EF4-FFF2-40B4-BE49-F238E27FC236}">
                    <a16:creationId xmlns:a16="http://schemas.microsoft.com/office/drawing/2014/main" id="{E0AD49B3-575D-E5ED-D582-468B11C41326}"/>
                  </a:ext>
                </a:extLst>
              </p:cNvPr>
              <p:cNvSpPr txBox="1">
                <a:spLocks noRot="1" noChangeAspect="1" noMove="1" noResize="1" noEditPoints="1" noAdjustHandles="1" noChangeArrowheads="1" noChangeShapeType="1" noTextEdit="1"/>
              </p:cNvSpPr>
              <p:nvPr/>
            </p:nvSpPr>
            <p:spPr>
              <a:xfrm>
                <a:off x="4724400" y="4403745"/>
                <a:ext cx="4572000" cy="523220"/>
              </a:xfrm>
              <a:prstGeom prst="rect">
                <a:avLst/>
              </a:prstGeom>
              <a:blipFill>
                <a:blip r:embed="rId3"/>
                <a:stretch>
                  <a:fillRect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DF3311-0A01-8E48-1DD1-478EB95E71CE}"/>
                  </a:ext>
                </a:extLst>
              </p:cNvPr>
              <p:cNvSpPr txBox="1"/>
              <p:nvPr/>
            </p:nvSpPr>
            <p:spPr>
              <a:xfrm>
                <a:off x="457200" y="3800475"/>
                <a:ext cx="7958137" cy="1133900"/>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Since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num>
                      <m:den>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for all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the function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is decreasing on the intervals </a:t>
                </a:r>
                <a:endParaRPr lang="en-US" dirty="0"/>
              </a:p>
            </p:txBody>
          </p:sp>
        </mc:Choice>
        <mc:Fallback xmlns="">
          <p:sp>
            <p:nvSpPr>
              <p:cNvPr id="4" name="TextBox 3">
                <a:extLst>
                  <a:ext uri="{FF2B5EF4-FFF2-40B4-BE49-F238E27FC236}">
                    <a16:creationId xmlns:a16="http://schemas.microsoft.com/office/drawing/2014/main" id="{E8DF3311-0A01-8E48-1DD1-478EB95E71CE}"/>
                  </a:ext>
                </a:extLst>
              </p:cNvPr>
              <p:cNvSpPr txBox="1">
                <a:spLocks noRot="1" noChangeAspect="1" noMove="1" noResize="1" noEditPoints="1" noAdjustHandles="1" noChangeArrowheads="1" noChangeShapeType="1" noTextEdit="1"/>
              </p:cNvSpPr>
              <p:nvPr/>
            </p:nvSpPr>
            <p:spPr>
              <a:xfrm>
                <a:off x="457200" y="3800475"/>
                <a:ext cx="7958137" cy="1133900"/>
              </a:xfrm>
              <a:prstGeom prst="rect">
                <a:avLst/>
              </a:prstGeom>
              <a:blipFill>
                <a:blip r:embed="rId4"/>
                <a:stretch>
                  <a:fillRect l="-1533" b="-14516"/>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Graphing a Function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The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a:t> is a </a:t>
                </a:r>
                <a:r>
                  <a:rPr sz="2800" b="1"/>
                  <a:t>vertical asymptote</a:t>
                </a:r>
                <a:r>
                  <a:rPr sz="2800"/>
                  <a:t>. The curve approaches this line without touching it. There is also a horizontal asymptote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350"/>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Graphing a Function (cont.)</a:t>
            </a:r>
            <a:endParaRPr dirty="0"/>
          </a:p>
        </p:txBody>
      </p:sp>
      <p:pic>
        <p:nvPicPr>
          <p:cNvPr id="5" name="Content Placeholder 4">
            <a:extLst>
              <a:ext uri="{FF2B5EF4-FFF2-40B4-BE49-F238E27FC236}">
                <a16:creationId xmlns:a16="http://schemas.microsoft.com/office/drawing/2014/main" id="{1FC55391-F727-E0C7-267C-F161FB557678}"/>
              </a:ext>
            </a:extLst>
          </p:cNvPr>
          <p:cNvPicPr>
            <a:picLocks noGrp="1" noChangeAspect="1"/>
          </p:cNvPicPr>
          <p:nvPr>
            <p:ph sz="quarter" idx="11"/>
          </p:nvPr>
        </p:nvPicPr>
        <p:blipFill>
          <a:blip r:embed="rId2"/>
          <a:stretch>
            <a:fillRect/>
          </a:stretch>
        </p:blipFill>
        <p:spPr>
          <a:xfrm>
            <a:off x="2123999" y="1082675"/>
            <a:ext cx="4896001" cy="484981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 Graphing</a:t>
                </a:r>
                <a:r>
                  <a:rPr sz="2800"/>
                  <a:t> </a:t>
                </a:r>
                <a14:m>
                  <m:oMath xmlns:m="http://schemas.openxmlformats.org/officeDocument/2006/math">
                    <m:r>
                      <a:rPr sz="3200">
                        <a:latin typeface="Cambria Math"/>
                      </a:rPr>
                      <m:t>𝑓</m:t>
                    </m:r>
                  </m:oMath>
                </a14:m>
                <a:r>
                  <a:rPr sz="2800"/>
                  <a:t> </a:t>
                </a:r>
                <a:r>
                  <a:t>′(</a:t>
                </a:r>
                <a14:m>
                  <m:oMath xmlns:m="http://schemas.openxmlformats.org/officeDocument/2006/math">
                    <m:r>
                      <a:rPr sz="3200">
                        <a:latin typeface="Cambria Math"/>
                      </a:rPr>
                      <m:t>𝑥</m:t>
                    </m:r>
                  </m:oMath>
                </a14:m>
                <a:r>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graph for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a:t> is given below. Mark the portions which show where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is negative, positive, or zero. Draw a possible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by estimating the absolute values of the slopes 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51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Increasing and Decreasing Intervals (cont.)</a:t>
            </a:r>
          </a:p>
        </p:txBody>
      </p:sp>
      <p:pic>
        <p:nvPicPr>
          <p:cNvPr id="5" name="Content Placeholder 4">
            <a:extLst>
              <a:ext uri="{FF2B5EF4-FFF2-40B4-BE49-F238E27FC236}">
                <a16:creationId xmlns:a16="http://schemas.microsoft.com/office/drawing/2014/main" id="{DE718B49-B406-E7F5-DA56-60EA1F2545F7}"/>
              </a:ext>
            </a:extLst>
          </p:cNvPr>
          <p:cNvPicPr>
            <a:picLocks noGrp="1" noChangeAspect="1"/>
          </p:cNvPicPr>
          <p:nvPr>
            <p:ph sz="quarter" idx="11"/>
          </p:nvPr>
        </p:nvPicPr>
        <p:blipFill>
          <a:blip r:embed="rId2"/>
          <a:stretch>
            <a:fillRect/>
          </a:stretch>
        </p:blipFill>
        <p:spPr>
          <a:xfrm>
            <a:off x="2179752" y="1082675"/>
            <a:ext cx="4784495" cy="484981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 Graphing</a:t>
                </a:r>
                <a:r>
                  <a:rPr sz="2800"/>
                  <a:t> </a:t>
                </a:r>
                <a14:m>
                  <m:oMath xmlns:m="http://schemas.openxmlformats.org/officeDocument/2006/math">
                    <m:r>
                      <a:rPr sz="3200">
                        <a:latin typeface="Cambria Math"/>
                      </a:rPr>
                      <m:t>𝑓</m:t>
                    </m:r>
                  </m:oMath>
                </a14:m>
                <a:r>
                  <a:rPr sz="2800"/>
                  <a:t> </a:t>
                </a:r>
                <a:r>
                  <a:t>′(</a:t>
                </a:r>
                <a14:m>
                  <m:oMath xmlns:m="http://schemas.openxmlformats.org/officeDocument/2006/math">
                    <m:r>
                      <a:rPr sz="3200">
                        <a:latin typeface="Cambria Math"/>
                      </a:rPr>
                      <m:t>𝑥</m:t>
                    </m:r>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E11FF258-C76A-080D-4486-27947ED8EA0C}"/>
              </a:ext>
            </a:extLst>
          </p:cNvPr>
          <p:cNvPicPr>
            <a:picLocks noGrp="1" noChangeAspect="1"/>
          </p:cNvPicPr>
          <p:nvPr>
            <p:ph sz="quarter" idx="11"/>
          </p:nvPr>
        </p:nvPicPr>
        <p:blipFill>
          <a:blip r:embed="rId3"/>
          <a:stretch>
            <a:fillRect/>
          </a:stretch>
        </p:blipFill>
        <p:spPr>
          <a:xfrm>
            <a:off x="2109476" y="1082675"/>
            <a:ext cx="4925048" cy="484981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 Graphing</a:t>
                </a:r>
                <a:r>
                  <a:rPr sz="2800"/>
                  <a:t> </a:t>
                </a:r>
                <a14:m>
                  <m:oMath xmlns:m="http://schemas.openxmlformats.org/officeDocument/2006/math">
                    <m:r>
                      <a:rPr sz="3200">
                        <a:latin typeface="Cambria Math"/>
                      </a:rPr>
                      <m:t>𝑓</m:t>
                    </m:r>
                  </m:oMath>
                </a14:m>
                <a:r>
                  <a:rPr sz="2800"/>
                  <a:t> </a:t>
                </a:r>
                <a:r>
                  <a:t>′(</a:t>
                </a:r>
                <a14:m>
                  <m:oMath xmlns:m="http://schemas.openxmlformats.org/officeDocument/2006/math">
                    <m:r>
                      <a:rPr sz="3200">
                        <a:latin typeface="Cambria Math"/>
                      </a:rPr>
                      <m:t>𝑥</m:t>
                    </m:r>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a:defRPr sz="2800"/>
                </a:pPr>
                <a:r>
                  <a:rPr sz="2800"/>
                  <a:t>Let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𝑏</m:t>
                    </m:r>
                  </m:oMath>
                </a14:m>
                <a:r>
                  <a:rPr sz="2800"/>
                  <a:t> (say </a:t>
                </a:r>
                <a14:m>
                  <m:oMath xmlns:m="http://schemas.openxmlformats.org/officeDocument/2006/math">
                    <m:r>
                      <a:rPr>
                        <a:latin typeface="Cambria Math" panose="02040503050406030204" pitchFamily="18" charset="0"/>
                      </a:rPr>
                      <m:t>𝑎</m:t>
                    </m:r>
                  </m:oMath>
                </a14:m>
                <a:r>
                  <a:rPr sz="2800"/>
                  <a:t> &lt; </a:t>
                </a:r>
                <a14:m>
                  <m:oMath xmlns:m="http://schemas.openxmlformats.org/officeDocument/2006/math">
                    <m:r>
                      <a:rPr>
                        <a:latin typeface="Cambria Math" panose="02040503050406030204" pitchFamily="18" charset="0"/>
                      </a:rPr>
                      <m:t>𝑏</m:t>
                    </m:r>
                  </m:oMath>
                </a14:m>
                <a:r>
                  <a:rPr sz="2800"/>
                  <a:t>) denote the two </a:t>
                </a:r>
                <a14:m>
                  <m:oMath xmlns:m="http://schemas.openxmlformats.org/officeDocument/2006/math">
                    <m:r>
                      <a:rPr>
                        <a:latin typeface="Cambria Math" panose="02040503050406030204" pitchFamily="18" charset="0"/>
                      </a:rPr>
                      <m:t>𝑥</m:t>
                    </m:r>
                  </m:oMath>
                </a14:m>
                <a:r>
                  <a:rPr sz="2800"/>
                  <a:t>-values corresponding to the two local extremes. Then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𝑎</m:t>
                            </m:r>
                          </m:e>
                        </m:d>
                      </m:e>
                    </m:func>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𝑏</m:t>
                            </m:r>
                          </m:e>
                        </m:d>
                      </m:e>
                    </m:func>
                    <m:r>
                      <a:rPr>
                        <a:latin typeface="Cambria Math" panose="02040503050406030204" pitchFamily="18" charset="0"/>
                      </a:rPr>
                      <m:t>=</m:t>
                    </m:r>
                    <m:r>
                      <a:rPr>
                        <a:latin typeface="Cambria Math" panose="02040503050406030204" pitchFamily="18" charset="0"/>
                      </a:rPr>
                      <m:t>0</m:t>
                    </m:r>
                  </m:oMath>
                </a14:m>
                <a:r>
                  <a:rPr sz="2800"/>
                  <a:t>. In between </a:t>
                </a:r>
                <a14:m>
                  <m:oMath xmlns:m="http://schemas.openxmlformats.org/officeDocument/2006/math">
                    <m:r>
                      <a:rPr>
                        <a:latin typeface="Cambria Math" panose="02040503050406030204" pitchFamily="18" charset="0"/>
                      </a:rPr>
                      <m:t>𝑎</m:t>
                    </m:r>
                  </m:oMath>
                </a14:m>
                <a:r>
                  <a:rPr sz="2800"/>
                  <a:t> and </a:t>
                </a:r>
                <a14:m>
                  <m:oMath xmlns:m="http://schemas.openxmlformats.org/officeDocument/2006/math">
                    <m:r>
                      <a:rPr>
                        <a:latin typeface="Cambria Math" panose="02040503050406030204" pitchFamily="18" charset="0"/>
                      </a:rPr>
                      <m:t>𝑏</m:t>
                    </m:r>
                  </m:oMath>
                </a14:m>
                <a:r>
                  <a:rPr sz="2800"/>
                  <a:t>, the </a:t>
                </a:r>
                <a14:m>
                  <m:oMath xmlns:m="http://schemas.openxmlformats.org/officeDocument/2006/math">
                    <m:r>
                      <a:rPr>
                        <a:latin typeface="Cambria Math" panose="02040503050406030204" pitchFamily="18" charset="0"/>
                      </a:rPr>
                      <m:t>𝑦</m:t>
                    </m:r>
                  </m:oMath>
                </a14:m>
                <a:r>
                  <a:rPr sz="2800"/>
                  <a:t>-values decrease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a:t>; therefore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oMath>
                </a14:m>
                <a:r>
                  <a:rPr sz="2800"/>
                  <a:t> is negative.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𝑏</m:t>
                    </m:r>
                  </m:oMath>
                </a14:m>
                <a:r>
                  <a:rPr sz="2800"/>
                  <a:t>, the </a:t>
                </a:r>
                <a14:m>
                  <m:oMath xmlns:m="http://schemas.openxmlformats.org/officeDocument/2006/math">
                    <m:r>
                      <a:rPr>
                        <a:latin typeface="Cambria Math" panose="02040503050406030204" pitchFamily="18" charset="0"/>
                      </a:rPr>
                      <m:t>𝑦</m:t>
                    </m:r>
                  </m:oMath>
                </a14:m>
                <a:r>
                  <a:rPr sz="2800"/>
                  <a:t>-values start to increase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oMath>
                </a14:m>
                <a:r>
                  <a:rPr sz="2800"/>
                  <a:t> becomes positive). Thus the graph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oMath>
                </a14:m>
                <a:r>
                  <a:rPr sz="2800"/>
                  <a:t> includes points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0</m:t>
                        </m:r>
                      </m:e>
                    </m:d>
                  </m:oMath>
                </a14:m>
                <a:r>
                  <a:rPr sz="280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𝑏</m:t>
                        </m:r>
                        <m:r>
                          <m:rPr>
                            <m:nor/>
                          </m:rPr>
                          <a:rPr/>
                          <m:t>, </m:t>
                        </m:r>
                        <m:r>
                          <a:rPr>
                            <a:latin typeface="Cambria Math" panose="02040503050406030204" pitchFamily="18" charset="0"/>
                          </a:rPr>
                          <m:t>0</m:t>
                        </m:r>
                      </m:e>
                    </m:d>
                  </m:oMath>
                </a14:m>
                <a:r>
                  <a:rPr sz="2800"/>
                  <a:t> and lies below the </a:t>
                </a:r>
                <a14:m>
                  <m:oMath xmlns:m="http://schemas.openxmlformats.org/officeDocument/2006/math">
                    <m:r>
                      <a:rPr>
                        <a:latin typeface="Cambria Math" panose="02040503050406030204" pitchFamily="18" charset="0"/>
                      </a:rPr>
                      <m:t>𝑥</m:t>
                    </m:r>
                  </m:oMath>
                </a14:m>
                <a:r>
                  <a:rPr sz="2800"/>
                  <a:t>-axis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oMath>
                </a14:m>
                <a:r>
                  <a:rPr sz="2800"/>
                  <a:t> is negative) from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a:t> to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𝑏</m:t>
                    </m:r>
                  </m:oMath>
                </a14:m>
                <a:r>
                  <a:rPr sz="2800"/>
                  <a:t>. For </a:t>
                </a:r>
                <a14:m>
                  <m:oMath xmlns:m="http://schemas.openxmlformats.org/officeDocument/2006/math">
                    <m:r>
                      <a:rPr>
                        <a:latin typeface="Cambria Math" panose="02040503050406030204" pitchFamily="18" charset="0"/>
                      </a:rPr>
                      <m:t>𝑥</m:t>
                    </m:r>
                  </m:oMath>
                </a14:m>
                <a:r>
                  <a:rPr sz="2800"/>
                  <a:t> &gt; </a:t>
                </a:r>
                <a14:m>
                  <m:oMath xmlns:m="http://schemas.openxmlformats.org/officeDocument/2006/math">
                    <m:r>
                      <a:rPr>
                        <a:latin typeface="Cambria Math" panose="02040503050406030204" pitchFamily="18" charset="0"/>
                      </a:rPr>
                      <m:t>𝑏</m:t>
                    </m:r>
                  </m:oMath>
                </a14:m>
                <a:r>
                  <a:rPr sz="2800"/>
                  <a:t> and </a:t>
                </a:r>
                <a14:m>
                  <m:oMath xmlns:m="http://schemas.openxmlformats.org/officeDocument/2006/math">
                    <m:r>
                      <a:rPr>
                        <a:latin typeface="Cambria Math" panose="02040503050406030204" pitchFamily="18" charset="0"/>
                      </a:rPr>
                      <m:t>𝑥</m:t>
                    </m:r>
                  </m:oMath>
                </a14:m>
                <a:r>
                  <a:rPr sz="2800"/>
                  <a:t> &lt; </a:t>
                </a:r>
                <a14:m>
                  <m:oMath xmlns:m="http://schemas.openxmlformats.org/officeDocument/2006/math">
                    <m:r>
                      <a:rPr>
                        <a:latin typeface="Cambria Math" panose="02040503050406030204" pitchFamily="18" charset="0"/>
                      </a:rPr>
                      <m:t>𝑎</m:t>
                    </m:r>
                  </m:oMath>
                </a14:m>
                <a:r>
                  <a:rPr sz="2800"/>
                  <a:t>, the graph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oMath>
                </a14:m>
                <a:r>
                  <a:rPr sz="2800"/>
                  <a:t> lies above the </a:t>
                </a:r>
                <a14:m>
                  <m:oMath xmlns:m="http://schemas.openxmlformats.org/officeDocument/2006/math">
                    <m:r>
                      <a:rPr>
                        <a:latin typeface="Cambria Math" panose="02040503050406030204" pitchFamily="18" charset="0"/>
                      </a:rPr>
                      <m:t>𝑥</m:t>
                    </m:r>
                  </m:oMath>
                </a14:m>
                <a:r>
                  <a:rPr sz="2800"/>
                  <a:t>-axis. We draw a smooth curve from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0</m:t>
                        </m:r>
                      </m:e>
                    </m:d>
                  </m:oMath>
                </a14:m>
                <a:r>
                  <a:rPr sz="2800"/>
                  <a:t> to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𝑏</m:t>
                        </m:r>
                        <m:r>
                          <m:rPr>
                            <m:nor/>
                          </m:rPr>
                          <a:rPr/>
                          <m:t>, </m:t>
                        </m:r>
                        <m:r>
                          <a:rPr>
                            <a:latin typeface="Cambria Math" panose="02040503050406030204" pitchFamily="18" charset="0"/>
                          </a:rPr>
                          <m:t>0</m:t>
                        </m:r>
                      </m:e>
                    </m:d>
                  </m:oMath>
                </a14:m>
                <a:r>
                  <a:rPr sz="2800"/>
                  <a:t> and extend it in both directions above the </a:t>
                </a:r>
                <a14:m>
                  <m:oMath xmlns:m="http://schemas.openxmlformats.org/officeDocument/2006/math">
                    <m:r>
                      <a:rPr>
                        <a:latin typeface="Cambria Math" panose="02040503050406030204" pitchFamily="18" charset="0"/>
                      </a:rPr>
                      <m:t>𝑥</m:t>
                    </m:r>
                  </m:oMath>
                </a14:m>
                <a:r>
                  <a:rPr sz="2800"/>
                  <a:t>-axis. The low point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m:t>
                        </m:r>
                      </m:sup>
                    </m:sSup>
                  </m:oMath>
                </a14:m>
                <a:r>
                  <a:rPr sz="2800"/>
                  <a:t> seems to occur near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a:t> because the graph of </a:t>
                </a:r>
                <a14:m>
                  <m:oMath xmlns:m="http://schemas.openxmlformats.org/officeDocument/2006/math">
                    <m:r>
                      <a:rPr>
                        <a:latin typeface="Cambria Math" panose="02040503050406030204" pitchFamily="18" charset="0"/>
                      </a:rPr>
                      <m:t>𝑦</m:t>
                    </m:r>
                  </m:oMath>
                </a14:m>
                <a:r>
                  <a:rPr sz="2800"/>
                  <a:t> is steepest near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1840" r="-1111"/>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5: Graphing</a:t>
                </a:r>
                <a:r>
                  <a:rPr sz="2800"/>
                  <a:t> </a:t>
                </a:r>
                <a14:m>
                  <m:oMath xmlns:m="http://schemas.openxmlformats.org/officeDocument/2006/math">
                    <m:r>
                      <a:rPr sz="3200">
                        <a:latin typeface="Cambria Math"/>
                      </a:rPr>
                      <m:t>𝑓</m:t>
                    </m:r>
                  </m:oMath>
                </a14:m>
                <a:r>
                  <a:rPr sz="2800"/>
                  <a:t> </a:t>
                </a:r>
                <a:r>
                  <a:t>′(</a:t>
                </a:r>
                <a14:m>
                  <m:oMath xmlns:m="http://schemas.openxmlformats.org/officeDocument/2006/math">
                    <m:r>
                      <a:rPr sz="3200">
                        <a:latin typeface="Cambria Math"/>
                      </a:rPr>
                      <m:t>𝑥</m:t>
                    </m:r>
                  </m:oMath>
                </a14:m>
                <a:r>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05574DF4-041E-F1C1-05F4-ACB3488F295B}"/>
              </a:ext>
            </a:extLst>
          </p:cNvPr>
          <p:cNvPicPr>
            <a:picLocks noGrp="1" noChangeAspect="1"/>
          </p:cNvPicPr>
          <p:nvPr>
            <p:ph sz="quarter" idx="11"/>
          </p:nvPr>
        </p:nvPicPr>
        <p:blipFill>
          <a:blip r:embed="rId3"/>
          <a:stretch>
            <a:fillRect/>
          </a:stretch>
        </p:blipFill>
        <p:spPr>
          <a:xfrm>
            <a:off x="2144207" y="1082675"/>
            <a:ext cx="4855586" cy="48498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Increasing and Decreasing Intervals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graph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is given. Find the intervals on which </a:t>
                </a:r>
                <a:r>
                  <a:rPr sz="2800" b="1" dirty="0"/>
                  <a:t>a.</a:t>
                </a:r>
                <a:r>
                  <a:rPr sz="2800" dirty="0"/>
                  <a:t> </a:t>
                </a:r>
                <a14:m>
                  <m:oMath xmlns:m="http://schemas.openxmlformats.org/officeDocument/2006/math">
                    <m:r>
                      <a:rPr>
                        <a:latin typeface="Cambria Math" panose="02040503050406030204" pitchFamily="18" charset="0"/>
                      </a:rPr>
                      <m:t>𝑓</m:t>
                    </m:r>
                  </m:oMath>
                </a14:m>
                <a:r>
                  <a:rPr sz="2800" dirty="0"/>
                  <a:t> is increasing, and </a:t>
                </a:r>
                <a:r>
                  <a:rPr sz="2800" b="1" dirty="0"/>
                  <a:t>b.</a:t>
                </a:r>
                <a:r>
                  <a:rPr sz="2800" dirty="0"/>
                  <a:t> </a:t>
                </a:r>
                <a14:m>
                  <m:oMath xmlns:m="http://schemas.openxmlformats.org/officeDocument/2006/math">
                    <m:r>
                      <a:rPr>
                        <a:latin typeface="Cambria Math" panose="02040503050406030204" pitchFamily="18" charset="0"/>
                      </a:rPr>
                      <m:t>𝑓</m:t>
                    </m:r>
                  </m:oMath>
                </a14:m>
                <a:r>
                  <a:rPr sz="2800" dirty="0"/>
                  <a:t> is decreasing.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42E22C-9755-C1F5-79C1-A45FCFB7C03F}"/>
                  </a:ext>
                </a:extLst>
              </p:cNvPr>
              <p:cNvSpPr txBox="1"/>
              <p:nvPr/>
            </p:nvSpPr>
            <p:spPr>
              <a:xfrm>
                <a:off x="457200" y="2133600"/>
                <a:ext cx="8229600" cy="2936188"/>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514350" lvl="0" indent="-514350">
                  <a:spcBef>
                    <a:spcPct val="20000"/>
                  </a:spcBef>
                  <a:buFont typeface="+mj-lt"/>
                  <a:buAutoNum type="alphaLcPeriod"/>
                </a:pPr>
                <a:r>
                  <a:rPr kumimoji="0" lang="en-US" sz="2800" b="0" i="0" u="none" strike="noStrike" kern="1200" cap="none" spc="0" normalizeH="0" baseline="0" noProof="0" dirty="0">
                    <a:ln>
                      <a:noFill/>
                    </a:ln>
                    <a:solidFill>
                      <a:srgbClr val="366092"/>
                    </a:solidFill>
                    <a:effectLst/>
                    <a:uLnTx/>
                    <a:uFillTx/>
                    <a:latin typeface="Calibri"/>
                    <a:ea typeface="+mn-ea"/>
                    <a:cs typeface="+mn-cs"/>
                  </a:rPr>
                  <a:t>​The function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is increasing on the intervals </a:t>
                </a:r>
                <a14:m>
                  <m:oMath xmlns:m="http://schemas.openxmlformats.org/officeDocument/2006/math">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𝑎</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𝑏</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𝑐</m:t>
                        </m:r>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𝑒</m:t>
                        </m:r>
                        <m:r>
                          <m:rPr>
                            <m:nor/>
                          </m:rPr>
                          <a:rPr lang="ar-AE" sz="2800">
                            <a:solidFill>
                              <a:srgbClr val="366092"/>
                            </a:solidFill>
                          </a:rPr>
                          <m:t>, </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m:t>
                        </m:r>
                      </m:e>
                    </m:d>
                  </m:oMath>
                </a14:m>
                <a:r>
                  <a:rPr lang="ar-AE" sz="2800" dirty="0">
                    <a:solidFill>
                      <a:srgbClr val="366092"/>
                    </a:solidFill>
                  </a:rPr>
                  <a:t>.</a:t>
                </a:r>
              </a:p>
              <a:p>
                <a:pPr marL="514350" lvl="0" indent="-514350">
                  <a:spcBef>
                    <a:spcPct val="20000"/>
                  </a:spcBef>
                  <a:buFont typeface="+mj-lt"/>
                  <a:buAutoNum type="alphaLcPeriod" startAt="2"/>
                  <a:defRPr sz="2800"/>
                </a:pPr>
                <a:r>
                  <a:rPr lang="ar-AE" sz="2800" dirty="0">
                    <a:solidFill>
                      <a:srgbClr val="366092"/>
                    </a:solidFill>
                  </a:rPr>
                  <a:t>​</a:t>
                </a:r>
                <a:r>
                  <a:rPr lang="en-US" sz="2800" dirty="0">
                    <a:solidFill>
                      <a:srgbClr val="366092"/>
                    </a:solidFill>
                  </a:rPr>
                  <a:t>The function </a:t>
                </a:r>
                <a14:m>
                  <m:oMath xmlns:m="http://schemas.openxmlformats.org/officeDocument/2006/math">
                    <m:r>
                      <a:rPr lang="en-US" sz="2800">
                        <a:solidFill>
                          <a:srgbClr val="366092"/>
                        </a:solidFill>
                        <a:latin typeface="Cambria Math" panose="02040503050406030204" pitchFamily="18" charset="0"/>
                      </a:rPr>
                      <m:t>𝑓</m:t>
                    </m:r>
                  </m:oMath>
                </a14:m>
                <a:r>
                  <a:rPr lang="en-US" sz="2800" dirty="0">
                    <a:solidFill>
                      <a:srgbClr val="366092"/>
                    </a:solidFill>
                  </a:rPr>
                  <a:t> is decreasing on the intervals </a:t>
                </a:r>
                <a14:m>
                  <m:oMath xmlns:m="http://schemas.openxmlformats.org/officeDocument/2006/math">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𝑏</m:t>
                        </m:r>
                        <m:r>
                          <m:rPr>
                            <m:nor/>
                          </m:rPr>
                          <a:rPr lang="ar-AE" sz="2800">
                            <a:solidFill>
                              <a:srgbClr val="366092"/>
                            </a:solidFill>
                          </a:rPr>
                          <m:t>, </m:t>
                        </m:r>
                        <m:r>
                          <a:rPr lang="ar-AE" sz="2800">
                            <a:solidFill>
                              <a:srgbClr val="366092"/>
                            </a:solidFill>
                            <a:latin typeface="Cambria Math" panose="02040503050406030204" pitchFamily="18" charset="0"/>
                          </a:rPr>
                          <m:t>𝑐</m:t>
                        </m:r>
                      </m:e>
                    </m:d>
                  </m:oMath>
                </a14:m>
                <a:r>
                  <a:rPr lang="ar-AE" sz="2800" dirty="0">
                    <a:solidFill>
                      <a:srgbClr val="366092"/>
                    </a:solidFill>
                  </a:rPr>
                  <a:t> </a:t>
                </a:r>
                <a:r>
                  <a:rPr lang="en-US" sz="2800" dirty="0">
                    <a:solidFill>
                      <a:srgbClr val="366092"/>
                    </a:solidFill>
                  </a:rPr>
                  <a:t>and </a:t>
                </a:r>
                <a14:m>
                  <m:oMath xmlns:m="http://schemas.openxmlformats.org/officeDocument/2006/math">
                    <m:d>
                      <m:dPr>
                        <m:ctrlPr>
                          <a:rPr lang="ar-AE" sz="2800" i="1">
                            <a:solidFill>
                              <a:srgbClr val="366092"/>
                            </a:solidFill>
                            <a:latin typeface="Cambria Math" panose="02040503050406030204" pitchFamily="18" charset="0"/>
                          </a:rPr>
                        </m:ctrlPr>
                      </m:dPr>
                      <m:e>
                        <m:r>
                          <a:rPr lang="ar-AE" sz="2800">
                            <a:solidFill>
                              <a:srgbClr val="366092"/>
                            </a:solidFill>
                            <a:latin typeface="Cambria Math" panose="02040503050406030204" pitchFamily="18" charset="0"/>
                          </a:rPr>
                          <m:t>𝑑</m:t>
                        </m:r>
                        <m:r>
                          <m:rPr>
                            <m:nor/>
                          </m:rPr>
                          <a:rPr lang="ar-AE" sz="2800">
                            <a:solidFill>
                              <a:srgbClr val="366092"/>
                            </a:solidFill>
                          </a:rPr>
                          <m:t>, </m:t>
                        </m:r>
                        <m:r>
                          <a:rPr lang="ar-AE" sz="2800">
                            <a:solidFill>
                              <a:srgbClr val="366092"/>
                            </a:solidFill>
                            <a:latin typeface="Cambria Math" panose="02040503050406030204" pitchFamily="18" charset="0"/>
                          </a:rPr>
                          <m:t>𝑒</m:t>
                        </m:r>
                      </m:e>
                    </m:d>
                  </m:oMath>
                </a14:m>
                <a:r>
                  <a:rPr lang="ar-AE" sz="2800" dirty="0">
                    <a:solidFill>
                      <a:srgbClr val="366092"/>
                    </a:solidFill>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lphaLcPeriod"/>
                  <a:tabLst/>
                  <a:defRPr sz="2800"/>
                </a:pPr>
                <a:endParaRPr lang="en-US" dirty="0"/>
              </a:p>
            </p:txBody>
          </p:sp>
        </mc:Choice>
        <mc:Fallback xmlns="">
          <p:sp>
            <p:nvSpPr>
              <p:cNvPr id="5" name="TextBox 4">
                <a:extLst>
                  <a:ext uri="{FF2B5EF4-FFF2-40B4-BE49-F238E27FC236}">
                    <a16:creationId xmlns:a16="http://schemas.microsoft.com/office/drawing/2014/main" id="{FD42E22C-9755-C1F5-79C1-A45FCFB7C03F}"/>
                  </a:ext>
                </a:extLst>
              </p:cNvPr>
              <p:cNvSpPr txBox="1">
                <a:spLocks noRot="1" noChangeAspect="1" noMove="1" noResize="1" noEditPoints="1" noAdjustHandles="1" noChangeArrowheads="1" noChangeShapeType="1" noTextEdit="1"/>
              </p:cNvSpPr>
              <p:nvPr/>
            </p:nvSpPr>
            <p:spPr>
              <a:xfrm>
                <a:off x="457200" y="2133600"/>
                <a:ext cx="8229600" cy="2936188"/>
              </a:xfrm>
              <a:prstGeom prst="rect">
                <a:avLst/>
              </a:prstGeom>
              <a:blipFill>
                <a:blip r:embed="rId3"/>
                <a:stretch>
                  <a:fillRect l="-1556" t="-1867" r="-44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Positive values for the derivative indicate positive slopes for the tangent lines which in turn imply that the function is increasing. Negative values for the derivative indicate negative slopes for the tangent lines which imply that the function is decreasing.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Increasing and Decreasing Intervals of a Differentiable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that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differentiable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a:defRPr sz="2800"/>
                </a:pPr>
                <a:r>
                  <a:rPr sz="2800" dirty="0"/>
                  <a:t>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positive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m:t>
                    </m:r>
                    <m:r>
                      <a:rPr>
                        <a:latin typeface="Cambria Math" panose="02040503050406030204" pitchFamily="18" charset="0"/>
                      </a:rPr>
                      <m:t>0</m:t>
                    </m:r>
                  </m:oMath>
                </a14:m>
                <a:r>
                  <a:rPr sz="2800" dirty="0"/>
                  <a:t>) for all </a:t>
                </a:r>
                <a14:m>
                  <m:oMath xmlns:m="http://schemas.openxmlformats.org/officeDocument/2006/math">
                    <m:r>
                      <a:rPr>
                        <a:latin typeface="Cambria Math" panose="02040503050406030204" pitchFamily="18" charset="0"/>
                      </a:rPr>
                      <m:t>𝑥</m:t>
                    </m:r>
                  </m:oMath>
                </a14:m>
                <a:r>
                  <a:rPr sz="2800" dirty="0"/>
                  <a:t> in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a:t>
                </a:r>
                <a14:m>
                  <m:oMath xmlns:m="http://schemas.openxmlformats.org/officeDocument/2006/math">
                    <m:r>
                      <a:rPr>
                        <a:latin typeface="Cambria Math" panose="02040503050406030204" pitchFamily="18" charset="0"/>
                      </a:rPr>
                      <m:t>𝑓</m:t>
                    </m:r>
                  </m:oMath>
                </a14:m>
                <a:r>
                  <a:rPr sz="2800" dirty="0"/>
                  <a:t> is increasing on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a:defRPr sz="2800"/>
                </a:pPr>
                <a:r>
                  <a:rPr sz="2800" dirty="0"/>
                  <a:t>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negative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m:t>
                    </m:r>
                    <m:r>
                      <a:rPr>
                        <a:latin typeface="Cambria Math" panose="02040503050406030204" pitchFamily="18" charset="0"/>
                      </a:rPr>
                      <m:t>0</m:t>
                    </m:r>
                  </m:oMath>
                </a14:m>
                <a:r>
                  <a:rPr sz="2800" dirty="0"/>
                  <a:t>) for all </a:t>
                </a:r>
                <a14:m>
                  <m:oMath xmlns:m="http://schemas.openxmlformats.org/officeDocument/2006/math">
                    <m:r>
                      <a:rPr>
                        <a:latin typeface="Cambria Math" panose="02040503050406030204" pitchFamily="18" charset="0"/>
                      </a:rPr>
                      <m:t>𝑥</m:t>
                    </m:r>
                  </m:oMath>
                </a14:m>
                <a:r>
                  <a:rPr sz="2800" dirty="0"/>
                  <a:t> in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then </a:t>
                </a:r>
                <a14:m>
                  <m:oMath xmlns:m="http://schemas.openxmlformats.org/officeDocument/2006/math">
                    <m:r>
                      <a:rPr>
                        <a:latin typeface="Cambria Math" panose="02040503050406030204" pitchFamily="18" charset="0"/>
                      </a:rPr>
                      <m:t>𝑓</m:t>
                    </m:r>
                  </m:oMath>
                </a14:m>
                <a:r>
                  <a:rPr sz="2800" dirty="0"/>
                  <a:t> is decreasing on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a:t>
                </a:r>
              </a:p>
              <a:p>
                <a:pPr>
                  <a:defRPr sz="2800"/>
                </a:pPr>
                <a:r>
                  <a:rPr sz="2800" b="1" dirty="0"/>
                  <a:t>Note:</a:t>
                </a:r>
                <a:r>
                  <a:rPr sz="2800" dirty="0"/>
                  <a:t> The values of </a:t>
                </a:r>
                <a14:m>
                  <m:oMath xmlns:m="http://schemas.openxmlformats.org/officeDocument/2006/math">
                    <m:r>
                      <a:rPr>
                        <a:latin typeface="Cambria Math" panose="02040503050406030204" pitchFamily="18" charset="0"/>
                      </a:rPr>
                      <m:t>𝑥</m:t>
                    </m:r>
                  </m:oMath>
                </a14:m>
                <a:r>
                  <a:rPr sz="2800" dirty="0"/>
                  <a:t> for which a function is increasing (or decreasing) are always presented as open intervals. These intervals are part (or all) of the domain of the function.</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51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Graphing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Consider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a:t>.</a:t>
                </a:r>
              </a:p>
              <a:p>
                <a:pPr marL="514350" indent="-514350">
                  <a:buFont typeface="+mj-lt"/>
                  <a:buAutoNum type="alphaLcPeriod"/>
                  <a:defRPr sz="2800"/>
                </a:pPr>
                <a:r>
                  <a:t>​</a:t>
                </a:r>
                <a:r>
                  <a:rPr sz="2800"/>
                  <a:t>Find all values of </a:t>
                </a:r>
                <a14:m>
                  <m:oMath xmlns:m="http://schemas.openxmlformats.org/officeDocument/2006/math">
                    <m:r>
                      <a:rPr>
                        <a:latin typeface="Cambria Math" panose="02040503050406030204" pitchFamily="18" charset="0"/>
                      </a:rPr>
                      <m:t>𝑥</m:t>
                    </m:r>
                  </m:oMath>
                </a14:m>
                <a:r>
                  <a:rPr sz="2800"/>
                  <a:t> that correspond to horizontal tangent lines. These values occur where the derivative is </a:t>
                </a:r>
                <a:r>
                  <a:rPr sz="2800">
                    <a:latin typeface="Cambria Math"/>
                  </a:rPr>
                  <a:t>0</a:t>
                </a:r>
                <a:r>
                  <a:rPr sz="2800"/>
                  <a:t>.</a:t>
                </a:r>
              </a:p>
              <a:p>
                <a:pPr marL="514350" indent="-514350">
                  <a:buFont typeface="+mj-lt"/>
                  <a:buAutoNum type="alphaLcPeriod" startAt="2"/>
                  <a:defRPr sz="2800"/>
                </a:pPr>
                <a:r>
                  <a:t>​</a:t>
                </a:r>
                <a:r>
                  <a:rPr sz="2800"/>
                  <a:t>Use the values from part </a:t>
                </a:r>
                <a:r>
                  <a:rPr sz="2800" b="1"/>
                  <a:t>a.</a:t>
                </a:r>
                <a:r>
                  <a:rPr sz="2800"/>
                  <a:t> to find the open intervals on which the function is increasing and the open intervals on which the function is decreasing.</a:t>
                </a:r>
              </a:p>
              <a:p>
                <a:pPr marL="514350" indent="-514350">
                  <a:buFont typeface="+mj-lt"/>
                  <a:buAutoNum type="alphaLcPeriod" startAt="3"/>
                  <a:defRPr sz="2800"/>
                </a:pPr>
                <a:r>
                  <a:t>​</a:t>
                </a:r>
                <a:r>
                  <a:rPr sz="2800"/>
                  <a:t>Sketch the graph of the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148"/>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000"/>
                </a:pPr>
                <a:r>
                  <a:rPr dirty="0"/>
                  <a:t>​</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12</m:t>
                    </m:r>
                  </m:oMath>
                </a14:m>
                <a:r>
                  <a:rPr sz="2800" dirty="0"/>
                  <a:t> </a:t>
                </a:r>
                <a:r>
                  <a:rPr dirty="0"/>
                  <a:t> </a:t>
                </a:r>
                <a:r>
                  <a:rPr sz="2000" dirty="0"/>
                  <a:t>Find the derivative of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oMath>
                </a14:m>
                <a:r>
                  <a:rPr sz="2000" dirty="0"/>
                  <a:t>.</a:t>
                </a:r>
              </a:p>
              <a:p>
                <a:pPr>
                  <a:defRPr sz="2800"/>
                </a:pPr>
                <a:r>
                  <a:rPr dirty="0"/>
                  <a:t>​</a:t>
                </a:r>
                <a:r>
                  <a:rPr sz="2800" dirty="0"/>
                  <a:t>We set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and solve for </a:t>
                </a:r>
                <a14:m>
                  <m:oMath xmlns:m="http://schemas.openxmlformats.org/officeDocument/2006/math">
                    <m:r>
                      <a:rPr>
                        <a:latin typeface="Cambria Math" panose="02040503050406030204" pitchFamily="18" charset="0"/>
                      </a:rPr>
                      <m:t>𝑥</m:t>
                    </m:r>
                  </m:oMath>
                </a14:m>
                <a:r>
                  <a:rPr sz="2800" dirty="0"/>
                  <a:t>.</a:t>
                </a:r>
              </a:p>
              <a:p>
                <a:r>
                  <a:rPr dirty="0"/>
                  <a:t>​</a:t>
                </a:r>
              </a:p>
              <a:p>
                <a:pPr algn="l">
                  <a:defRPr sz="2800"/>
                </a:pPr>
                <a:r>
                  <a:rPr dirty="0"/>
                  <a:t>​</a:t>
                </a:r>
                <a:endParaRPr lang="en-US" dirty="0"/>
              </a:p>
              <a:p>
                <a:pPr algn="l">
                  <a:defRPr sz="2800"/>
                </a:pPr>
                <a:endParaRPr lang="en-US" sz="2800" dirty="0"/>
              </a:p>
              <a:p>
                <a:pPr algn="l">
                  <a:defRPr sz="2800"/>
                </a:pPr>
                <a:endParaRPr lang="en-US" dirty="0"/>
              </a:p>
              <a:p>
                <a:pPr algn="l">
                  <a:defRPr sz="2800"/>
                </a:pPr>
                <a:r>
                  <a:rPr sz="2800" dirty="0"/>
                  <a:t>Horizontal tangent lines occur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86202562"/>
                  </p:ext>
                </p:extLst>
              </p:nvPr>
            </p:nvGraphicFramePr>
            <p:xfrm>
              <a:off x="533400" y="2667000"/>
              <a:ext cx="4038600" cy="1999488"/>
            </p:xfrm>
            <a:graphic>
              <a:graphicData uri="http://schemas.openxmlformats.org/drawingml/2006/table">
                <a:tbl>
                  <a:tblPr firstRow="1" bandRow="1">
                    <a:tableStyleId>{2D5ABB26-0587-4C30-8999-92F81FD0307C}</a:tableStyleId>
                  </a:tblPr>
                  <a:tblGrid>
                    <a:gridCol w="252412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tblGrid>
                  <a:tr h="457200">
                    <a:tc>
                      <a:txBody>
                        <a:bodyPr/>
                        <a:lstStyle/>
                        <a:p>
                          <a:pPr algn="r">
                            <a:defRPr sz="1600"/>
                          </a:pPr>
                          <a:r>
                            <a:rPr sz="2800"/>
                            <a:t>​</a:t>
                          </a:r>
                          <a14:m>
                            <m:oMath xmlns:m="http://schemas.openxmlformats.org/officeDocument/2006/math">
                              <m:r>
                                <a:rPr sz="2800">
                                  <a:latin typeface="Cambria Math"/>
                                </a:rPr>
                                <m:t>3</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12</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4</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2</m:t>
                                  </m:r>
                                </m:e>
                              </m:d>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2</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86202562"/>
                  </p:ext>
                </p:extLst>
              </p:nvPr>
            </p:nvGraphicFramePr>
            <p:xfrm>
              <a:off x="533400" y="2667000"/>
              <a:ext cx="4038600" cy="1999488"/>
            </p:xfrm>
            <a:graphic>
              <a:graphicData uri="http://schemas.openxmlformats.org/drawingml/2006/table">
                <a:tbl>
                  <a:tblPr firstRow="1" bandRow="1">
                    <a:tableStyleId>{2D5ABB26-0587-4C30-8999-92F81FD0307C}</a:tableStyleId>
                  </a:tblPr>
                  <a:tblGrid>
                    <a:gridCol w="2524125">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195" r="-60145" b="-337805"/>
                          </a:stretch>
                        </a:blipFill>
                      </a:tcPr>
                    </a:tc>
                    <a:tc>
                      <a:txBody>
                        <a:bodyPr/>
                        <a:lstStyle/>
                        <a:p>
                          <a:endParaRPr lang="en-US"/>
                        </a:p>
                      </a:txBody>
                      <a:tcPr marL="36576" marR="36576" marT="36576" marB="36576" anchor="ctr">
                        <a:blipFill>
                          <a:blip r:embed="rId3"/>
                          <a:stretch>
                            <a:fillRect l="-166265" t="-12195" b="-33780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0843" r="-60145" b="-233735"/>
                          </a:stretch>
                        </a:blipFill>
                      </a:tcPr>
                    </a:tc>
                    <a:tc>
                      <a:txBody>
                        <a:bodyPr/>
                        <a:lstStyle/>
                        <a:p>
                          <a:endParaRPr lang="en-US"/>
                        </a:p>
                      </a:txBody>
                      <a:tcPr marL="36576" marR="36576" marT="36576" marB="36576" anchor="ctr">
                        <a:blipFill>
                          <a:blip r:embed="rId3"/>
                          <a:stretch>
                            <a:fillRect l="-166265" t="-110843" b="-23373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60145" b="-136585"/>
                          </a:stretch>
                        </a:blipFill>
                      </a:tcPr>
                    </a:tc>
                    <a:tc>
                      <a:txBody>
                        <a:bodyPr/>
                        <a:lstStyle/>
                        <a:p>
                          <a:endParaRPr lang="en-US"/>
                        </a:p>
                      </a:txBody>
                      <a:tcPr marL="36576" marR="36576" marT="36576" marB="36576" anchor="ctr">
                        <a:blipFill>
                          <a:blip r:embed="rId3"/>
                          <a:stretch>
                            <a:fillRect l="-166265" t="-213415"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13415" r="-60145" b="-36585"/>
                          </a:stretch>
                        </a:blipFill>
                      </a:tcPr>
                    </a:tc>
                    <a:tc>
                      <a:txBody>
                        <a:bodyPr/>
                        <a:lstStyle/>
                        <a:p>
                          <a:endParaRPr lang="en-US"/>
                        </a:p>
                      </a:txBody>
                      <a:tcPr marL="36576" marR="36576" marT="36576" marB="36576" anchor="ctr">
                        <a:blipFill>
                          <a:blip r:embed="rId3"/>
                          <a:stretch>
                            <a:fillRect l="-166265" t="-313415"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We can use a number line to help determine the intervals on which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&gt;0</m:t>
                    </m:r>
                  </m:oMath>
                </a14:m>
                <a:r>
                  <a:rPr sz="2800"/>
                  <a:t> (and so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is increasing) and those on which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&lt;0</m:t>
                    </m:r>
                  </m:oMath>
                </a14:m>
                <a:r>
                  <a:rPr sz="2800"/>
                  <a:t> (and so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is decreasing).</a:t>
                </a:r>
              </a:p>
              <a:p>
                <a:pPr>
                  <a:defRPr sz="2800"/>
                </a:pPr>
                <a:r>
                  <a:t>​</a:t>
                </a:r>
                <a:r>
                  <a:rPr sz="2800"/>
                  <a:t>Mark the values for </a:t>
                </a:r>
                <a14:m>
                  <m:oMath xmlns:m="http://schemas.openxmlformats.org/officeDocument/2006/math">
                    <m:r>
                      <a:rPr>
                        <a:latin typeface="Cambria Math" panose="02040503050406030204" pitchFamily="18" charset="0"/>
                      </a:rPr>
                      <m:t>𝑥</m:t>
                    </m:r>
                  </m:oMath>
                </a14:m>
                <a:r>
                  <a:rPr sz="2800"/>
                  <a:t> where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=0</m:t>
                    </m:r>
                  </m:oMath>
                </a14:m>
                <a:r>
                  <a:rPr sz="2800"/>
                  <a:t> on a number line. In this case, they are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(this was determined in part </a:t>
                </a:r>
                <a:r>
                  <a:rPr sz="2800" b="1"/>
                  <a:t>a.</a:t>
                </a:r>
                <a:r>
                  <a:rPr sz="2800"/>
                  <a:t>). Then select any one test point in each interval and find the sign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at these test points by substituting the value into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444"/>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1833</Words>
  <Application>Microsoft Office PowerPoint</Application>
  <PresentationFormat>On-screen Show (4:3)</PresentationFormat>
  <Paragraphs>129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Cambria Math</vt:lpstr>
      <vt:lpstr>Courier New</vt:lpstr>
      <vt:lpstr>Arial</vt:lpstr>
      <vt:lpstr>Office Theme</vt:lpstr>
      <vt:lpstr>Section 3.4</vt:lpstr>
      <vt:lpstr>Increasing and Decreasing Intervals of a Function</vt:lpstr>
      <vt:lpstr>Example 1: Increasing and Decreasing Intervals (cont.)</vt:lpstr>
      <vt:lpstr>Example 1: Increasing and Decreasing Intervals (cont.)</vt:lpstr>
      <vt:lpstr>Note:</vt:lpstr>
      <vt:lpstr>Increasing and Decreasing Intervals of a Differentiable Function</vt:lpstr>
      <vt:lpstr>Example 2: Graphing a Function</vt:lpstr>
      <vt:lpstr>Example 2: Graphing a Function (cont.)</vt:lpstr>
      <vt:lpstr>Example 2: Graphing a Function (cont.)</vt:lpstr>
      <vt:lpstr>Example 2: Graphing a Function (cont.)</vt:lpstr>
      <vt:lpstr>Example 2: Graphing a Function (cont.)</vt:lpstr>
      <vt:lpstr>Example 2: Graphing a Function (cont.)</vt:lpstr>
      <vt:lpstr>Example 2: Graphing a Function (cont.)</vt:lpstr>
      <vt:lpstr>Example 3: Graphing a Function</vt:lpstr>
      <vt:lpstr>Example 3: Graphing a Function (cont.)</vt:lpstr>
      <vt:lpstr>Example 3: Graphing a Function (cont.)</vt:lpstr>
      <vt:lpstr>Example 3: Graphing a Function (cont.)</vt:lpstr>
      <vt:lpstr>Example 3: Graphing a Function (cont.)</vt:lpstr>
      <vt:lpstr>Example 3: Graphing a Function (cont.)</vt:lpstr>
      <vt:lpstr>Example 3: Graphing a Function (cont.)</vt:lpstr>
      <vt:lpstr>Example 4: Graphing a Function</vt:lpstr>
      <vt:lpstr>Example 4: Graphing a Function (cont.)</vt:lpstr>
      <vt:lpstr>Example 4: Graphing a Function (cont.)</vt:lpstr>
      <vt:lpstr>Example 4: Graphing a Function (cont.)</vt:lpstr>
      <vt:lpstr>Example 4: Graphing a Function (cont.)</vt:lpstr>
      <vt:lpstr>Example 4: Graphing a Function (cont.)</vt:lpstr>
      <vt:lpstr>Example 4: Graphing a Function (cont.)</vt:lpstr>
      <vt:lpstr>Example 4: Graphing a Function (cont.)</vt:lpstr>
      <vt:lpstr>Example 5: Graphing f ′(x)</vt:lpstr>
      <vt:lpstr>Example 5: Graphing f ′(x) (cont.)</vt:lpstr>
      <vt:lpstr>Example 5: Graphing f ′(x) (cont.)</vt:lpstr>
      <vt:lpstr>Example 5: Graphing f ′(x)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139</cp:revision>
  <dcterms:created xsi:type="dcterms:W3CDTF">2013-04-26T14:43:13Z</dcterms:created>
  <dcterms:modified xsi:type="dcterms:W3CDTF">2022-08-18T15:45:10Z</dcterms:modified>
</cp:coreProperties>
</file>