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0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5" r:id="rId19"/>
    <p:sldId id="286" r:id="rId20"/>
    <p:sldId id="287" r:id="rId21"/>
    <p:sldId id="288" r:id="rId22"/>
    <p:sldId id="291" r:id="rId23"/>
    <p:sldId id="292" r:id="rId24"/>
    <p:sldId id="293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Critical Values and the First Derivative 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3.5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Using the First Derivative Test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compute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as follows.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D12CD7-B0A7-70D2-78DC-CB5D437AC067}"/>
                  </a:ext>
                </a:extLst>
              </p:cNvPr>
              <p:cNvSpPr txBox="1"/>
              <p:nvPr/>
            </p:nvSpPr>
            <p:spPr>
              <a:xfrm>
                <a:off x="457200" y="1677824"/>
                <a:ext cx="4267200" cy="1133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1800">
                              <a:latin typeface="Cambria Math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ar-AE" sz="180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ar-AE" sz="180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 sz="180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ar-AE" sz="18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 sz="1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800">
                              <a:latin typeface="Cambria Math"/>
                            </a:rPr>
                            <m:t>−</m:t>
                          </m:r>
                          <m:r>
                            <a:rPr lang="ar-AE" sz="18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1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 sz="1800">
                              <a:latin typeface="Cambria Math"/>
                            </a:rPr>
                            <m:t>𝑓</m:t>
                          </m:r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80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ar-AE" sz="180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D12CD7-B0A7-70D2-78DC-CB5D437AC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7824"/>
                <a:ext cx="4267200" cy="1133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6B28AE-C424-CA8D-2E12-7C745B1DCD48}"/>
                  </a:ext>
                </a:extLst>
              </p:cNvPr>
              <p:cNvSpPr txBox="1"/>
              <p:nvPr/>
            </p:nvSpPr>
            <p:spPr>
              <a:xfrm>
                <a:off x="4495800" y="1676400"/>
                <a:ext cx="4572000" cy="909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borderBox>
                                <m:borderBoxPr>
                                  <m:hideTop m:val="on"/>
                                  <m:hideBot m:val="on"/>
                                  <m:hideLeft m:val="on"/>
                                  <m:hideRight m:val="on"/>
                                  <m:strikeBLTR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</m:den>
                          </m:f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borderBox>
                                <m:borderBoxPr>
                                  <m:hideTop m:val="on"/>
                                  <m:hideBot m:val="on"/>
                                  <m:hideLeft m:val="on"/>
                                  <m:hideRight m:val="on"/>
                                  <m:strikeBLTR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phant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eqAr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6B28AE-C424-CA8D-2E12-7C745B1DC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676400"/>
                <a:ext cx="4572000" cy="909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0307EA9A-5689-1A98-2574-F4302521784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2209095"/>
                  </p:ext>
                </p:extLst>
              </p:nvPr>
            </p:nvGraphicFramePr>
            <p:xfrm>
              <a:off x="457200" y="2982073"/>
              <a:ext cx="8229600" cy="5019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ar-AE" b="0" dirty="0">
                              <a:solidFill>
                                <a:schemeClr val="accent1"/>
                              </a:solidFill>
                            </a:rPr>
                            <a:t>​</a:t>
                          </a:r>
                          <a:r>
                            <a:rPr lang="ar-AE" sz="1800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1800" b="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1800" b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ar-AE" sz="1800" b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1800" b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sz="1800" b="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1800" b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ar-AE" sz="1800" b="0">
                                          <a:solidFill>
                                            <a:schemeClr val="accent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ar-AE" sz="1800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is a local minimum.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ar-AE" sz="1800" b="0" dirty="0">
                              <a:solidFill>
                                <a:schemeClr val="accent1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1800" b="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ar-AE" sz="1800" b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1800" b="0">
                                      <a:solidFill>
                                        <a:schemeClr val="accent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b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chemeClr val="accent1"/>
                              </a:solidFill>
                            </a:rPr>
                            <a:t>is a local maximum.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0307EA9A-5689-1A98-2574-F4302521784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2209095"/>
                  </p:ext>
                </p:extLst>
              </p:nvPr>
            </p:nvGraphicFramePr>
            <p:xfrm>
              <a:off x="457200" y="2982073"/>
              <a:ext cx="8229600" cy="5019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100000" b="-6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b="-6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Using the First Derivative Test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Use the following summary of information to sketch the curve.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is decreasing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is increasing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is decreasing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t>​</a:t>
                </a:r>
                <a:r>
                  <a:rPr sz="2800"/>
                  <a:t>A local minimum occurs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t>​</a:t>
                </a:r>
                <a:r>
                  <a:rPr sz="2800"/>
                  <a:t>A local maximum occurs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Using the First Derivative Test (cont.)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B870A3-C31C-21B4-3E59-B88E2687220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37838" y="1082675"/>
            <a:ext cx="4868323" cy="48498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the First Derivative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critical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Use the First Derivative Test to find any local extrema.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Sketch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First Derivative Test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SzPct val="150000"/>
                  <a:buFont typeface="+mj-lt"/>
                  <a:buAutoNum type="alphaLcPeriod"/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Find the derivative of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𝑓</m:t>
                    </m:r>
                    <m:r>
                      <a:rPr sz="200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sz="2000" dirty="0"/>
                  <a:t>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defined for all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to find the critical values.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only critical value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78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First Derivative Test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Step 1 of the First Derivative Test was completed in part </a:t>
                </a:r>
                <a:r>
                  <a:rPr sz="2800" b="1"/>
                  <a:t>a</a:t>
                </a:r>
                <a:r>
                  <a:rPr sz="2800"/>
                  <a:t>. Now we need to check the sign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on either side of the critical value (Step 2).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the First Derivative Test (cont.)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30A1A1-5C74-E28F-7B67-C2A63F2BF79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59045" y="1219200"/>
            <a:ext cx="5425910" cy="2444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86531C-7684-E1D5-FFBB-868F3F51D2BA}"/>
                  </a:ext>
                </a:extLst>
              </p:cNvPr>
              <p:cNvSpPr txBox="1"/>
              <p:nvPr/>
            </p:nvSpPr>
            <p:spPr>
              <a:xfrm>
                <a:off x="990600" y="366390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ar-AE" sz="1800">
                          <a:latin typeface="Cambria Math"/>
                        </a:rPr>
                        <m:t>=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1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ar-AE" sz="180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86531C-7684-E1D5-FFBB-868F3F51D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6390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BC3DE2-27BE-753F-FAAB-8219D7A1BCB4}"/>
                  </a:ext>
                </a:extLst>
              </p:cNvPr>
              <p:cNvSpPr txBox="1"/>
              <p:nvPr/>
            </p:nvSpPr>
            <p:spPr>
              <a:xfrm>
                <a:off x="3581400" y="3663907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ar-AE" sz="1800">
                          <a:latin typeface="Cambria Math"/>
                        </a:rPr>
                        <m:t>=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3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ar-AE" sz="180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BC3DE2-27BE-753F-FAAB-8219D7A1B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663907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Placeholder 2">
                <a:extLst>
                  <a:ext uri="{FF2B5EF4-FFF2-40B4-BE49-F238E27FC236}">
                    <a16:creationId xmlns:a16="http://schemas.microsoft.com/office/drawing/2014/main" id="{A784831C-BC17-5D80-DA0B-1A471BF186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57896336"/>
                  </p:ext>
                </p:extLst>
              </p:nvPr>
            </p:nvGraphicFramePr>
            <p:xfrm>
              <a:off x="1790700" y="4310238"/>
              <a:ext cx="556260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1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1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Placeholder 2">
                <a:extLst>
                  <a:ext uri="{FF2B5EF4-FFF2-40B4-BE49-F238E27FC236}">
                    <a16:creationId xmlns:a16="http://schemas.microsoft.com/office/drawing/2014/main" id="{A784831C-BC17-5D80-DA0B-1A471BF186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57896336"/>
                  </p:ext>
                </p:extLst>
              </p:nvPr>
            </p:nvGraphicFramePr>
            <p:xfrm>
              <a:off x="1790700" y="4310238"/>
              <a:ext cx="556260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1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1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Using the First Derivative Test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2E7F8-D98E-C160-5B34-43EF9A9B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371600"/>
            <a:ext cx="6791325" cy="2263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0D95ED-CC23-8F7B-730F-04C104D97B14}"/>
                  </a:ext>
                </a:extLst>
              </p:cNvPr>
              <p:cNvSpPr txBox="1"/>
              <p:nvPr/>
            </p:nvSpPr>
            <p:spPr>
              <a:xfrm>
                <a:off x="457201" y="3887271"/>
                <a:ext cx="8229599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​Now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all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Since there is no sign change from one side of the critical value to the other,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not a local extremum (Step 3).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0D95ED-CC23-8F7B-730F-04C104D97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887271"/>
                <a:ext cx="8229599" cy="1815882"/>
              </a:xfrm>
              <a:prstGeom prst="rect">
                <a:avLst/>
              </a:prstGeom>
              <a:blipFill>
                <a:blip r:embed="rId3"/>
                <a:stretch>
                  <a:fillRect l="-1481" t="-4362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Using the First Derivative Test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Use the following summary of information to sketch the curve.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is increasing 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, but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 is not a local extremum.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Using the First Derivative Test (cont.)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94CA97-0251-00B8-DED4-A3542FC211C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22709" y="1082675"/>
            <a:ext cx="4898582" cy="48498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Local Maximum and Local Minimum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 defined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called a local maximum (or relative maximum) if there exists some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that contains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. (We say a local maximum occurs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.)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called a local minimum (or relative minimum) if there exists some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that contains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such that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. (We say a local minimum occurs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.)</a:t>
                </a:r>
              </a:p>
              <a:p>
                <a:pPr>
                  <a:defRPr sz="2800"/>
                </a:pPr>
                <a:r>
                  <a:rPr sz="2800" b="1" dirty="0"/>
                  <a:t>Note:</a:t>
                </a:r>
                <a:r>
                  <a:rPr sz="2800" dirty="0"/>
                  <a:t> We also say that a local extremum occurs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or that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is a local extremum, with the understanding that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, is actually the local extremum.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33" t="-1480" r="-2878" b="-4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Critical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critical values 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E490609-E64E-E3BB-556E-472E2F208BC6}"/>
              </a:ext>
            </a:extLst>
          </p:cNvPr>
          <p:cNvSpPr txBox="1"/>
          <p:nvPr/>
        </p:nvSpPr>
        <p:spPr>
          <a:xfrm>
            <a:off x="457200" y="17526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077A6483-C197-58D1-665D-9129A2EE6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1155294"/>
                  </p:ext>
                </p:extLst>
              </p:nvPr>
            </p:nvGraphicFramePr>
            <p:xfrm>
              <a:off x="457200" y="2362200"/>
              <a:ext cx="8229600" cy="16068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Rewrite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y</m:t>
                              </m:r>
                            </m:oMath>
                          </a14:m>
                          <a:r>
                            <a:rPr sz="1800" b="0" dirty="0"/>
                            <a:t> using exponents.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derivative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y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≠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cannot equal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. Recall, an algebraic fraction can be zero if and only if its numerator is zero.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077A6483-C197-58D1-665D-9129A2EE6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1155294"/>
                  </p:ext>
                </p:extLst>
              </p:nvPr>
            </p:nvGraphicFramePr>
            <p:xfrm>
              <a:off x="457200" y="2362200"/>
              <a:ext cx="8229600" cy="16068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01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02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329" r="-271901" b="-2544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778" t="-6329" b="-2544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6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000" r="-271901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778" t="-105000" b="-15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4717" r="-271901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778" t="-154717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Critical Values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undefined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(and defined for all other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). The original function,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is also not defined 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Therefore,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in the domain of the function and is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a critical value. There are no critical values.</a:t>
                </a:r>
              </a:p>
              <a:p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Critical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critical values 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4D4D2E-F217-B953-5727-4359CDD70599}"/>
                  </a:ext>
                </a:extLst>
              </p:cNvPr>
              <p:cNvSpPr txBox="1"/>
              <p:nvPr/>
            </p:nvSpPr>
            <p:spPr>
              <a:xfrm>
                <a:off x="457200" y="1828800"/>
                <a:ext cx="8229600" cy="2226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ar-AE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 sz="280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ar-AE" sz="2800">
                        <a:latin typeface="Cambria Math" panose="02040503050406030204" pitchFamily="18" charset="0"/>
                      </a:rPr>
                      <m:t>≠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  </a:t>
                </a:r>
                <a:r>
                  <a:rPr lang="en-US" sz="2800" dirty="0"/>
                  <a:t>Find the derivative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. 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ar-AE" sz="280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cannot equal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since the numerator cannot equal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4D4D2E-F217-B953-5727-4359CDD70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2226763"/>
              </a:xfrm>
              <a:prstGeom prst="rect">
                <a:avLst/>
              </a:prstGeom>
              <a:blipFill>
                <a:blip r:embed="rId3"/>
                <a:stretch>
                  <a:fillRect l="-1481" t="-2466" r="-2074" b="-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Critical Values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 this case,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sz="2800" dirty="0"/>
                  <a:t> is not defined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However,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</a:t>
                </a:r>
                <a:r>
                  <a:rPr sz="2800" b="1" dirty="0"/>
                  <a:t>is</a:t>
                </a:r>
                <a:r>
                  <a:rPr sz="2800" dirty="0"/>
                  <a:t> in the domain of the original function,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</a:t>
                </a:r>
                <a:r>
                  <a:rPr sz="2800" b="1" dirty="0"/>
                  <a:t>is</a:t>
                </a:r>
                <a:r>
                  <a:rPr sz="2800" dirty="0"/>
                  <a:t> a critical value. Also,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sz="2800" dirty="0"/>
                  <a:t> is never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there are no other critical values, only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To the left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sz="2800" dirty="0"/>
                  <a:t> is negative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decreases). To the right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sz="2800" dirty="0"/>
                  <a:t> is positive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increases).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the absolute values of slope are huge. We conclude there is a sharp point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is a critical value.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Critical Values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6425EB-4460-5A26-BCB0-0B04F096FEC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06485" y="1082675"/>
            <a:ext cx="4931029" cy="48498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Theorem of Local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continuous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either a local maximum or a local minimum, then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or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does not exist.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Critical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Critical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are those values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(indicating horizontal tangent lines)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does not exist (indicating vertical tangent lines or sharp points).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First Derivative Test for Local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defRPr sz="2800"/>
                </a:pPr>
                <a:r>
                  <a:rPr sz="2800" dirty="0"/>
                  <a:t>To determine the local extrema for a nonconstant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continuous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perform the following steps: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the critical values,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undefined.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Draw an analysis line, and mark all critical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on it. Check the sign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on each side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 Moving from left to right, if the sign changes</a:t>
                </a:r>
              </a:p>
              <a:p>
                <a:pPr marL="1314450" lvl="1" indent="-571500">
                  <a:buFont typeface="+mj-lt"/>
                  <a:buAutoNum type="romanLcPeriod"/>
                  <a:defRPr sz="2800"/>
                </a:pPr>
                <a:r>
                  <a:rPr dirty="0"/>
                  <a:t>​from </a:t>
                </a:r>
                <a:r>
                  <a:rPr dirty="0">
                    <a:latin typeface="Cambria Math"/>
                  </a:rPr>
                  <a:t>+</a:t>
                </a:r>
                <a:r>
                  <a:rPr dirty="0"/>
                  <a:t> to </a:t>
                </a:r>
                <a:r>
                  <a:rPr dirty="0">
                    <a:latin typeface="Cambria Math"/>
                  </a:rPr>
                  <a:t>−</a:t>
                </a:r>
                <a:r>
                  <a:rPr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dirty="0"/>
                  <a:t> is a local maximum;</a:t>
                </a:r>
              </a:p>
              <a:p>
                <a:pPr marL="1314450" lvl="1" indent="-571500">
                  <a:buFont typeface="+mj-lt"/>
                  <a:buAutoNum type="romanLcPeriod"/>
                  <a:defRPr sz="2800"/>
                </a:pPr>
                <a:r>
                  <a:rPr dirty="0"/>
                  <a:t>​from </a:t>
                </a:r>
                <a:r>
                  <a:rPr dirty="0">
                    <a:latin typeface="Cambria Math"/>
                  </a:rPr>
                  <a:t>−</a:t>
                </a:r>
                <a:r>
                  <a:rPr dirty="0"/>
                  <a:t> to </a:t>
                </a:r>
                <a:r>
                  <a:rPr dirty="0">
                    <a:latin typeface="Cambria Math"/>
                  </a:rPr>
                  <a:t>+</a:t>
                </a:r>
                <a:r>
                  <a:rPr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dirty="0"/>
                  <a:t> is a local minimum.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If there is no sign change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from the left side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to the right side,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sz="2800" dirty="0"/>
                  <a:t> is not a local extremum.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First Derivative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critical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Use the First Derivative Test to find any local extrema.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Sketch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First Derivative Test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B5115B3-69D9-225F-5338-59F3F8A52B8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9175464"/>
                  </p:ext>
                </p:extLst>
              </p:nvPr>
            </p:nvGraphicFramePr>
            <p:xfrm>
              <a:off x="990600" y="1600200"/>
              <a:ext cx="8229600" cy="8510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kumimoji="0" lang="ar-AE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kumimoji="0" lang="ar-AE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kumimoji="0" lang="ar-AE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e>
                                  </m:borderBox>
                                </m:den>
                              </m:f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⋅</m:t>
                              </m:r>
                              <m:borderBox>
                                <m:borderBoxPr>
                                  <m:hideTop m:val="on"/>
                                  <m:hideBot m:val="on"/>
                                  <m:hideLeft m:val="on"/>
                                  <m:hideRight m:val="on"/>
                                  <m:strikeBLTR m:val="on"/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orderBoxPr>
                                <m:e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borderBox>
                              <m:sSup>
                                <m:sSupPr>
                                  <m:ctrlPr>
                                    <a:rPr kumimoji="0" lang="ar-AE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ar-AE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derivative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B5115B3-69D9-225F-5338-59F3F8A52B8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9175464"/>
                  </p:ext>
                </p:extLst>
              </p:nvPr>
            </p:nvGraphicFramePr>
            <p:xfrm>
              <a:off x="990600" y="1600200"/>
              <a:ext cx="8229600" cy="8510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80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184421" b="-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4224" b="-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1148" r="-18442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185854-16A8-2FFD-E1D0-3A1D46712B9E}"/>
                  </a:ext>
                </a:extLst>
              </p:cNvPr>
              <p:cNvSpPr txBox="1"/>
              <p:nvPr/>
            </p:nvSpPr>
            <p:spPr>
              <a:xfrm>
                <a:off x="990600" y="2491272"/>
                <a:ext cx="76962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800"/>
                </a:pP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defined for all values of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Set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to find the critical values.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185854-16A8-2FFD-E1D0-3A1D46712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91272"/>
                <a:ext cx="7696200" cy="954107"/>
              </a:xfrm>
              <a:prstGeom prst="rect">
                <a:avLst/>
              </a:prstGeom>
              <a:blipFill>
                <a:blip r:embed="rId3"/>
                <a:stretch>
                  <a:fillRect l="-1664" t="-833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B717EF02-FBF5-FBF3-DB77-BBF1274262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0728293"/>
                  </p:ext>
                </p:extLst>
              </p:nvPr>
            </p:nvGraphicFramePr>
            <p:xfrm>
              <a:off x="914400" y="3618099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dirty="0"/>
                            <a:t>, </a:t>
                          </a:r>
                          <a:r>
                            <a:rPr sz="1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B717EF02-FBF5-FBF3-DB77-BBF1274262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0728293"/>
                  </p:ext>
                </p:extLst>
              </p:nvPr>
            </p:nvGraphicFramePr>
            <p:xfrm>
              <a:off x="914400" y="3618099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8197" r="-39090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277" t="-8197" r="-47180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08197" r="-39090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277" t="-108197" r="-47180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2198" t="-108197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8197" r="-39090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277" t="-208197" r="-47180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08197" r="-39090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6277" t="-308197" r="-47180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621DC-0F26-406F-2970-F0983E4423D4}"/>
                  </a:ext>
                </a:extLst>
              </p:cNvPr>
              <p:cNvSpPr txBox="1"/>
              <p:nvPr/>
            </p:nvSpPr>
            <p:spPr>
              <a:xfrm>
                <a:off x="990600" y="5231547"/>
                <a:ext cx="7696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800"/>
                </a:pPr>
                <a:r>
                  <a:rPr lang="en-US" sz="2800" dirty="0"/>
                  <a:t>​Thus the critical values are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6621DC-0F26-406F-2970-F0983E442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231547"/>
                <a:ext cx="7696200" cy="523220"/>
              </a:xfrm>
              <a:prstGeom prst="rect">
                <a:avLst/>
              </a:prstGeom>
              <a:blipFill>
                <a:blip r:embed="rId5"/>
                <a:stretch>
                  <a:fillRect l="-166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Using the First Derivative Test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Step 1 of the First Derivative Test was completed in part </a:t>
                </a:r>
                <a:r>
                  <a:rPr sz="2800" b="1" dirty="0"/>
                  <a:t>a.</a:t>
                </a:r>
                <a:r>
                  <a:rPr sz="2800" dirty="0"/>
                  <a:t> Now we need to check the sign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on either side of each critical value (Step 2).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B5D87-EDA7-DB46-F7EB-98F7C1091E86}"/>
                  </a:ext>
                </a:extLst>
              </p:cNvPr>
              <p:cNvSpPr txBox="1"/>
              <p:nvPr/>
            </p:nvSpPr>
            <p:spPr>
              <a:xfrm>
                <a:off x="-458624" y="373380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ar-AE" sz="180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ar-AE" sz="1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800">
                              <a:latin typeface="Cambria Math"/>
                            </a:rPr>
                            <m:t>−</m:t>
                          </m:r>
                          <m:r>
                            <a:rPr lang="ar-AE" sz="180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=−</m:t>
                      </m:r>
                      <m:r>
                        <a:rPr lang="ar-AE" sz="1800">
                          <a:latin typeface="Cambria Math"/>
                        </a:rPr>
                        <m:t>4</m:t>
                      </m:r>
                      <m:r>
                        <a:rPr lang="ar-AE" sz="1800">
                          <a:latin typeface="Cambria Math"/>
                        </a:rPr>
                        <m:t>−</m:t>
                      </m:r>
                      <m:r>
                        <a:rPr lang="ar-AE" sz="1800">
                          <a:latin typeface="Cambria Math"/>
                        </a:rPr>
                        <m:t>4</m:t>
                      </m:r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180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=−</m:t>
                      </m:r>
                      <m:r>
                        <a:rPr lang="ar-AE" sz="180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B5D87-EDA7-DB46-F7EB-98F7C1091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624" y="3733800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072A43D-423E-91EE-3F04-2A835223A8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1860850"/>
                  </p:ext>
                </p:extLst>
              </p:nvPr>
            </p:nvGraphicFramePr>
            <p:xfrm>
              <a:off x="457200" y="2590800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224291608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51808392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896887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Interval 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Interval B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Interval 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052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We will use the test point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180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We will use the test point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We will use the test point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chemeClr val="accent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65399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072A43D-423E-91EE-3F04-2A835223A8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1860850"/>
                  </p:ext>
                </p:extLst>
              </p:nvPr>
            </p:nvGraphicFramePr>
            <p:xfrm>
              <a:off x="457200" y="2590800"/>
              <a:ext cx="8229600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224291608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51808392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18968871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Interval 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Interval B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Interval 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05258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2857" r="-2000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62857" r="-1000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62857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5399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F267F-6F6F-5445-EB72-189F8DBBD22F}"/>
                  </a:ext>
                </a:extLst>
              </p:cNvPr>
              <p:cNvSpPr txBox="1"/>
              <p:nvPr/>
            </p:nvSpPr>
            <p:spPr>
              <a:xfrm>
                <a:off x="2436976" y="3733800"/>
                <a:ext cx="472582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ar-AE" sz="180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ar-AE" sz="1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80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</m:t>
                      </m:r>
                      <m:r>
                        <a:rPr lang="ar-AE" sz="1800">
                          <a:latin typeface="Cambria Math"/>
                        </a:rPr>
                        <m:t>0</m:t>
                      </m:r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0</m:t>
                      </m:r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F267F-6F6F-5445-EB72-189F8DBB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76" y="3733800"/>
                <a:ext cx="472582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7A1D4A-0144-BDFC-A863-1E43E351BB26}"/>
                  </a:ext>
                </a:extLst>
              </p:cNvPr>
              <p:cNvSpPr txBox="1"/>
              <p:nvPr/>
            </p:nvSpPr>
            <p:spPr>
              <a:xfrm>
                <a:off x="5181600" y="3733800"/>
                <a:ext cx="472582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ar-AE" sz="180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1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80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=−</m:t>
                      </m:r>
                      <m:r>
                        <a:rPr lang="ar-AE" sz="1800">
                          <a:latin typeface="Cambria Math"/>
                        </a:rPr>
                        <m:t>25</m:t>
                      </m:r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10</m:t>
                      </m:r>
                      <m:r>
                        <a:rPr lang="ar-AE" sz="1800">
                          <a:latin typeface="Cambria Math"/>
                        </a:rPr>
                        <m:t>+</m:t>
                      </m:r>
                      <m:r>
                        <a:rPr lang="ar-AE" sz="1800">
                          <a:latin typeface="Cambria Math"/>
                        </a:rPr>
                        <m:t>3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ar-AE" sz="180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ar-AE" sz="1800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</m:e>
                      </m:phant>
                      <m:r>
                        <a:rPr lang="ar-AE" sz="1800">
                          <a:latin typeface="Cambria Math"/>
                        </a:rPr>
                        <m:t>=−</m:t>
                      </m:r>
                      <m:r>
                        <a:rPr lang="ar-AE" sz="180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7A1D4A-0144-BDFC-A863-1E43E351B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733800"/>
                <a:ext cx="4725824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Placeholder 2">
                <a:extLst>
                  <a:ext uri="{FF2B5EF4-FFF2-40B4-BE49-F238E27FC236}">
                    <a16:creationId xmlns:a16="http://schemas.microsoft.com/office/drawing/2014/main" id="{A61FE4D4-295E-7403-61DE-8C8F677762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8749640"/>
                  </p:ext>
                </p:extLst>
              </p:nvPr>
            </p:nvGraphicFramePr>
            <p:xfrm>
              <a:off x="228600" y="4760012"/>
              <a:ext cx="822960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12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80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Placeholder 2">
                <a:extLst>
                  <a:ext uri="{FF2B5EF4-FFF2-40B4-BE49-F238E27FC236}">
                    <a16:creationId xmlns:a16="http://schemas.microsoft.com/office/drawing/2014/main" id="{A61FE4D4-295E-7403-61DE-8C8F677762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8749640"/>
                  </p:ext>
                </p:extLst>
              </p:nvPr>
            </p:nvGraphicFramePr>
            <p:xfrm>
              <a:off x="228600" y="4760012"/>
              <a:ext cx="822960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237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5253" r="-55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99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Using the First Derivative Test (cont.)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B58BA-D68C-7C95-2FB3-6A61C5B7C39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900237" y="1295400"/>
            <a:ext cx="5343525" cy="256071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4E5FA1-F11E-54C5-C5EE-329AD7901B62}"/>
                  </a:ext>
                </a:extLst>
              </p:cNvPr>
              <p:cNvSpPr txBox="1"/>
              <p:nvPr/>
            </p:nvSpPr>
            <p:spPr>
              <a:xfrm>
                <a:off x="457200" y="4038600"/>
                <a:ext cx="82296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For both of the critical values, there is a sign change from one side of the value to the other. Therefore, local extrema occur at both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(Step 3).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4E5FA1-F11E-54C5-C5EE-329AD790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38600"/>
                <a:ext cx="8229600" cy="1384995"/>
              </a:xfrm>
              <a:prstGeom prst="rect">
                <a:avLst/>
              </a:prstGeom>
              <a:blipFill>
                <a:blip r:embed="rId3"/>
                <a:stretch>
                  <a:fillRect l="-1481" t="-4405" r="-177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1531</Words>
  <Application>Microsoft Office PowerPoint</Application>
  <PresentationFormat>On-screen Show (4:3)</PresentationFormat>
  <Paragraphs>125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Courier New</vt:lpstr>
      <vt:lpstr>Arial</vt:lpstr>
      <vt:lpstr>Office Theme</vt:lpstr>
      <vt:lpstr>Section 3.5</vt:lpstr>
      <vt:lpstr>Local Maximum and Local Minimum</vt:lpstr>
      <vt:lpstr>Theorem of Local Extrema</vt:lpstr>
      <vt:lpstr>Critical Values</vt:lpstr>
      <vt:lpstr>The First Derivative Test for Local Extrema</vt:lpstr>
      <vt:lpstr>Example 1: Using the First Derivative Test</vt:lpstr>
      <vt:lpstr>Example 1: Using the First Derivative Test (cont.)</vt:lpstr>
      <vt:lpstr>Example 1: Using the First Derivative Test (cont.)</vt:lpstr>
      <vt:lpstr>Example 1: Using the First Derivative Test (cont.)</vt:lpstr>
      <vt:lpstr>Example 1: Using the First Derivative Test (cont.)</vt:lpstr>
      <vt:lpstr>Example 1: Using the First Derivative Test (cont.)</vt:lpstr>
      <vt:lpstr>Example 1: Using the First Derivative Test (cont.)</vt:lpstr>
      <vt:lpstr>Example 2: Using the First Derivative Test</vt:lpstr>
      <vt:lpstr>Example 2: Using the First Derivative Test (cont.)</vt:lpstr>
      <vt:lpstr>Example 2: Using the First Derivative Test (cont.)</vt:lpstr>
      <vt:lpstr>Example 2: Using the First Derivative Test (cont.)</vt:lpstr>
      <vt:lpstr>Example 2: Using the First Derivative Test (cont.)</vt:lpstr>
      <vt:lpstr>Example 2: Using the First Derivative Test (cont.)</vt:lpstr>
      <vt:lpstr>Example 2: Using the First Derivative Test (cont.)</vt:lpstr>
      <vt:lpstr>Example 3: Critical Values</vt:lpstr>
      <vt:lpstr>Example 3: Critical Values (cont.)</vt:lpstr>
      <vt:lpstr>Example 4: Critical Values</vt:lpstr>
      <vt:lpstr>Example 4: Critical Values (cont.)</vt:lpstr>
      <vt:lpstr>Example 4: Critical Values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128</cp:revision>
  <dcterms:created xsi:type="dcterms:W3CDTF">2013-04-26T14:43:13Z</dcterms:created>
  <dcterms:modified xsi:type="dcterms:W3CDTF">2022-08-18T15:45:36Z</dcterms:modified>
</cp:coreProperties>
</file>