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9" r:id="rId11"/>
    <p:sldId id="270" r:id="rId12"/>
    <p:sldId id="274" r:id="rId13"/>
    <p:sldId id="277" r:id="rId14"/>
    <p:sldId id="278" r:id="rId15"/>
    <p:sldId id="279" r:id="rId16"/>
    <p:sldId id="283" r:id="rId17"/>
    <p:sldId id="286" r:id="rId18"/>
    <p:sldId id="287" r:id="rId19"/>
    <p:sldId id="288" r:id="rId20"/>
    <p:sldId id="292" r:id="rId21"/>
    <p:sldId id="295" r:id="rId22"/>
    <p:sldId id="296" r:id="rId23"/>
    <p:sldId id="297" r:id="rId24"/>
    <p:sldId id="298" r:id="rId25"/>
    <p:sldId id="300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Absolute Maximum and Minimum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3.6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Finding Absolute Extrema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32251-26F0-F6ED-B05D-37130C4BAB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21805" y="1082675"/>
            <a:ext cx="4900390" cy="4849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absolute extrema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sz="2800" dirty="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3BD014-AFAC-0CE7-0DA8-12941D963647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Find all the critical values for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3BD014-AFAC-0CE7-0DA8-12941D963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1040285"/>
              </a:xfrm>
              <a:prstGeom prst="rect">
                <a:avLst/>
              </a:prstGeom>
              <a:blipFill>
                <a:blip r:embed="rId3"/>
                <a:stretch>
                  <a:fillRect l="-1481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3063CC97-CB14-7EDE-12B9-57E269115A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3179796"/>
                  </p:ext>
                </p:extLst>
              </p:nvPr>
            </p:nvGraphicFramePr>
            <p:xfrm>
              <a:off x="457200" y="3197386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0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values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</m:oMath>
                          </a14:m>
                          <a:r>
                            <a:rPr sz="1800" b="0" dirty="0"/>
                            <a:t>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 Note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is defined for all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≠−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3063CC97-CB14-7EDE-12B9-57E269115A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3179796"/>
                  </p:ext>
                </p:extLst>
              </p:nvPr>
            </p:nvGraphicFramePr>
            <p:xfrm>
              <a:off x="457200" y="3197386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0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717" r="-440000" b="-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27" t="-4717" b="-71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81967" r="-44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BEB357-8FBE-DF9F-2E8C-E5ED2602210B}"/>
                  </a:ext>
                </a:extLst>
              </p:cNvPr>
              <p:cNvSpPr txBox="1"/>
              <p:nvPr/>
            </p:nvSpPr>
            <p:spPr>
              <a:xfrm>
                <a:off x="457200" y="44196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There are no critical values. Furthermore,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, </a:t>
                </a:r>
                <a14:m>
                  <m:oMath xmlns:m="http://schemas.openxmlformats.org/officeDocument/2006/math">
                    <m:r>
                      <a:rPr lang="ar-AE" sz="280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decreasing for all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BEB357-8FBE-DF9F-2E8C-E5ED2602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954107"/>
              </a:xfrm>
              <a:prstGeom prst="rect">
                <a:avLst/>
              </a:prstGeom>
              <a:blipFill>
                <a:blip r:embed="rId5"/>
                <a:stretch>
                  <a:fillRect l="-148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 dirty="0"/>
                  <a:t>Step 2: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in the given interval.</a:t>
                </a:r>
              </a:p>
              <a:p>
                <a:pPr>
                  <a:defRPr sz="2800"/>
                </a:pPr>
                <a:r>
                  <a:rPr sz="2800" dirty="0"/>
                  <a:t>Again, there are no critical values,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Therefore, only the endpoints of the interval,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, need to be evaluated.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39FD2D6C-B768-9061-7F5C-C0916B3207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0738169"/>
                  </p:ext>
                </p:extLst>
              </p:nvPr>
            </p:nvGraphicFramePr>
            <p:xfrm>
              <a:off x="1752600" y="3512820"/>
              <a:ext cx="6172200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5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86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=−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       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max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=−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      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min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39FD2D6C-B768-9061-7F5C-C0916B3207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0738169"/>
                  </p:ext>
                </p:extLst>
              </p:nvPr>
            </p:nvGraphicFramePr>
            <p:xfrm>
              <a:off x="1752600" y="3512820"/>
              <a:ext cx="6172200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5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86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469101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7" b="-117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645" r="-469101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7" t="-100645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Finding Absolute Extrema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sz="2800"/>
                  <a:t>Step 3: The largest value found in Step 2 is the absolute maximum and the smallest value is the absolute minimum.</a:t>
                </a:r>
              </a:p>
              <a:p>
                <a:pPr>
                  <a:defRPr sz="2800"/>
                </a:pPr>
                <a:r>
                  <a:rPr sz="2800"/>
                  <a:t>So the absolute maximum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 and the absolute minimum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 is a straight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Finding Absolute Extrema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48BFB-2742-90A6-2BA9-B104E903CA6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24770" y="1082675"/>
            <a:ext cx="4894460" cy="48498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absolute extrema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7CED42-5C7D-DD5C-9AB3-ABB84F1817FC}"/>
                  </a:ext>
                </a:extLst>
              </p:cNvPr>
              <p:cNvSpPr txBox="1"/>
              <p:nvPr/>
            </p:nvSpPr>
            <p:spPr>
              <a:xfrm>
                <a:off x="457200" y="2209800"/>
                <a:ext cx="82296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Find all the critical values for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m:rPr>
                            <m:nor/>
                          </m:rP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7CED42-5C7D-DD5C-9AB3-ABB84F18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229600" cy="1040285"/>
              </a:xfrm>
              <a:prstGeom prst="rect">
                <a:avLst/>
              </a:prstGeom>
              <a:blipFill>
                <a:blip r:embed="rId3"/>
                <a:stretch>
                  <a:fillRect l="-1481" t="-5882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2259906A-EA1E-727C-5F84-271CF148C9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742416"/>
                  </p:ext>
                </p:extLst>
              </p:nvPr>
            </p:nvGraphicFramePr>
            <p:xfrm>
              <a:off x="457200" y="3485758"/>
              <a:ext cx="8229600" cy="11078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sz="1800" b="0" dirty="0"/>
                            <a:t>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2259906A-EA1E-727C-5F84-271CF148C9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742416"/>
                  </p:ext>
                </p:extLst>
              </p:nvPr>
            </p:nvGraphicFramePr>
            <p:xfrm>
              <a:off x="457200" y="3485758"/>
              <a:ext cx="8229600" cy="11078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27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5682" r="-33131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83" t="-5682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51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97895" r="-331310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ACAEE-3F3D-16C1-2E82-DF0A5B06EEE9}"/>
                  </a:ext>
                </a:extLst>
              </p:cNvPr>
              <p:cNvSpPr txBox="1"/>
              <p:nvPr/>
            </p:nvSpPr>
            <p:spPr>
              <a:xfrm>
                <a:off x="457200" y="4805405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𝑓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′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undefined,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critical value. In this case,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only critical value.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ACAEE-3F3D-16C1-2E82-DF0A5B06E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5405"/>
                <a:ext cx="8229600" cy="954107"/>
              </a:xfrm>
              <a:prstGeom prst="rect">
                <a:avLst/>
              </a:prstGeom>
              <a:blipFill>
                <a:blip r:embed="rId5"/>
                <a:stretch>
                  <a:fillRect l="-1481" t="-764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Step 2: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in the given interval.</a:t>
                </a:r>
              </a:p>
              <a:p>
                <a:pPr>
                  <a:defRPr sz="2800"/>
                </a:pPr>
                <a:r>
                  <a:rPr sz="2800"/>
                  <a:t>Now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7F07674-8258-88BC-EE8B-D193404AA1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8852867"/>
                  </p:ext>
                </p:extLst>
              </p:nvPr>
            </p:nvGraphicFramePr>
            <p:xfrm>
              <a:off x="1066800" y="2514600"/>
              <a:ext cx="8077200" cy="3417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40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3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=−8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−</m:t>
                                        </m:r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8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−</m:t>
                                        </m:r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8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−</m:t>
                                      </m:r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max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1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         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min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8</m:t>
                                    </m:r>
                                  </m:e>
                                </m:d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8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        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max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7F07674-8258-88BC-EE8B-D193404AA1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8852867"/>
                  </p:ext>
                </p:extLst>
              </p:nvPr>
            </p:nvGraphicFramePr>
            <p:xfrm>
              <a:off x="1066800" y="2514600"/>
              <a:ext cx="8077200" cy="3417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40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3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39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85174" b="-215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066" b="-215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9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468" r="-285174" b="-114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066" t="-99468" b="-114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39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535" r="-285174" b="-14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066" t="-200535" b="-149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Absolute Extrema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sz="2800"/>
                  <a:t>Step 3: The largest value found in Step 2 is the absolute maximum and the smallest value is the absolute minimum.</a:t>
                </a:r>
              </a:p>
              <a:p>
                <a:pPr>
                  <a:defRPr sz="2800"/>
                </a:pPr>
                <a:r>
                  <a:rPr sz="2800"/>
                  <a:t>In this case, there are two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-values that result in the absolute maximum. These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 (note that these are the endpoints) and the value of the absolute maximum is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 The absolute minimum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Absolute Extrema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7B203-E49F-0968-20CB-497FBF5095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55370" y="1082675"/>
            <a:ext cx="4833260" cy="4849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absolute extrema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−9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4AF68F-C4B2-58D1-263B-0FF1832B1F9A}"/>
                  </a:ext>
                </a:extLst>
              </p:cNvPr>
              <p:cNvSpPr txBox="1"/>
              <p:nvPr/>
            </p:nvSpPr>
            <p:spPr>
              <a:xfrm>
                <a:off x="457200" y="2045990"/>
                <a:ext cx="82296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Find all the critical values for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4AF68F-C4B2-58D1-263B-0FF1832B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45990"/>
                <a:ext cx="8229600" cy="1040285"/>
              </a:xfrm>
              <a:prstGeom prst="rect">
                <a:avLst/>
              </a:prstGeom>
              <a:blipFill>
                <a:blip r:embed="rId3"/>
                <a:stretch>
                  <a:fillRect l="-1481" t="-5882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E650253-F6B8-1CD7-932B-50BB7222A1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157531"/>
                  </p:ext>
                </p:extLst>
              </p:nvPr>
            </p:nvGraphicFramePr>
            <p:xfrm>
              <a:off x="457200" y="3029038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values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</m:oMath>
                          </a14:m>
                          <a:r>
                            <a:rPr sz="1800" b="0" dirty="0"/>
                            <a:t>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 Note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is defined for all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E650253-F6B8-1CD7-932B-50BB7222A1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157531"/>
                  </p:ext>
                </p:extLst>
              </p:nvPr>
            </p:nvGraphicFramePr>
            <p:xfrm>
              <a:off x="457200" y="3029038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717" r="-980000" b="-18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4717" r="-291374" b="-18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026" t="-4717" b="-186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181967" r="-29137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281967" r="-29137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81967" r="-98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381967" r="-2913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0F7372-EFC7-CD0F-E4B5-351967C3DC7A}"/>
                  </a:ext>
                </a:extLst>
              </p:cNvPr>
              <p:cNvSpPr txBox="1"/>
              <p:nvPr/>
            </p:nvSpPr>
            <p:spPr>
              <a:xfrm>
                <a:off x="457200" y="4724400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dirty="0"/>
                  <a:t>Although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are critical values for the function,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is not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and must be disregarded.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0F7372-EFC7-CD0F-E4B5-351967C3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24400"/>
                <a:ext cx="8229600" cy="1384995"/>
              </a:xfrm>
              <a:prstGeom prst="rect">
                <a:avLst/>
              </a:prstGeom>
              <a:blipFill>
                <a:blip r:embed="rId5"/>
                <a:stretch>
                  <a:fillRect l="-1481" t="-3965" r="-103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and,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have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absolute maximum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absolute minimum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Step 2: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in the given interval.</a:t>
                </a:r>
              </a:p>
              <a:p>
                <a:pPr>
                  <a:defRPr sz="2800"/>
                </a:pPr>
                <a:r>
                  <a:rPr sz="2800"/>
                  <a:t>Since the critical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/>
                  <a:t> is not in the interval,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only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773D2E3-158E-85B4-EA14-44EF681082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3825463"/>
                  </p:ext>
                </p:extLst>
              </p:nvPr>
            </p:nvGraphicFramePr>
            <p:xfrm>
              <a:off x="1752600" y="3124200"/>
              <a:ext cx="8229600" cy="2630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AE" sz="1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−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br>
                            <a:rPr kumimoji="0" lang="ar-AE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phantPr>
                                  <m:e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𝑓</m:t>
                                    </m:r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</m:t>
                                </m:r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Absolute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max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−</m:t>
                                </m:r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9</m:t>
                                </m:r>
                                <m:d>
                                  <m:d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kumimoji="0" lang="ar-AE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=−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18</m:t>
                              </m:r>
                              <m:r>
                                <m:rPr>
                                  <m:nor/>
                                </m:rP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min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−</m:t>
                                </m:r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9</m:t>
                                </m:r>
                                <m:d>
                                  <m:d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kumimoji="0" lang="ar-AE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𝑓</m:t>
                                  </m:r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44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≈−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14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.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67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773D2E3-158E-85B4-EA14-44EF681082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3825463"/>
                  </p:ext>
                </p:extLst>
              </p:nvPr>
            </p:nvGraphicFramePr>
            <p:xfrm>
              <a:off x="1752600" y="3124200"/>
              <a:ext cx="8229600" cy="2630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5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86000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965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1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5517" r="-28600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965" t="-85517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94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64024" r="-286000" b="-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965" t="-164024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Absolute Extrema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31FC3-7ACF-307C-1B12-A4739A127E7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8474" y="1082675"/>
            <a:ext cx="4867051" cy="48498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Absolute Extrema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sz="2800"/>
                  <a:t>Step 3: The largest value found in Step 2 is the absolute maximum and the smallest value is the absolute minimum.</a:t>
                </a:r>
              </a:p>
              <a:p>
                <a:pPr>
                  <a:defRPr sz="2800"/>
                </a:pPr>
                <a:r>
                  <a:rPr sz="2800"/>
                  <a:t>So the absolute maximum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and the absolute minimum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=−18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Maximizing Profits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company finds that its profit in dollars for producing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units of a product in one week is given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+1600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If the company is set up so that no more than </a:t>
                </a:r>
                <a:r>
                  <a:rPr sz="2800">
                    <a:latin typeface="Cambria Math"/>
                  </a:rPr>
                  <a:t>500</a:t>
                </a:r>
                <a:r>
                  <a:rPr sz="2800"/>
                  <a:t> units can be manufactured in any one week, how many units should the company produce to maximize profit?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Maximizing Profits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The production restrictions indicate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in the closed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sz="2800"/>
                  <a:t>. Find the critical values by setting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and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(Step 1).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95731-274D-AA75-1CB4-4FB0B28F62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8103498"/>
                  </p:ext>
                </p:extLst>
              </p:nvPr>
            </p:nvGraphicFramePr>
            <p:xfrm>
              <a:off x="457200" y="3124200"/>
              <a:ext cx="82296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1600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Note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 b="0" i="1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p>
                                  <m:r>
                                    <a:rPr sz="2800" b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sz="2800" b="0" dirty="0"/>
                            <a:t> is defined for all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2800" b="0" dirty="0"/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 b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sz="2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2800" b="0">
                                      <a:latin typeface="Cambria Math"/>
                                    </a:rPr>
                                    <m:t>500</m:t>
                                  </m:r>
                                </m:e>
                              </m:d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1600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1600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400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95731-274D-AA75-1CB4-4FB0B28F62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8103498"/>
                  </p:ext>
                </p:extLst>
              </p:nvPr>
            </p:nvGraphicFramePr>
            <p:xfrm>
              <a:off x="457200" y="3124200"/>
              <a:ext cx="82296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806" r="-575000" b="-18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426" t="-5806" r="-178450" b="-18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175" t="-5806" b="-18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426" t="-190698" r="-17845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94118" r="-57500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426" t="-294118" r="-17845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94118" r="-57500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426" t="-394118" r="-17845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Maximizing Profits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Now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sz="2800"/>
                  <a:t> (Step 2).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63A9D75-2BDE-9FA2-DA1F-E9E219B45B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4242882"/>
                  </p:ext>
                </p:extLst>
              </p:nvPr>
            </p:nvGraphicFramePr>
            <p:xfrm>
              <a:off x="495300" y="2011680"/>
              <a:ext cx="8153400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𝑃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=−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1600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⋅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𝑃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000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0</m:t>
                              </m:r>
                            </m:oMath>
                          </a14:m>
                          <a:r>
                            <a:rPr lang="ar-AE" sz="28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𝑃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400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=−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400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1600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⋅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𝑃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400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320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,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000</m:t>
                              </m:r>
                              <m:r>
                                <a:rPr kumimoji="0" lang="ar-AE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max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𝑃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500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=−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j-ea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j-ea"/>
                                            <a:cs typeface="+mj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j-ea"/>
                                            <a:cs typeface="+mj-cs"/>
                                          </a:rPr>
                                          <m:t>500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1600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⋅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j-ea"/>
                                    <a:cs typeface="+mj-cs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br>
                            <a:rPr kumimoji="0" lang="ar-AE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phant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𝑃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j-ea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j-ea"/>
                                          <a:cs typeface="+mj-cs"/>
                                        </a:rPr>
                                        <m:t>500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=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300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,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000</m:t>
                              </m:r>
                            </m:oMath>
                          </a14:m>
                          <a:r>
                            <a:rPr lang="ar-AE" sz="28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63A9D75-2BDE-9FA2-DA1F-E9E219B45B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4242882"/>
                  </p:ext>
                </p:extLst>
              </p:nvPr>
            </p:nvGraphicFramePr>
            <p:xfrm>
              <a:off x="495300" y="2011680"/>
              <a:ext cx="8153400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958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958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800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95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8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1D6B4-C925-AA8B-2BA9-427EB33B207E}"/>
                  </a:ext>
                </a:extLst>
              </p:cNvPr>
              <p:cNvSpPr txBox="1"/>
              <p:nvPr/>
            </p:nvSpPr>
            <p:spPr>
              <a:xfrm>
                <a:off x="457200" y="49530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profit is maximized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320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400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units are produced (Step 3).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1D6B4-C925-AA8B-2BA9-427EB33B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8229600" cy="954107"/>
              </a:xfrm>
              <a:prstGeom prst="rect">
                <a:avLst/>
              </a:prstGeom>
              <a:blipFill>
                <a:blip r:embed="rId4"/>
                <a:stretch>
                  <a:fillRect l="-1481" t="-833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Theorem of Absolute Extrema of a Continuous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continuous on a closed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will have an absolute maximum value and an absolute minimum value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Although a particular discontinuous function may have an absolute maximum and an absolute minimum on a closed interval, such extrema cannot be guaranteed for all discontinuous functions or for open intervals. For example,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 has no extrema.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Finding 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continuous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 To find the absolute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perform the following steps.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all the critical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 That is, find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where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dirty="0"/>
                  <a:t> or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dirty="0"/>
                  <a:t> is undefined.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for all critical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largest value found in Step 2 is the absolute maximum. The smallest value found in Step 2 is the absolute minimum.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absolute extrema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 b="1"/>
                </a:pPr>
                <a:r>
                  <a:rPr sz="2800" dirty="0"/>
                  <a:t>Step 1: Find all the critical values for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 b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5AE0099-E1FE-64C6-4D9A-75A4B04004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73699975"/>
                  </p:ext>
                </p:extLst>
              </p:nvPr>
            </p:nvGraphicFramePr>
            <p:xfrm>
              <a:off x="457200" y="2133600"/>
              <a:ext cx="8229600" cy="2392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−30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+24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values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</m:oMath>
                          </a14:m>
                          <a:r>
                            <a:rPr sz="1800" b="0" dirty="0"/>
                            <a:t>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 Note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is defined for all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−30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+24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=1,4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Make sure both critical numbers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=1,4</m:t>
                              </m:r>
                            </m:oMath>
                          </a14:m>
                          <a:r>
                            <a:rPr sz="1800" b="0" dirty="0"/>
                            <a:t> are in the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5AE0099-E1FE-64C6-4D9A-75A4B04004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73699975"/>
                  </p:ext>
                </p:extLst>
              </p:nvPr>
            </p:nvGraphicFramePr>
            <p:xfrm>
              <a:off x="457200" y="2133600"/>
              <a:ext cx="8229600" cy="2392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762" r="-98000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82" t="-4762" r="-262426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98" t="-4762" b="-2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982" t="-180328" r="-262426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982" t="-280328" r="-262426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982" t="-380328" r="-262426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79048" r="-9800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982" t="-279048" r="-26242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98" t="-279048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 dirty="0"/>
                  <a:t>Step 2: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in the given interval.</a:t>
                </a:r>
              </a:p>
              <a:p>
                <a:pPr>
                  <a:defRPr sz="2800"/>
                </a:pPr>
                <a:r>
                  <a:rPr sz="2800" dirty="0"/>
                  <a:t>Both the critical values,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, are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 Therefore,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8F54C27-9170-133D-5202-4A912B0D74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1630378"/>
                  </p:ext>
                </p:extLst>
              </p:nvPr>
            </p:nvGraphicFramePr>
            <p:xfrm>
              <a:off x="457200" y="3393393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br>
                            <a:rPr lang="ar-AE" sz="1800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r>
                            <a:rPr lang="ar-AE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br>
                            <a:rPr lang="ar-AE" sz="1800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17</m:t>
                              </m:r>
                              <m:r>
                                <m:rPr>
                                  <m:nor/>
                                </m:rPr>
                                <a:rPr lang="ar-AE" sz="18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br>
                            <a:rPr lang="ar-AE" sz="1800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ar-AE" sz="18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Absolute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ar-AE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ar-AE" sz="180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br>
                            <a:rPr lang="ar-AE" sz="1800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a:b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18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ar-AE" dirty="0">
                              <a:solidFill>
                                <a:schemeClr val="accent1"/>
                              </a:solidFill>
                            </a:rPr>
                            <a:t>​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8F54C27-9170-133D-5202-4A912B0D74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1630378"/>
                  </p:ext>
                </p:extLst>
              </p:nvPr>
            </p:nvGraphicFramePr>
            <p:xfrm>
              <a:off x="457200" y="3393393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368750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119" b="-3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057" r="-368750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119" t="-99057" b="-2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952" r="-368750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119" t="-200952" b="-1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952" r="-36875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119" t="-300952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Finding Absolute Extrema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sz="2800"/>
                  <a:t>Step 3: The largest value found in Step 2 is the absolute maximum and the smallest value is the absolute minimum.</a:t>
                </a:r>
              </a:p>
              <a:p>
                <a:pPr>
                  <a:defRPr sz="2800"/>
                </a:pPr>
                <a:r>
                  <a:rPr sz="2800"/>
                  <a:t>So the absolute maximum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sz="2800"/>
                  <a:t> and occurs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 The absolute minimum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/>
                  <a:t> and occurs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The full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 is shown to help your understanding of the problem.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1740</Words>
  <Application>Microsoft Office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Courier New</vt:lpstr>
      <vt:lpstr>Arial</vt:lpstr>
      <vt:lpstr>Office Theme</vt:lpstr>
      <vt:lpstr>Section 3.6</vt:lpstr>
      <vt:lpstr>Absolute Extrema</vt:lpstr>
      <vt:lpstr>Theorem of Absolute Extrema of a Continuous Function</vt:lpstr>
      <vt:lpstr>Note:</vt:lpstr>
      <vt:lpstr>Finding Absolute Extrema</vt:lpstr>
      <vt:lpstr>Example 1: Finding Absolute Extrema</vt:lpstr>
      <vt:lpstr>Example 1: Finding Absolute Extrema (cont.)</vt:lpstr>
      <vt:lpstr>Example 1: Finding Absolute Extrema (cont.)</vt:lpstr>
      <vt:lpstr>Example 1: Finding Absolute Extrema (cont.)</vt:lpstr>
      <vt:lpstr>Example 1: Finding Absolute Extrema (cont.)</vt:lpstr>
      <vt:lpstr>Example 2: Finding Absolute Extrema</vt:lpstr>
      <vt:lpstr>Example 2: Finding Absolute Extrema (cont.)</vt:lpstr>
      <vt:lpstr>Example 2: Finding Absolute Extrema (cont.)</vt:lpstr>
      <vt:lpstr>Example 2: Finding Absolute Extrema (cont.)</vt:lpstr>
      <vt:lpstr>Example 3: Finding Absolute Extrema</vt:lpstr>
      <vt:lpstr>Example 3: Finding Absolute Extrema (cont.)</vt:lpstr>
      <vt:lpstr>Example 3: Finding Absolute Extrema (cont.)</vt:lpstr>
      <vt:lpstr>Example 3: Finding Absolute Extrema (cont.)</vt:lpstr>
      <vt:lpstr>Example 4: Finding Absolute Extrema</vt:lpstr>
      <vt:lpstr>Example 4: Finding Absolute Extrema (cont.)</vt:lpstr>
      <vt:lpstr>Example 4: Finding Absolute Extrema (cont.)</vt:lpstr>
      <vt:lpstr>Example 4: Finding Absolute Extrema (cont.)</vt:lpstr>
      <vt:lpstr>Example 5: Maximizing Profits</vt:lpstr>
      <vt:lpstr>Example 5: Maximizing Profits (cont.)</vt:lpstr>
      <vt:lpstr>Example 5: Maximizing Profits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121</cp:revision>
  <dcterms:created xsi:type="dcterms:W3CDTF">2013-04-26T14:43:13Z</dcterms:created>
  <dcterms:modified xsi:type="dcterms:W3CDTF">2022-08-18T15:46:00Z</dcterms:modified>
</cp:coreProperties>
</file>