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2" r:id="rId6"/>
    <p:sldId id="265" r:id="rId7"/>
    <p:sldId id="266" r:id="rId8"/>
    <p:sldId id="267" r:id="rId9"/>
    <p:sldId id="269" r:id="rId10"/>
    <p:sldId id="272" r:id="rId11"/>
    <p:sldId id="273" r:id="rId12"/>
    <p:sldId id="276" r:id="rId13"/>
    <p:sldId id="277" r:id="rId14"/>
    <p:sldId id="278" r:id="rId15"/>
    <p:sldId id="279" r:id="rId16"/>
    <p:sldId id="280" r:id="rId17"/>
    <p:sldId id="281" r:id="rId18"/>
    <p:sldId id="282" r:id="rId19"/>
    <p:sldId id="283" r:id="rId20"/>
    <p:sldId id="285" r:id="rId21"/>
    <p:sldId id="313" r:id="rId22"/>
    <p:sldId id="286" r:id="rId23"/>
    <p:sldId id="290" r:id="rId24"/>
    <p:sldId id="292" r:id="rId25"/>
    <p:sldId id="293" r:id="rId26"/>
    <p:sldId id="294" r:id="rId27"/>
    <p:sldId id="295" r:id="rId28"/>
    <p:sldId id="296" r:id="rId29"/>
    <p:sldId id="315" r:id="rId30"/>
    <p:sldId id="314" r:id="rId31"/>
    <p:sldId id="297" r:id="rId32"/>
    <p:sldId id="298" r:id="rId33"/>
    <p:sldId id="302" r:id="rId34"/>
    <p:sldId id="303" r:id="rId35"/>
    <p:sldId id="307" r:id="rId36"/>
    <p:sldId id="309" r:id="rId37"/>
    <p:sldId id="312"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0.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Concavity and Points of Inflection</a:t>
            </a:r>
          </a:p>
        </p:txBody>
      </p:sp>
      <p:sp>
        <p:nvSpPr>
          <p:cNvPr id="3" name="Title 2"/>
          <p:cNvSpPr>
            <a:spLocks noGrp="1"/>
          </p:cNvSpPr>
          <p:nvPr>
            <p:ph type="title"/>
          </p:nvPr>
        </p:nvSpPr>
        <p:spPr/>
        <p:txBody>
          <a:bodyPr/>
          <a:lstStyle/>
          <a:p>
            <a:r>
              <a:t>Section 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First and Second Derivatives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oMath>
                </a14:m>
                <a:r>
                  <a:rPr sz="2800" dirty="0"/>
                  <a:t>, we must again use the Quotient Rule. When applying the Quotient Rule, differentiate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2</m:t>
                                </m:r>
                              </m:sup>
                            </m:sSup>
                            <m:r>
                              <a:rPr>
                                <a:latin typeface="Cambria Math" panose="02040503050406030204" pitchFamily="18" charset="0"/>
                              </a:rPr>
                              <m:t>−9</m:t>
                            </m:r>
                          </m:e>
                        </m:d>
                      </m:e>
                      <m:sup>
                        <m:r>
                          <a:rPr>
                            <a:latin typeface="Cambria Math" panose="02040503050406030204" pitchFamily="18" charset="0"/>
                          </a:rPr>
                          <m:t>2</m:t>
                        </m:r>
                      </m:sup>
                    </m:sSup>
                  </m:oMath>
                </a14:m>
                <a:r>
                  <a:rPr sz="2800" dirty="0"/>
                  <a:t> using the General Power Rule.</a:t>
                </a:r>
              </a:p>
              <a:p>
                <a:pPr marL="457200" lvl="1" indent="0">
                  <a:buNone/>
                </a:pPr>
                <a14:m>
                  <m:oMathPara xmlns:m="http://schemas.openxmlformats.org/officeDocument/2006/math">
                    <m:oMathParaPr>
                      <m:jc m:val="left"/>
                    </m:oMathParaPr>
                    <m:oMath xmlns:m="http://schemas.openxmlformats.org/officeDocument/2006/math">
                      <m:r>
                        <m:rPr>
                          <m:sty m:val="p"/>
                        </m:rPr>
                        <a:rPr>
                          <a:latin typeface="Cambria Math" panose="02040503050406030204" pitchFamily="18" charset="0"/>
                        </a:rPr>
                        <m:t>Numerator</m:t>
                      </m:r>
                      <m:r>
                        <a:rPr>
                          <a:latin typeface="Cambria Math" panose="02040503050406030204" pitchFamily="18" charset="0"/>
                        </a:rPr>
                        <m:t>=−18</m:t>
                      </m:r>
                      <m:r>
                        <a:rPr>
                          <a:latin typeface="Cambria Math" panose="02040503050406030204" pitchFamily="18" charset="0"/>
                        </a:rPr>
                        <m:t>𝑢</m:t>
                      </m:r>
                    </m:oMath>
                  </m:oMathPara>
                </a14:m>
                <a:endParaRPr dirty="0"/>
              </a:p>
              <a:p>
                <a:pPr marL="457200" lvl="1" indent="0">
                  <a:buNone/>
                </a:pPr>
                <a14:m>
                  <m:oMathPara xmlns:m="http://schemas.openxmlformats.org/officeDocument/2006/math">
                    <m:oMathParaPr>
                      <m:jc m:val="left"/>
                    </m:oMathParaPr>
                    <m:oMath xmlns:m="http://schemas.openxmlformats.org/officeDocument/2006/math">
                      <m:r>
                        <m:rPr>
                          <m:sty m:val="p"/>
                        </m:rPr>
                        <a:rPr>
                          <a:latin typeface="Cambria Math" panose="02040503050406030204" pitchFamily="18" charset="0"/>
                        </a:rPr>
                        <m:t>Denominator</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2</m:t>
                                  </m:r>
                                </m:sup>
                              </m:sSup>
                              <m:r>
                                <a:rPr>
                                  <a:latin typeface="Cambria Math" panose="02040503050406030204" pitchFamily="18" charset="0"/>
                                </a:rPr>
                                <m:t>−9</m:t>
                              </m:r>
                            </m:e>
                          </m:d>
                        </m:e>
                        <m:sup>
                          <m:r>
                            <a:rPr>
                              <a:latin typeface="Cambria Math" panose="02040503050406030204" pitchFamily="18" charset="0"/>
                            </a:rPr>
                            <m:t>2</m:t>
                          </m:r>
                        </m:sup>
                      </m:sSup>
                    </m:oMath>
                  </m:oMathPara>
                </a14:m>
                <a:endParaRPr dirty="0"/>
              </a:p>
              <a:p>
                <a:pPr marL="457200" lvl="1" indent="0">
                  <a:buNone/>
                </a:pPr>
                <a14:m>
                  <m:oMathPara xmlns:m="http://schemas.openxmlformats.org/officeDocument/2006/math">
                    <m:oMathParaPr>
                      <m:jc m:val="left"/>
                    </m:oMathParaPr>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Numerator</m:t>
                          </m:r>
                        </m:e>
                        <m:sup>
                          <m:r>
                            <a:rPr>
                              <a:latin typeface="Cambria Math" panose="02040503050406030204" pitchFamily="18" charset="0"/>
                            </a:rPr>
                            <m:t>′</m:t>
                          </m:r>
                        </m:sup>
                      </m:sSup>
                      <m:r>
                        <a:rPr>
                          <a:latin typeface="Cambria Math" panose="02040503050406030204" pitchFamily="18" charset="0"/>
                        </a:rPr>
                        <m:t>=−18</m:t>
                      </m:r>
                    </m:oMath>
                  </m:oMathPara>
                </a14:m>
                <a:endParaRPr dirty="0"/>
              </a:p>
              <a:p>
                <a:pPr marL="457200" lvl="1" indent="0">
                  <a:buNone/>
                </a:pPr>
                <a14:m>
                  <m:oMathPara xmlns:m="http://schemas.openxmlformats.org/officeDocument/2006/math">
                    <m:oMathParaPr>
                      <m:jc m:val="left"/>
                    </m:oMathParaPr>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Denominator</m:t>
                          </m:r>
                        </m:e>
                        <m:sup>
                          <m:r>
                            <a:rPr>
                              <a:latin typeface="Cambria Math" panose="02040503050406030204" pitchFamily="18" charset="0"/>
                            </a:rPr>
                            <m:t>′</m:t>
                          </m:r>
                        </m:sup>
                      </m:sSup>
                      <m:r>
                        <a:rPr>
                          <a:latin typeface="Cambria Math" panose="02040503050406030204" pitchFamily="18" charset="0"/>
                        </a:rPr>
                        <m:t>=2</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2</m:t>
                              </m:r>
                            </m:sup>
                          </m:sSup>
                          <m:r>
                            <a:rPr>
                              <a:latin typeface="Cambria Math" panose="02040503050406030204" pitchFamily="18" charset="0"/>
                            </a:rPr>
                            <m:t>−9</m:t>
                          </m:r>
                        </m:e>
                      </m:d>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𝑢</m:t>
                          </m:r>
                        </m:e>
                      </m:d>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First and Second Derivatives (cont.)</a:t>
            </a:r>
          </a:p>
        </p:txBody>
      </p:sp>
      <p:pic>
        <p:nvPicPr>
          <p:cNvPr id="5" name="Content Placeholder 4">
            <a:extLst>
              <a:ext uri="{FF2B5EF4-FFF2-40B4-BE49-F238E27FC236}">
                <a16:creationId xmlns:a16="http://schemas.microsoft.com/office/drawing/2014/main" id="{9878BCB9-3EFF-09B6-5B06-59144139B169}"/>
              </a:ext>
            </a:extLst>
          </p:cNvPr>
          <p:cNvPicPr>
            <a:picLocks noGrp="1" noChangeAspect="1"/>
          </p:cNvPicPr>
          <p:nvPr>
            <p:ph sz="quarter" idx="11"/>
          </p:nvPr>
        </p:nvPicPr>
        <p:blipFill>
          <a:blip r:embed="rId2"/>
          <a:stretch>
            <a:fillRect/>
          </a:stretch>
        </p:blipFill>
        <p:spPr>
          <a:xfrm>
            <a:off x="723900" y="1029287"/>
            <a:ext cx="7696200" cy="2790825"/>
          </a:xfrm>
        </p:spPr>
      </p:pic>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4A250AE2-A90F-BE7B-231E-C540E4D3FE11}"/>
                  </a:ext>
                </a:extLst>
              </p:cNvPr>
              <p:cNvGraphicFramePr>
                <a:graphicFrameLocks/>
              </p:cNvGraphicFramePr>
              <p:nvPr>
                <p:extLst>
                  <p:ext uri="{D42A27DB-BD31-4B8C-83A1-F6EECF244321}">
                    <p14:modId xmlns:p14="http://schemas.microsoft.com/office/powerpoint/2010/main" val="2108148540"/>
                  </p:ext>
                </p:extLst>
              </p:nvPr>
            </p:nvGraphicFramePr>
            <p:xfrm>
              <a:off x="457200" y="4038600"/>
              <a:ext cx="8229600" cy="1198944"/>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70840">
                    <a:tc>
                      <a:txBody>
                        <a:bodyPr/>
                        <a:lstStyle/>
                        <a:p>
                          <a:pPr algn="l"/>
                          <a:r>
                            <a:rPr dirty="0"/>
                            <a:t>​</a:t>
                          </a:r>
                          <a14:m>
                            <m:oMath xmlns:m="http://schemas.openxmlformats.org/officeDocument/2006/math">
                              <m:func>
                                <m:funcPr>
                                  <m:ctrlPr>
                                    <a:rPr kumimoji="0" lang="ar-AE" sz="1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funcPr>
                                <m:fName>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d>
                                </m:e>
                              </m:func>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d>
                                    <m:dPr>
                                      <m:begChr m:val="["/>
                                      <m:endChr m:val="]"/>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m:t>
                                      </m:r>
                                      <m:borderBox>
                                        <m:borderBoxPr>
                                          <m:hideTop m:val="on"/>
                                          <m:hideBot m:val="on"/>
                                          <m:hideLeft m:val="on"/>
                                          <m:hideRight m:val="on"/>
                                          <m:strikeBLTR m:val="on"/>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borderBoxPr>
                                        <m:e>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e>
                                          </m:d>
                                        </m:e>
                                      </m:borderBox>
                                    </m:e>
                                  </m:d>
                                  <m:d>
                                    <m:dPr>
                                      <m:begChr m:val="["/>
                                      <m:endChr m:val="]"/>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e>
                                      </m:d>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e>
                                  </m:d>
                                </m:num>
                                <m:den>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e>
                                      </m:d>
                                    </m:e>
                                    <m:sup>
                                      <m:borderBox>
                                        <m:borderBoxPr>
                                          <m:hideTop m:val="on"/>
                                          <m:hideBot m:val="on"/>
                                          <m:hideLeft m:val="on"/>
                                          <m:hideRight m:val="on"/>
                                          <m:strikeBLTR m:val="on"/>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borderBox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e>
                                      </m:borderBox>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up>
                                  </m:sSup>
                                </m:den>
                              </m:f>
                            </m:oMath>
                          </a14:m>
                          <a:endParaRPr dirty="0"/>
                        </a:p>
                      </a:txBody>
                      <a:tcPr/>
                    </a:tc>
                    <a:tc>
                      <a:txBody>
                        <a:bodyPr/>
                        <a:lstStyle/>
                        <a:p>
                          <a:pPr algn="l">
                            <a:defRPr sz="1100" b="1"/>
                          </a:pPr>
                          <a:r>
                            <a:rPr sz="1800" b="0" dirty="0"/>
                            <a:t>Factor out </a:t>
                          </a:r>
                          <a14:m>
                            <m:oMath xmlns:m="http://schemas.openxmlformats.org/officeDocument/2006/math">
                              <m:r>
                                <a:rPr lang="en-US" sz="1800" b="0" smtClean="0">
                                  <a:latin typeface="Cambria Math"/>
                                </a:rPr>
                                <m:t>−</m:t>
                              </m:r>
                              <m:r>
                                <a:rPr lang="en-US" sz="1800" b="0" smtClean="0">
                                  <a:latin typeface="Cambria Math"/>
                                </a:rPr>
                                <m:t>18</m:t>
                              </m:r>
                              <m:d>
                                <m:dPr>
                                  <m:ctrlPr>
                                    <a:rPr sz="1800" b="0" i="1">
                                      <a:latin typeface="Cambria Math" panose="02040503050406030204" pitchFamily="18" charset="0"/>
                                    </a:rPr>
                                  </m:ctrlPr>
                                </m:dPr>
                                <m:e>
                                  <m:sSup>
                                    <m:sSupPr>
                                      <m:ctrlPr>
                                        <a:rPr sz="1800" b="0" i="1">
                                          <a:latin typeface="Cambria Math" panose="02040503050406030204" pitchFamily="18" charset="0"/>
                                        </a:rPr>
                                      </m:ctrlPr>
                                    </m:sSupPr>
                                    <m:e>
                                      <m:r>
                                        <m:rPr>
                                          <m:sty m:val="p"/>
                                        </m:rPr>
                                        <a:rPr lang="en-US" sz="1800" b="0" i="1" smtClean="0">
                                          <a:latin typeface="Cambria Math"/>
                                        </a:rPr>
                                        <m:t>u</m:t>
                                      </m:r>
                                    </m:e>
                                    <m:sup>
                                      <m:r>
                                        <a:rPr lang="en-US" sz="1800" b="0" smtClean="0">
                                          <a:latin typeface="Cambria Math"/>
                                        </a:rPr>
                                        <m:t>2</m:t>
                                      </m:r>
                                    </m:sup>
                                  </m:sSup>
                                  <m:r>
                                    <a:rPr lang="en-US" sz="1800" b="0" smtClean="0">
                                      <a:latin typeface="Cambria Math"/>
                                    </a:rPr>
                                    <m:t>−</m:t>
                                  </m:r>
                                  <m:r>
                                    <a:rPr lang="en-US" sz="1800" b="0" smtClean="0">
                                      <a:latin typeface="Cambria Math"/>
                                    </a:rPr>
                                    <m:t>9</m:t>
                                  </m:r>
                                </m:e>
                              </m:d>
                            </m:oMath>
                          </a14:m>
                          <a:r>
                            <a:rPr sz="1800" b="0" dirty="0"/>
                            <a:t> and cancel the common factor.</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𝑢</m:t>
                                      </m:r>
                                    </m:e>
                                  </m:d>
                                </m:e>
                              </m:phant>
                              <m:r>
                                <a:rPr sz="1800">
                                  <a:latin typeface="Cambria Math"/>
                                </a:rPr>
                                <m:t>=</m:t>
                              </m:r>
                              <m:f>
                                <m:fPr>
                                  <m:ctrlPr>
                                    <a:rPr sz="1800" i="1">
                                      <a:latin typeface="Cambria Math" panose="02040503050406030204" pitchFamily="18" charset="0"/>
                                    </a:rPr>
                                  </m:ctrlPr>
                                </m:fPr>
                                <m:num>
                                  <m:r>
                                    <a:rPr sz="1800">
                                      <a:latin typeface="Cambria Math"/>
                                    </a:rPr>
                                    <m:t>−</m:t>
                                  </m:r>
                                  <m:r>
                                    <a:rPr sz="1800">
                                      <a:latin typeface="Cambria Math"/>
                                    </a:rPr>
                                    <m:t>18</m:t>
                                  </m:r>
                                  <m:d>
                                    <m:dPr>
                                      <m:ctrlPr>
                                        <a:rPr sz="1800" i="1">
                                          <a:latin typeface="Cambria Math" panose="02040503050406030204" pitchFamily="18" charset="0"/>
                                        </a:rPr>
                                      </m:ctrlPr>
                                    </m:dPr>
                                    <m:e>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𝑢</m:t>
                                          </m:r>
                                        </m:e>
                                        <m:sup>
                                          <m:r>
                                            <a:rPr sz="1800">
                                              <a:latin typeface="Cambria Math"/>
                                            </a:rPr>
                                            <m:t>2</m:t>
                                          </m:r>
                                        </m:sup>
                                      </m:sSup>
                                      <m:r>
                                        <a:rPr sz="1800">
                                          <a:latin typeface="Cambria Math"/>
                                        </a:rPr>
                                        <m:t>−</m:t>
                                      </m:r>
                                      <m:r>
                                        <a:rPr sz="1800">
                                          <a:latin typeface="Cambria Math"/>
                                        </a:rPr>
                                        <m:t>9</m:t>
                                      </m:r>
                                    </m:e>
                                  </m:d>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𝑢</m:t>
                                              </m:r>
                                            </m:e>
                                            <m:sup>
                                              <m:r>
                                                <a:rPr sz="1800">
                                                  <a:latin typeface="Cambria Math"/>
                                                </a:rPr>
                                                <m:t>2</m:t>
                                              </m:r>
                                            </m:sup>
                                          </m:sSup>
                                          <m:r>
                                            <a:rPr sz="1800">
                                              <a:latin typeface="Cambria Math"/>
                                            </a:rPr>
                                            <m:t>−</m:t>
                                          </m:r>
                                          <m:r>
                                            <a:rPr sz="1800">
                                              <a:latin typeface="Cambria Math"/>
                                            </a:rPr>
                                            <m:t>9</m:t>
                                          </m:r>
                                        </m:e>
                                      </m:d>
                                    </m:e>
                                    <m:sup>
                                      <m:r>
                                        <a:rPr sz="1800">
                                          <a:latin typeface="Cambria Math"/>
                                        </a:rPr>
                                        <m:t>3</m:t>
                                      </m:r>
                                    </m:sup>
                                  </m:sSup>
                                </m:den>
                              </m:f>
                              <m:r>
                                <a:rPr sz="1800">
                                  <a:latin typeface="Cambria Math"/>
                                </a:rPr>
                                <m:t>=</m:t>
                              </m:r>
                              <m:f>
                                <m:fPr>
                                  <m:ctrlPr>
                                    <a:rPr sz="1800" i="1">
                                      <a:latin typeface="Cambria Math" panose="02040503050406030204" pitchFamily="18" charset="0"/>
                                    </a:rPr>
                                  </m:ctrlPr>
                                </m:fPr>
                                <m:num>
                                  <m:r>
                                    <a:rPr sz="1800">
                                      <a:latin typeface="Cambria Math"/>
                                    </a:rPr>
                                    <m:t>54</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𝑢</m:t>
                                          </m:r>
                                        </m:e>
                                        <m:sup>
                                          <m:r>
                                            <a:rPr sz="1800">
                                              <a:latin typeface="Cambria Math"/>
                                            </a:rPr>
                                            <m:t>2</m:t>
                                          </m:r>
                                        </m:sup>
                                      </m:sSup>
                                      <m:r>
                                        <a:rPr sz="1800">
                                          <a:latin typeface="Cambria Math"/>
                                        </a:rPr>
                                        <m:t>+</m:t>
                                      </m:r>
                                      <m:r>
                                        <a:rPr sz="1800">
                                          <a:latin typeface="Cambria Math"/>
                                        </a:rPr>
                                        <m:t>3</m:t>
                                      </m:r>
                                    </m:e>
                                  </m:d>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𝑢</m:t>
                                              </m:r>
                                            </m:e>
                                            <m:sup>
                                              <m:r>
                                                <a:rPr sz="1800">
                                                  <a:latin typeface="Cambria Math"/>
                                                </a:rPr>
                                                <m:t>2</m:t>
                                              </m:r>
                                            </m:sup>
                                          </m:sSup>
                                          <m:r>
                                            <a:rPr sz="1800">
                                              <a:latin typeface="Cambria Math"/>
                                            </a:rPr>
                                            <m:t>−</m:t>
                                          </m:r>
                                          <m:r>
                                            <a:rPr sz="1800">
                                              <a:latin typeface="Cambria Math"/>
                                            </a:rPr>
                                            <m:t>9</m:t>
                                          </m:r>
                                        </m:e>
                                      </m:d>
                                    </m:e>
                                    <m:sup>
                                      <m:r>
                                        <a:rPr sz="1800">
                                          <a:latin typeface="Cambria Math"/>
                                        </a:rPr>
                                        <m:t>3</m:t>
                                      </m:r>
                                    </m:sup>
                                  </m:sSup>
                                </m:den>
                              </m:f>
                            </m:oMath>
                          </a14:m>
                          <a:endParaRPr dirty="0"/>
                        </a:p>
                      </a:txBody>
                      <a:tcPr/>
                    </a:tc>
                    <a:tc>
                      <a:txBody>
                        <a:bodyPr/>
                        <a:lstStyle/>
                        <a:p>
                          <a:pPr algn="l">
                            <a:defRPr b="1"/>
                          </a:pPr>
                          <a:r>
                            <a:rPr sz="1800" b="0" dirty="0"/>
                            <a:t> </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2">
                <a:extLst>
                  <a:ext uri="{FF2B5EF4-FFF2-40B4-BE49-F238E27FC236}">
                    <a16:creationId xmlns:a16="http://schemas.microsoft.com/office/drawing/2014/main" id="{4A250AE2-A90F-BE7B-231E-C540E4D3FE11}"/>
                  </a:ext>
                </a:extLst>
              </p:cNvPr>
              <p:cNvGraphicFramePr>
                <a:graphicFrameLocks/>
              </p:cNvGraphicFramePr>
              <p:nvPr>
                <p:extLst>
                  <p:ext uri="{D42A27DB-BD31-4B8C-83A1-F6EECF244321}">
                    <p14:modId xmlns:p14="http://schemas.microsoft.com/office/powerpoint/2010/main" val="2108148540"/>
                  </p:ext>
                </p:extLst>
              </p:nvPr>
            </p:nvGraphicFramePr>
            <p:xfrm>
              <a:off x="457200" y="4038600"/>
              <a:ext cx="8229600" cy="1198944"/>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640080">
                    <a:tc>
                      <a:txBody>
                        <a:bodyPr/>
                        <a:lstStyle/>
                        <a:p>
                          <a:endParaRPr lang="en-US"/>
                        </a:p>
                      </a:txBody>
                      <a:tcPr>
                        <a:blipFill>
                          <a:blip r:embed="rId3"/>
                          <a:stretch>
                            <a:fillRect t="-4717" r="-129592" b="-87736"/>
                          </a:stretch>
                        </a:blipFill>
                      </a:tcPr>
                    </a:tc>
                    <a:tc>
                      <a:txBody>
                        <a:bodyPr/>
                        <a:lstStyle/>
                        <a:p>
                          <a:endParaRPr lang="en-US"/>
                        </a:p>
                      </a:txBody>
                      <a:tcPr>
                        <a:blipFill>
                          <a:blip r:embed="rId3"/>
                          <a:stretch>
                            <a:fillRect l="-77165" t="-4717" b="-87736"/>
                          </a:stretch>
                        </a:blipFill>
                      </a:tcPr>
                    </a:tc>
                    <a:extLst>
                      <a:ext uri="{0D108BD9-81ED-4DB2-BD59-A6C34878D82A}">
                        <a16:rowId xmlns:a16="http://schemas.microsoft.com/office/drawing/2014/main" val="10000"/>
                      </a:ext>
                    </a:extLst>
                  </a:tr>
                  <a:tr h="558864">
                    <a:tc>
                      <a:txBody>
                        <a:bodyPr/>
                        <a:lstStyle/>
                        <a:p>
                          <a:endParaRPr lang="en-US"/>
                        </a:p>
                      </a:txBody>
                      <a:tcPr>
                        <a:blipFill>
                          <a:blip r:embed="rId3"/>
                          <a:stretch>
                            <a:fillRect t="-120652" r="-129592" b="-1087"/>
                          </a:stretch>
                        </a:blipFill>
                      </a:tcPr>
                    </a:tc>
                    <a:tc>
                      <a:txBody>
                        <a:bodyPr/>
                        <a:lstStyle/>
                        <a:p>
                          <a:pPr algn="l">
                            <a:defRPr b="1"/>
                          </a:pPr>
                          <a:r>
                            <a:rPr sz="1800" b="0" dirty="0"/>
                            <a:t> </a:t>
                          </a: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Concavity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that </a:t>
                </a:r>
                <a14:m>
                  <m:oMath xmlns:m="http://schemas.openxmlformats.org/officeDocument/2006/math">
                    <m:r>
                      <a:rPr>
                        <a:latin typeface="Cambria Math" panose="02040503050406030204" pitchFamily="18" charset="0"/>
                      </a:rPr>
                      <m:t>𝑓</m:t>
                    </m:r>
                  </m:oMath>
                </a14:m>
                <a:r>
                  <a:rPr sz="2800" dirty="0"/>
                  <a:t> is differentiable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marL="514350" indent="-514350">
                  <a:buFont typeface="+mj-lt"/>
                  <a:buAutoNum type="arabicPeriod"/>
                  <a:defRPr sz="2800"/>
                </a:pPr>
                <a:r>
                  <a:rPr dirty="0"/>
                  <a:t>​</a:t>
                </a:r>
                <a:r>
                  <a:rPr sz="2800" dirty="0"/>
                  <a:t>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is increasing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the graph of </a:t>
                </a:r>
                <a14:m>
                  <m:oMath xmlns:m="http://schemas.openxmlformats.org/officeDocument/2006/math">
                    <m:r>
                      <a:rPr>
                        <a:latin typeface="Cambria Math" panose="02040503050406030204" pitchFamily="18" charset="0"/>
                      </a:rPr>
                      <m:t>𝑓</m:t>
                    </m:r>
                  </m:oMath>
                </a14:m>
                <a:r>
                  <a:rPr sz="2800" dirty="0"/>
                  <a:t> is </a:t>
                </a:r>
                <a:r>
                  <a:rPr sz="2800" b="1" dirty="0"/>
                  <a:t>concave upward</a:t>
                </a:r>
                <a:r>
                  <a:rPr sz="2800" dirty="0"/>
                  <a:t>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marL="514350" indent="-514350">
                  <a:buFont typeface="+mj-lt"/>
                  <a:buAutoNum type="arabicPeriod" startAt="2"/>
                  <a:defRPr sz="2800"/>
                </a:pPr>
                <a:r>
                  <a:rPr dirty="0"/>
                  <a:t>​</a:t>
                </a:r>
                <a:r>
                  <a:rPr sz="2800" dirty="0"/>
                  <a:t>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is decreasing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the graph of </a:t>
                </a:r>
                <a14:m>
                  <m:oMath xmlns:m="http://schemas.openxmlformats.org/officeDocument/2006/math">
                    <m:r>
                      <a:rPr>
                        <a:latin typeface="Cambria Math" panose="02040503050406030204" pitchFamily="18" charset="0"/>
                      </a:rPr>
                      <m:t>𝑓</m:t>
                    </m:r>
                  </m:oMath>
                </a14:m>
                <a:r>
                  <a:rPr sz="2800" dirty="0"/>
                  <a:t> is </a:t>
                </a:r>
                <a:r>
                  <a:rPr sz="2800" b="1" dirty="0"/>
                  <a:t>concave downward</a:t>
                </a:r>
                <a:r>
                  <a:rPr sz="2800" dirty="0"/>
                  <a:t>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the graph is concave upward, we also say that </a:t>
                </a:r>
                <a14:m>
                  <m:oMath xmlns:m="http://schemas.openxmlformats.org/officeDocument/2006/math">
                    <m:r>
                      <a:rPr>
                        <a:latin typeface="Cambria Math" panose="02040503050406030204" pitchFamily="18" charset="0"/>
                      </a:rPr>
                      <m:t>𝑓</m:t>
                    </m:r>
                  </m:oMath>
                </a14:m>
                <a:r>
                  <a:rPr sz="2800"/>
                  <a:t> is concave upward. If the graph is concave downward, we say that </a:t>
                </a:r>
                <a14:m>
                  <m:oMath xmlns:m="http://schemas.openxmlformats.org/officeDocument/2006/math">
                    <m:r>
                      <a:rPr>
                        <a:latin typeface="Cambria Math" panose="02040503050406030204" pitchFamily="18" charset="0"/>
                      </a:rPr>
                      <m:t>𝑓</m:t>
                    </m:r>
                  </m:oMath>
                </a14:m>
                <a:r>
                  <a:rPr sz="2800"/>
                  <a:t> is concave downward. Alternatively, we can think of a function being "cupped up" where it is concave up and we may say a function is "cupped down" where it is concave down.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10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Interpreting</a:t>
                </a:r>
                <a:r>
                  <a:rPr sz="2800"/>
                  <a:t> </a:t>
                </a:r>
                <a14:m>
                  <m:oMath xmlns:m="http://schemas.openxmlformats.org/officeDocument/2006/math">
                    <m:sSup>
                      <m:sSupPr>
                        <m:ctrlPr>
                          <a:rPr sz="3200" i="1">
                            <a:latin typeface="Cambria Math" panose="02040503050406030204" pitchFamily="18" charset="0"/>
                          </a:rPr>
                        </m:ctrlPr>
                      </m:sSupPr>
                      <m:e>
                        <m:r>
                          <a:rPr sz="3200">
                            <a:latin typeface="Cambria Math"/>
                          </a:rPr>
                          <m:t>𝑓</m:t>
                        </m:r>
                      </m:e>
                      <m:sup>
                        <m:r>
                          <a:rPr sz="3200">
                            <a:latin typeface="Cambria Math"/>
                          </a:rPr>
                          <m:t>″</m:t>
                        </m:r>
                      </m:sup>
                    </m:sSup>
                    <m:r>
                      <a:rPr sz="3200">
                        <a:latin typeface="Cambria Math"/>
                      </a:rPr>
                      <m:t>⁡</m:t>
                    </m:r>
                    <m:d>
                      <m:dPr>
                        <m:ctrlPr>
                          <a:rPr sz="3200" i="1">
                            <a:latin typeface="Cambria Math" panose="02040503050406030204" pitchFamily="18" charset="0"/>
                          </a:rPr>
                        </m:ctrlPr>
                      </m:dPr>
                      <m:e>
                        <m:r>
                          <a:rPr sz="3200">
                            <a:latin typeface="Cambria Math"/>
                          </a:rPr>
                          <m:t>𝑥</m:t>
                        </m:r>
                      </m:e>
                    </m:d>
                  </m:oMath>
                </a14:m>
                <a:r>
                  <a:rPr sz="2800"/>
                  <a:t> </a:t>
                </a:r>
                <a:r>
                  <a:t>to Determine Concavity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that </a:t>
                </a:r>
                <a14:m>
                  <m:oMath xmlns:m="http://schemas.openxmlformats.org/officeDocument/2006/math">
                    <m:r>
                      <a:rPr>
                        <a:latin typeface="Cambria Math" panose="02040503050406030204" pitchFamily="18" charset="0"/>
                      </a:rPr>
                      <m:t>𝑓</m:t>
                    </m:r>
                  </m:oMath>
                </a14:m>
                <a:r>
                  <a:rPr sz="2800" dirty="0"/>
                  <a:t> is a function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both exist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marL="514350" indent="-514350">
                  <a:buFont typeface="+mj-lt"/>
                  <a:buAutoNum type="arabicPeriod"/>
                  <a:defRPr sz="2800"/>
                </a:pPr>
                <a:r>
                  <a:rPr dirty="0"/>
                  <a:t>​</a:t>
                </a:r>
                <a:r>
                  <a:rPr sz="2800" dirty="0"/>
                  <a:t>If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m:t>
                    </m:r>
                    <m:r>
                      <a:rPr>
                        <a:latin typeface="Cambria Math" panose="02040503050406030204" pitchFamily="18" charset="0"/>
                      </a:rPr>
                      <m:t>0</m:t>
                    </m:r>
                  </m:oMath>
                </a14:m>
                <a:r>
                  <a:rPr sz="2800" dirty="0"/>
                  <a:t> for all </a:t>
                </a:r>
                <a14:m>
                  <m:oMath xmlns:m="http://schemas.openxmlformats.org/officeDocument/2006/math">
                    <m:r>
                      <a:rPr>
                        <a:latin typeface="Cambria Math" panose="02040503050406030204" pitchFamily="18" charset="0"/>
                      </a:rPr>
                      <m:t>𝑥</m:t>
                    </m:r>
                  </m:oMath>
                </a14:m>
                <a:r>
                  <a:rPr sz="2800" dirty="0"/>
                  <a:t> 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is increasing and </a:t>
                </a:r>
                <a14:m>
                  <m:oMath xmlns:m="http://schemas.openxmlformats.org/officeDocument/2006/math">
                    <m:r>
                      <a:rPr>
                        <a:latin typeface="Cambria Math" panose="02040503050406030204" pitchFamily="18" charset="0"/>
                      </a:rPr>
                      <m:t>𝑓</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marL="514350" indent="-514350">
                  <a:buFont typeface="+mj-lt"/>
                  <a:buAutoNum type="arabicPeriod" startAt="2"/>
                  <a:defRPr sz="2800"/>
                </a:pPr>
                <a:r>
                  <a:rPr dirty="0"/>
                  <a:t>​</a:t>
                </a:r>
                <a:r>
                  <a:rPr sz="2800" dirty="0"/>
                  <a:t>If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m:t>
                    </m:r>
                    <m:r>
                      <a:rPr>
                        <a:latin typeface="Cambria Math" panose="02040503050406030204" pitchFamily="18" charset="0"/>
                      </a:rPr>
                      <m:t>0</m:t>
                    </m:r>
                  </m:oMath>
                </a14:m>
                <a:r>
                  <a:rPr sz="2800" dirty="0"/>
                  <a:t> for all </a:t>
                </a:r>
                <a14:m>
                  <m:oMath xmlns:m="http://schemas.openxmlformats.org/officeDocument/2006/math">
                    <m:r>
                      <a:rPr>
                        <a:latin typeface="Cambria Math" panose="02040503050406030204" pitchFamily="18" charset="0"/>
                      </a:rPr>
                      <m:t>𝑥</m:t>
                    </m:r>
                  </m:oMath>
                </a14:m>
                <a:r>
                  <a:rPr sz="2800" dirty="0"/>
                  <a:t> 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is decreasing and </a:t>
                </a:r>
                <a14:m>
                  <m:oMath xmlns:m="http://schemas.openxmlformats.org/officeDocument/2006/math">
                    <m:r>
                      <a:rPr>
                        <a:latin typeface="Cambria Math" panose="02040503050406030204" pitchFamily="18" charset="0"/>
                      </a:rPr>
                      <m:t>𝑓</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02" t="-986" r="-155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Determining Concavity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the figure shown, the graph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 is given.</a:t>
                </a:r>
              </a:p>
              <a:p>
                <a:pPr marL="514350" indent="-514350">
                  <a:buFont typeface="+mj-lt"/>
                  <a:buAutoNum type="alphaLcPeriod"/>
                  <a:defRPr sz="2800"/>
                </a:pPr>
                <a:r>
                  <a:t>​</a:t>
                </a:r>
                <a:r>
                  <a:rPr sz="2800"/>
                  <a:t>List the intervals on which </a:t>
                </a:r>
                <a14:m>
                  <m:oMath xmlns:m="http://schemas.openxmlformats.org/officeDocument/2006/math">
                    <m:r>
                      <a:rPr>
                        <a:latin typeface="Cambria Math" panose="02040503050406030204" pitchFamily="18" charset="0"/>
                      </a:rPr>
                      <m:t>𝑓</m:t>
                    </m:r>
                  </m:oMath>
                </a14:m>
                <a:r>
                  <a:rPr sz="2800"/>
                  <a:t> is concave upward.</a:t>
                </a:r>
              </a:p>
              <a:p>
                <a:pPr marL="514350" indent="-514350">
                  <a:buFont typeface="+mj-lt"/>
                  <a:buAutoNum type="alphaLcPeriod" startAt="2"/>
                  <a:defRPr sz="2800"/>
                </a:pPr>
                <a:r>
                  <a:t>​</a:t>
                </a:r>
                <a:r>
                  <a:rPr sz="2800"/>
                  <a:t>List the intervals on which </a:t>
                </a:r>
                <a14:m>
                  <m:oMath xmlns:m="http://schemas.openxmlformats.org/officeDocument/2006/math">
                    <m:r>
                      <a:rPr>
                        <a:latin typeface="Cambria Math" panose="02040503050406030204" pitchFamily="18" charset="0"/>
                      </a:rPr>
                      <m:t>𝑓</m:t>
                    </m:r>
                  </m:oMath>
                </a14:m>
                <a:r>
                  <a:rPr sz="2800"/>
                  <a:t> is concave downward.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Determining Concavity (cont.)</a:t>
            </a:r>
          </a:p>
        </p:txBody>
      </p:sp>
      <p:pic>
        <p:nvPicPr>
          <p:cNvPr id="5" name="Content Placeholder 4">
            <a:extLst>
              <a:ext uri="{FF2B5EF4-FFF2-40B4-BE49-F238E27FC236}">
                <a16:creationId xmlns:a16="http://schemas.microsoft.com/office/drawing/2014/main" id="{C3F3361D-4169-4CA4-A610-0499B6D415F2}"/>
              </a:ext>
            </a:extLst>
          </p:cNvPr>
          <p:cNvPicPr>
            <a:picLocks noGrp="1" noChangeAspect="1"/>
          </p:cNvPicPr>
          <p:nvPr>
            <p:ph sz="quarter" idx="11"/>
          </p:nvPr>
        </p:nvPicPr>
        <p:blipFill>
          <a:blip r:embed="rId2"/>
          <a:stretch>
            <a:fillRect/>
          </a:stretch>
        </p:blipFill>
        <p:spPr>
          <a:xfrm>
            <a:off x="2160747" y="1066800"/>
            <a:ext cx="4822505" cy="484981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Determining Concavity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oMath>
                </a14:m>
                <a:r>
                  <a:rPr sz="2800"/>
                  <a:t> is concave upward on the intervals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𝑏</m:t>
                        </m:r>
                        <m:r>
                          <m:rPr>
                            <m:nor/>
                          </m:rPr>
                          <a:rPr/>
                          <m:t>, </m:t>
                        </m:r>
                        <m:r>
                          <a:rPr>
                            <a:latin typeface="Cambria Math" panose="02040503050406030204" pitchFamily="18" charset="0"/>
                          </a:rPr>
                          <m:t>𝑐</m:t>
                        </m:r>
                      </m:e>
                    </m:d>
                  </m:oMath>
                </a14:m>
                <a:r>
                  <a:rPr sz="280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𝑑</m:t>
                        </m:r>
                        <m:r>
                          <m:rPr>
                            <m:nor/>
                          </m:rPr>
                          <a:rPr/>
                          <m:t>, </m:t>
                        </m:r>
                        <m:r>
                          <a:rPr>
                            <a:latin typeface="Cambria Math" panose="02040503050406030204" pitchFamily="18" charset="0"/>
                          </a:rPr>
                          <m:t>𝑒</m:t>
                        </m:r>
                      </m:e>
                    </m:d>
                  </m:oMath>
                </a14:m>
                <a:r>
                  <a:rPr sz="2800"/>
                  <a:t>.</a:t>
                </a: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𝑓</m:t>
                    </m:r>
                  </m:oMath>
                </a14:m>
                <a:r>
                  <a:rPr sz="2800"/>
                  <a:t> is concave downward on the intervals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m:rPr>
                            <m:nor/>
                          </m:rPr>
                          <a:rPr/>
                          <m:t>, </m:t>
                        </m:r>
                        <m:r>
                          <a:rPr>
                            <a:latin typeface="Cambria Math" panose="02040503050406030204" pitchFamily="18" charset="0"/>
                          </a:rPr>
                          <m:t>𝑎</m:t>
                        </m:r>
                      </m:e>
                    </m:d>
                  </m:oMath>
                </a14:m>
                <a:r>
                  <a:rPr sz="280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𝑐</m:t>
                        </m:r>
                        <m:r>
                          <m:rPr>
                            <m:nor/>
                          </m:rPr>
                          <a:rPr/>
                          <m:t>, </m:t>
                        </m:r>
                        <m:r>
                          <a:rPr>
                            <a:latin typeface="Cambria Math" panose="02040503050406030204" pitchFamily="18" charset="0"/>
                          </a:rPr>
                          <m:t>𝑑</m:t>
                        </m:r>
                      </m:e>
                    </m:d>
                  </m:oMath>
                </a14:m>
                <a:r>
                  <a:rPr sz="280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𝑒</m:t>
                        </m:r>
                        <m:r>
                          <m:rPr>
                            <m:nor/>
                          </m:rPr>
                          <a:rPr/>
                          <m:t>, </m:t>
                        </m:r>
                        <m:r>
                          <a:rPr>
                            <a:latin typeface="Cambria Math" panose="02040503050406030204" pitchFamily="18" charset="0"/>
                          </a:rPr>
                          <m:t>+</m:t>
                        </m:r>
                        <m:r>
                          <a:rPr>
                            <a:latin typeface="Cambria Math" panose="02040503050406030204" pitchFamily="18" charset="0"/>
                          </a:rPr>
                          <m:t>∞</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Sketching a Curve Using Concavity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a:t>.</a:t>
                </a:r>
              </a:p>
              <a:p>
                <a:pPr marL="514350" indent="-514350">
                  <a:buFont typeface="+mj-lt"/>
                  <a:buAutoNum type="alphaLcPeriod"/>
                  <a:defRPr sz="2800"/>
                </a:pPr>
                <a:r>
                  <a:t>​</a:t>
                </a:r>
                <a:r>
                  <a:rPr sz="2800"/>
                  <a:t>Determine the intervals on which the function is concave upward and the intervals on which it is concave downward.</a:t>
                </a:r>
              </a:p>
              <a:p>
                <a:pPr marL="514350" indent="-514350">
                  <a:buFont typeface="+mj-lt"/>
                  <a:buAutoNum type="alphaLcPeriod" startAt="2"/>
                  <a:defRPr sz="2800"/>
                </a:pPr>
                <a:r>
                  <a:t>​</a:t>
                </a:r>
                <a:r>
                  <a:rPr sz="2800"/>
                  <a:t>Use the information from part </a:t>
                </a:r>
                <a:r>
                  <a:rPr sz="2800" b="1"/>
                  <a:t>a.</a:t>
                </a:r>
                <a:r>
                  <a:rPr sz="2800"/>
                  <a:t> to draw a rough sketch of the graph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Sketching a Curve Using Concavity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To determine concavity, we must interpret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First, we find the second derivative and then determine the intervals where it is positive and the intervals where it is negative.</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81B521FD-2359-322C-A199-7807694C9C20}"/>
                  </a:ext>
                </a:extLst>
              </p:cNvPr>
              <p:cNvGraphicFramePr>
                <a:graphicFrameLocks/>
              </p:cNvGraphicFramePr>
              <p:nvPr>
                <p:extLst>
                  <p:ext uri="{D42A27DB-BD31-4B8C-83A1-F6EECF244321}">
                    <p14:modId xmlns:p14="http://schemas.microsoft.com/office/powerpoint/2010/main" val="671613223"/>
                  </p:ext>
                </p:extLst>
              </p:nvPr>
            </p:nvGraphicFramePr>
            <p:xfrm>
              <a:off x="457200" y="3512820"/>
              <a:ext cx="8229600" cy="1158240"/>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70840">
                    <a:tc>
                      <a:txBody>
                        <a:bodyPr/>
                        <a:lstStyle/>
                        <a:p>
                          <a:pPr algn="l">
                            <a:defRPr sz="1800"/>
                          </a:pPr>
                          <a:r>
                            <a:rPr sz="280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a:rPr sz="2800">
                                          <a:latin typeface="Cambria Math"/>
                                        </a:rPr>
                                        <m:t>𝑓</m:t>
                                      </m:r>
                                    </m:e>
                                    <m:sup>
                                      <m:r>
                                        <a:rPr sz="2800">
                                          <a:latin typeface="Cambria Math"/>
                                        </a:rPr>
                                        <m:t>′</m:t>
                                      </m:r>
                                    </m:sup>
                                  </m:sSup>
                                </m:fName>
                                <m:e>
                                  <m:d>
                                    <m:dPr>
                                      <m:ctrlPr>
                                        <a:rPr sz="2800" i="1">
                                          <a:latin typeface="Cambria Math" panose="02040503050406030204" pitchFamily="18" charset="0"/>
                                        </a:rPr>
                                      </m:ctrlPr>
                                    </m:dPr>
                                    <m:e>
                                      <m:r>
                                        <a:rPr sz="2800">
                                          <a:latin typeface="Cambria Math"/>
                                        </a:rPr>
                                        <m:t>𝑥</m:t>
                                      </m:r>
                                    </m:e>
                                  </m:d>
                                </m:e>
                              </m:func>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3</m:t>
                                  </m:r>
                                </m:sup>
                              </m:sSup>
                              <m:r>
                                <a:rPr sz="2800">
                                  <a:latin typeface="Cambria Math"/>
                                </a:rPr>
                                <m:t>−12</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a:tc>
                    <a:tc>
                      <a:txBody>
                        <a:bodyPr/>
                        <a:lstStyle/>
                        <a:p>
                          <a:pPr algn="l">
                            <a:defRPr sz="1100" b="1"/>
                          </a:pPr>
                          <a:r>
                            <a:rPr sz="1800" b="0" dirty="0"/>
                            <a:t>To find the second derivative, find the first derivative of </a:t>
                          </a:r>
                          <a14:m>
                            <m:oMath xmlns:m="http://schemas.openxmlformats.org/officeDocument/2006/math">
                              <m:r>
                                <m:rPr>
                                  <m:sty m:val="p"/>
                                </m:rPr>
                                <a:rPr sz="1800" b="0" i="1">
                                  <a:latin typeface="Cambria Math"/>
                                </a:rPr>
                                <m:t>f</m:t>
                              </m:r>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 and then find its derivative.</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a:rPr sz="2800">
                                          <a:latin typeface="Cambria Math"/>
                                        </a:rPr>
                                        <m:t>𝑓</m:t>
                                      </m:r>
                                    </m:e>
                                    <m:sup>
                                      <m:r>
                                        <a:rPr sz="2800">
                                          <a:latin typeface="Cambria Math"/>
                                        </a:rPr>
                                        <m:t>″</m:t>
                                      </m:r>
                                    </m:sup>
                                  </m:sSup>
                                </m:fName>
                                <m:e>
                                  <m:d>
                                    <m:dPr>
                                      <m:ctrlPr>
                                        <a:rPr sz="2800" i="1">
                                          <a:latin typeface="Cambria Math" panose="02040503050406030204" pitchFamily="18" charset="0"/>
                                        </a:rPr>
                                      </m:ctrlPr>
                                    </m:dPr>
                                    <m:e>
                                      <m:r>
                                        <a:rPr sz="2800">
                                          <a:latin typeface="Cambria Math"/>
                                        </a:rPr>
                                        <m:t>𝑥</m:t>
                                      </m:r>
                                    </m:e>
                                  </m:d>
                                </m:e>
                              </m:func>
                              <m:r>
                                <a:rPr sz="2800">
                                  <a:latin typeface="Cambria Math"/>
                                </a:rPr>
                                <m:t>=12</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−24</m:t>
                              </m:r>
                              <m:r>
                                <a:rPr sz="2800">
                                  <a:latin typeface="Cambria Math"/>
                                </a:rPr>
                                <m:t>𝑥</m:t>
                              </m:r>
                            </m:oMath>
                          </a14:m>
                          <a:endParaRPr sz="2800" dirty="0"/>
                        </a:p>
                      </a:txBody>
                      <a:tcPr/>
                    </a:tc>
                    <a:tc>
                      <a:txBody>
                        <a:bodyPr/>
                        <a:lstStyle/>
                        <a:p>
                          <a:pPr algn="l"/>
                          <a:endParaRPr sz="2800"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81B521FD-2359-322C-A199-7807694C9C20}"/>
                  </a:ext>
                </a:extLst>
              </p:cNvPr>
              <p:cNvGraphicFramePr>
                <a:graphicFrameLocks/>
              </p:cNvGraphicFramePr>
              <p:nvPr>
                <p:extLst>
                  <p:ext uri="{D42A27DB-BD31-4B8C-83A1-F6EECF244321}">
                    <p14:modId xmlns:p14="http://schemas.microsoft.com/office/powerpoint/2010/main" val="671613223"/>
                  </p:ext>
                </p:extLst>
              </p:nvPr>
            </p:nvGraphicFramePr>
            <p:xfrm>
              <a:off x="457200" y="3512820"/>
              <a:ext cx="8229600" cy="1158240"/>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640080">
                    <a:tc>
                      <a:txBody>
                        <a:bodyPr/>
                        <a:lstStyle/>
                        <a:p>
                          <a:endParaRPr lang="en-US"/>
                        </a:p>
                      </a:txBody>
                      <a:tcPr>
                        <a:blipFill>
                          <a:blip r:embed="rId3"/>
                          <a:stretch>
                            <a:fillRect t="-8491" r="-129592" b="-106604"/>
                          </a:stretch>
                        </a:blipFill>
                      </a:tcPr>
                    </a:tc>
                    <a:tc>
                      <a:txBody>
                        <a:bodyPr/>
                        <a:lstStyle/>
                        <a:p>
                          <a:endParaRPr lang="en-US"/>
                        </a:p>
                      </a:txBody>
                      <a:tcPr>
                        <a:blipFill>
                          <a:blip r:embed="rId3"/>
                          <a:stretch>
                            <a:fillRect l="-77165" t="-8491" b="-106604"/>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35294" r="-129592" b="-32941"/>
                          </a:stretch>
                        </a:blipFill>
                      </a:tcPr>
                    </a:tc>
                    <a:tc>
                      <a:txBody>
                        <a:bodyPr/>
                        <a:lstStyle/>
                        <a:p>
                          <a:pPr algn="l"/>
                          <a:endParaRPr sz="280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Notation for the Second Derivative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second derivative of the function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can be denoted by any of the following symbols.</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d>
                          <m:dPr>
                            <m:ctrlPr>
                              <a:rPr i="1">
                                <a:latin typeface="Cambria Math" panose="02040503050406030204" pitchFamily="18" charset="0"/>
                              </a:rPr>
                            </m:ctrlPr>
                          </m:dPr>
                          <m:e>
                            <m:r>
                              <a:rPr>
                                <a:latin typeface="Cambria Math" panose="02040503050406030204" pitchFamily="18" charset="0"/>
                              </a:rPr>
                              <m:t>2</m:t>
                            </m:r>
                          </m:e>
                        </m:d>
                      </m:sup>
                    </m:sSup>
                  </m:oMath>
                </a14:m>
                <a:r>
                  <a:rPr sz="2800" dirty="0"/>
                  <a:t>,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
                          <a:rPr>
                            <a:latin typeface="Cambria Math" panose="02040503050406030204" pitchFamily="18" charset="0"/>
                          </a:rPr>
                          <m:t>𝑦</m:t>
                        </m:r>
                      </m:num>
                      <m:den>
                        <m:sSup>
                          <m:sSupPr>
                            <m:ctrlPr>
                              <a:rPr i="1">
                                <a:latin typeface="Cambria Math" panose="02040503050406030204" pitchFamily="18" charset="0"/>
                              </a:rPr>
                            </m:ctrlPr>
                          </m:sSupPr>
                          <m:e>
                            <m:r>
                              <a:rPr>
                                <a:latin typeface="Cambria Math" panose="02040503050406030204" pitchFamily="18" charset="0"/>
                              </a:rPr>
                              <m:t>𝑑𝑥</m:t>
                            </m:r>
                          </m:e>
                          <m:sup>
                            <m:r>
                              <a:rPr>
                                <a:latin typeface="Cambria Math" panose="02040503050406030204" pitchFamily="18" charset="0"/>
                              </a:rPr>
                              <m:t>2</m:t>
                            </m:r>
                          </m:sup>
                        </m:sSup>
                      </m:den>
                    </m:f>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𝑓</m:t>
                        </m:r>
                      </m:e>
                      <m:sub>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sub>
                    </m:sSub>
                  </m:oMath>
                </a14:m>
                <a:r>
                  <a:rPr sz="2800" dirty="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𝐷</m:t>
                        </m:r>
                      </m:e>
                      <m:sub>
                        <m:r>
                          <a:rPr>
                            <a:latin typeface="Cambria Math" panose="02040503050406030204" pitchFamily="18" charset="0"/>
                          </a:rPr>
                          <m:t>𝑥</m:t>
                        </m:r>
                      </m:sub>
                      <m:sup>
                        <m:r>
                          <a:rPr>
                            <a:latin typeface="Cambria Math" panose="02040503050406030204" pitchFamily="18" charset="0"/>
                          </a:rPr>
                          <m:t>2</m:t>
                        </m:r>
                      </m:sup>
                    </m:sSubSup>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𝑦</m:t>
                        </m:r>
                      </m:e>
                    </m:d>
                  </m:oMath>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Sketching a Curve Using Concavity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lang="en-US" sz="2800" dirty="0"/>
                  <a:t>Now that we have determined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set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and solve for </a:t>
                </a:r>
                <a14:m>
                  <m:oMath xmlns:m="http://schemas.openxmlformats.org/officeDocument/2006/math">
                    <m:r>
                      <a:rPr lang="en-US">
                        <a:latin typeface="Cambria Math" panose="02040503050406030204" pitchFamily="18" charset="0"/>
                      </a:rPr>
                      <m:t>𝑥</m:t>
                    </m:r>
                  </m:oMath>
                </a14:m>
                <a:r>
                  <a:rPr lang="en-US" sz="2800" dirty="0"/>
                  <a:t> to find the endpoints of the intervals to be tested for concavity.</a:t>
                </a:r>
              </a:p>
              <a:p>
                <a:pPr algn="ctr"/>
                <a:r>
                  <a:rPr lang="en-US" dirty="0"/>
                  <a:t>​</a:t>
                </a:r>
              </a:p>
              <a:p>
                <a:pPr algn="l"/>
                <a:r>
                  <a:rPr dirty="0"/>
                  <a:t>​</a:t>
                </a:r>
                <a:endParaRPr lang="en-US" dirty="0"/>
              </a:p>
              <a:p>
                <a:pPr algn="l"/>
                <a:endParaRPr lang="en-US" sz="2800" dirty="0"/>
              </a:p>
              <a:p>
                <a:pPr algn="l"/>
                <a:r>
                  <a:rPr sz="2800" dirty="0"/>
                  <a:t>So there are three intervals to be considered:</a:t>
                </a:r>
              </a:p>
              <a:p>
                <a:pPr algn="ctr">
                  <a:defRPr sz="2800"/>
                </a:pPr>
                <a:r>
                  <a:rPr dirty="0"/>
                  <a:t>​</a:t>
                </a:r>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m:rPr>
                            <m:nor/>
                          </m:rPr>
                          <a:rPr/>
                          <m:t>, </m:t>
                        </m:r>
                        <m:r>
                          <a:rPr>
                            <a:latin typeface="Cambria Math" panose="02040503050406030204" pitchFamily="18" charset="0"/>
                          </a:rPr>
                          <m:t>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2</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m:t>
                        </m:r>
                        <m:r>
                          <a:rPr>
                            <a:latin typeface="Cambria Math" panose="02040503050406030204" pitchFamily="18" charset="0"/>
                          </a:rPr>
                          <m:t>∞</m:t>
                        </m:r>
                      </m:e>
                    </m:d>
                  </m:oMath>
                </a14:m>
                <a:r>
                  <a:rPr sz="2800" dirty="0"/>
                  <a:t>.</a:t>
                </a:r>
              </a:p>
              <a:p>
                <a:pPr>
                  <a:defRPr sz="28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426710405"/>
                  </p:ext>
                </p:extLst>
              </p:nvPr>
            </p:nvGraphicFramePr>
            <p:xfrm>
              <a:off x="2286000" y="2286000"/>
              <a:ext cx="3657600" cy="182880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12</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24</m:t>
                              </m:r>
                              <m:r>
                                <a:rPr sz="2800">
                                  <a:latin typeface="Cambria Math"/>
                                </a:rPr>
                                <m:t>𝑥</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r>
                                <a:rPr sz="2800">
                                  <a:latin typeface="Cambria Math"/>
                                </a:rPr>
                                <m:t>12</m:t>
                              </m:r>
                              <m:r>
                                <a:rPr sz="2800">
                                  <a:latin typeface="Cambria Math"/>
                                </a:rPr>
                                <m:t>𝑥</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2</m:t>
                                  </m:r>
                                </m:e>
                              </m:d>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426710405"/>
                  </p:ext>
                </p:extLst>
              </p:nvPr>
            </p:nvGraphicFramePr>
            <p:xfrm>
              <a:off x="2286000" y="2286000"/>
              <a:ext cx="3657600" cy="1828800"/>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50000" b="-221000"/>
                          </a:stretch>
                        </a:blipFill>
                      </a:tcPr>
                    </a:tc>
                    <a:tc>
                      <a:txBody>
                        <a:bodyPr/>
                        <a:lstStyle/>
                        <a:p>
                          <a:endParaRPr lang="en-US"/>
                        </a:p>
                      </a:txBody>
                      <a:tcPr marL="36576" marR="36576" marT="36576" marB="36576" anchor="ctr">
                        <a:blipFill>
                          <a:blip r:embed="rId3"/>
                          <a:stretch>
                            <a:fillRect l="-200000"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50000" b="-121000"/>
                          </a:stretch>
                        </a:blipFill>
                      </a:tcPr>
                    </a:tc>
                    <a:tc>
                      <a:txBody>
                        <a:bodyPr/>
                        <a:lstStyle/>
                        <a:p>
                          <a:endParaRPr lang="en-US"/>
                        </a:p>
                      </a:txBody>
                      <a:tcPr marL="36576" marR="36576" marT="36576" marB="36576" anchor="ctr">
                        <a:blipFill>
                          <a:blip r:embed="rId3"/>
                          <a:stretch>
                            <a:fillRect l="-200000"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50000" b="-21000"/>
                          </a:stretch>
                        </a:blipFill>
                      </a:tcPr>
                    </a:tc>
                    <a:tc>
                      <a:txBody>
                        <a:bodyPr/>
                        <a:lstStyle/>
                        <a:p>
                          <a:endParaRPr lang="en-US"/>
                        </a:p>
                      </a:txBody>
                      <a:tcPr marL="36576" marR="36576" marT="36576" marB="36576" anchor="ctr">
                        <a:blipFill>
                          <a:blip r:embed="rId3"/>
                          <a:stretch>
                            <a:fillRect l="-200000"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E71C-E93D-B5AF-837A-565C411A1A55}"/>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5: Sketching a Curve Using Concavity (cont.)</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B21FC00-B81F-E31C-A2C3-0147E6FE4439}"/>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The values of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in the interval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are all positive or all negative. (If some were positive and some were negative, then there would have to be some other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-value, say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such that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But there is no such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-value in that interval.) Similarly, in each interval, all the values of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are negative or all are positive. Therefore, for each interval, we choose one test value in the selected interval which seems convenient for calculation. We use this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-value, say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to determine whether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positive or negative. If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positive, then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positive for all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in that interval, and the graph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concave up for that interval. Likewise, if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negative, then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negative for all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in that interval, and the graph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concave down for that interval.</a:t>
                </a:r>
              </a:p>
              <a:p>
                <a:endParaRPr lang="en-US" dirty="0"/>
              </a:p>
            </p:txBody>
          </p:sp>
        </mc:Choice>
        <mc:Fallback xmlns="">
          <p:sp>
            <p:nvSpPr>
              <p:cNvPr id="3" name="Text Placeholder 2">
                <a:extLst>
                  <a:ext uri="{FF2B5EF4-FFF2-40B4-BE49-F238E27FC236}">
                    <a16:creationId xmlns:a16="http://schemas.microsoft.com/office/drawing/2014/main" id="{2B21FC00-B81F-E31C-A2C3-0147E6FE443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41" t="-859" r="-1185"/>
                </a:stretch>
              </a:blipFill>
            </p:spPr>
            <p:txBody>
              <a:bodyPr/>
              <a:lstStyle/>
              <a:p>
                <a:r>
                  <a:rPr lang="en-US">
                    <a:noFill/>
                  </a:rPr>
                  <a:t> </a:t>
                </a:r>
              </a:p>
            </p:txBody>
          </p:sp>
        </mc:Fallback>
      </mc:AlternateContent>
    </p:spTree>
    <p:extLst>
      <p:ext uri="{BB962C8B-B14F-4D97-AF65-F5344CB8AC3E}">
        <p14:creationId xmlns:p14="http://schemas.microsoft.com/office/powerpoint/2010/main" val="290797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Sketching a Curve Using Concavity (cont.)</a:t>
            </a:r>
          </a:p>
        </p:txBody>
      </p:sp>
      <p:pic>
        <p:nvPicPr>
          <p:cNvPr id="5" name="Content Placeholder 4">
            <a:extLst>
              <a:ext uri="{FF2B5EF4-FFF2-40B4-BE49-F238E27FC236}">
                <a16:creationId xmlns:a16="http://schemas.microsoft.com/office/drawing/2014/main" id="{C34DCFDB-3FC2-D6FB-195B-3B7D4F228249}"/>
              </a:ext>
            </a:extLst>
          </p:cNvPr>
          <p:cNvPicPr>
            <a:picLocks noGrp="1" noChangeAspect="1"/>
          </p:cNvPicPr>
          <p:nvPr>
            <p:ph sz="quarter" idx="11"/>
          </p:nvPr>
        </p:nvPicPr>
        <p:blipFill>
          <a:blip r:embed="rId2"/>
          <a:stretch>
            <a:fillRect/>
          </a:stretch>
        </p:blipFill>
        <p:spPr>
          <a:xfrm>
            <a:off x="1295400" y="1045666"/>
            <a:ext cx="6553200" cy="1482196"/>
          </a:xfrm>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FAC77E3-A61B-1127-EB88-AF1F543DF972}"/>
                  </a:ext>
                </a:extLst>
              </p:cNvPr>
              <p:cNvGraphicFramePr>
                <a:graphicFrameLocks noGrp="1"/>
              </p:cNvGraphicFramePr>
              <p:nvPr>
                <p:extLst>
                  <p:ext uri="{D42A27DB-BD31-4B8C-83A1-F6EECF244321}">
                    <p14:modId xmlns:p14="http://schemas.microsoft.com/office/powerpoint/2010/main" val="1985697707"/>
                  </p:ext>
                </p:extLst>
              </p:nvPr>
            </p:nvGraphicFramePr>
            <p:xfrm>
              <a:off x="-319040" y="2527862"/>
              <a:ext cx="3505200" cy="22250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52174147"/>
                        </a:ext>
                      </a:extLst>
                    </a:gridCol>
                    <a:gridCol w="2133600">
                      <a:extLst>
                        <a:ext uri="{9D8B030D-6E8A-4147-A177-3AD203B41FA5}">
                          <a16:colId xmlns:a16="http://schemas.microsoft.com/office/drawing/2014/main" val="228421214"/>
                        </a:ext>
                      </a:extLst>
                    </a:gridCol>
                  </a:tblGrid>
                  <a:tr h="370840">
                    <a:tc gridSpan="2">
                      <a:txBody>
                        <a:bodyPr/>
                        <a:lstStyle/>
                        <a:p>
                          <a:pPr algn="ctr"/>
                          <a:r>
                            <a:rPr lang="en-US" dirty="0">
                              <a:solidFill>
                                <a:schemeClr val="tx1"/>
                              </a:solidFill>
                            </a:rPr>
                            <a:t>Interval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2773964"/>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We will use the test point </a:t>
                          </a:r>
                          <a14:m>
                            <m:oMath xmlns:m="http://schemas.openxmlformats.org/officeDocument/2006/math">
                              <m:r>
                                <a:rPr lang="en-US" sz="1600" smtClean="0">
                                  <a:latin typeface="Cambria Math"/>
                                </a:rPr>
                                <m:t>𝑥</m:t>
                              </m:r>
                              <m:r>
                                <a:rPr lang="en-US" sz="1600" smtClean="0">
                                  <a:latin typeface="Cambria Math"/>
                                </a:rPr>
                                <m:t>=−1</m:t>
                              </m:r>
                            </m:oMath>
                          </a14:m>
                          <a:r>
                            <a:rPr lang="en-US" sz="16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2594617"/>
                      </a:ext>
                    </a:extLst>
                  </a:tr>
                  <a:tr h="370840">
                    <a:tc>
                      <a:txBody>
                        <a:bodyPr/>
                        <a:lstStyle/>
                        <a:p>
                          <a:pPr algn="r">
                            <a:defRPr sz="1600"/>
                          </a:pPr>
                          <a:r>
                            <a:rPr dirty="0"/>
                            <a:t>​</a:t>
                          </a:r>
                          <a14:m>
                            <m:oMath xmlns:m="http://schemas.openxmlformats.org/officeDocument/2006/math">
                              <m:sSup>
                                <m:sSupPr>
                                  <m:ctrlPr>
                                    <a:rPr sz="1600" i="1">
                                      <a:latin typeface="Cambria Math" panose="02040503050406030204" pitchFamily="18" charset="0"/>
                                    </a:rPr>
                                  </m:ctrlPr>
                                </m:sSupPr>
                                <m:e>
                                  <m:r>
                                    <a:rPr sz="1600">
                                      <a:latin typeface="Cambria Math"/>
                                    </a:rPr>
                                    <m:t>𝑓</m:t>
                                  </m:r>
                                </m:e>
                                <m:sup>
                                  <m:r>
                                    <a:rPr sz="1600">
                                      <a:latin typeface="Cambria Math"/>
                                    </a:rPr>
                                    <m:t>″</m:t>
                                  </m:r>
                                </m:sup>
                              </m:sSup>
                              <m:r>
                                <a:rPr sz="1600">
                                  <a:latin typeface="Cambria Math"/>
                                </a:rPr>
                                <m:t>⁡</m:t>
                              </m:r>
                              <m:d>
                                <m:dPr>
                                  <m:ctrlPr>
                                    <a:rPr sz="1600" i="1">
                                      <a:latin typeface="Cambria Math" panose="02040503050406030204" pitchFamily="18" charset="0"/>
                                    </a:rPr>
                                  </m:ctrlPr>
                                </m:dPr>
                                <m:e>
                                  <m:r>
                                    <a:rPr sz="1600">
                                      <a:latin typeface="Cambria Math"/>
                                    </a:rPr>
                                    <m:t>−1</m:t>
                                  </m:r>
                                </m:e>
                              </m:d>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dirty="0"/>
                            <a:t>​</a:t>
                          </a:r>
                          <a14:m>
                            <m:oMath xmlns:m="http://schemas.openxmlformats.org/officeDocument/2006/math">
                              <m:r>
                                <a:rPr sz="1600">
                                  <a:latin typeface="Cambria Math"/>
                                </a:rPr>
                                <m:t>=12</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a:rPr>
                                        <m:t>−1</m:t>
                                      </m:r>
                                    </m:e>
                                  </m:d>
                                </m:e>
                                <m:sup>
                                  <m:r>
                                    <a:rPr sz="1600">
                                      <a:latin typeface="Cambria Math"/>
                                    </a:rPr>
                                    <m:t>2</m:t>
                                  </m:r>
                                </m:sup>
                              </m:sSup>
                              <m:r>
                                <a:rPr sz="1600">
                                  <a:latin typeface="Cambria Math"/>
                                </a:rPr>
                                <m:t>−24</m:t>
                              </m:r>
                              <m:d>
                                <m:dPr>
                                  <m:ctrlPr>
                                    <a:rPr sz="1600" i="1">
                                      <a:latin typeface="Cambria Math" panose="02040503050406030204" pitchFamily="18" charset="0"/>
                                    </a:rPr>
                                  </m:ctrlPr>
                                </m:dPr>
                                <m:e>
                                  <m:r>
                                    <a:rPr sz="1600">
                                      <a:latin typeface="Cambria Math"/>
                                    </a:rPr>
                                    <m:t>−1</m:t>
                                  </m:r>
                                </m:e>
                              </m:d>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4208467"/>
                      </a:ext>
                    </a:extLst>
                  </a:tr>
                  <a:tr h="370840">
                    <a:tc>
                      <a:txBody>
                        <a:bodyPr/>
                        <a:lstStyle/>
                        <a:p>
                          <a:pPr algn="r">
                            <a:defRPr sz="1600"/>
                          </a:pPr>
                          <a:r>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dirty="0"/>
                            <a:t>​</a:t>
                          </a:r>
                          <a14:m>
                            <m:oMath xmlns:m="http://schemas.openxmlformats.org/officeDocument/2006/math">
                              <m:r>
                                <a:rPr sz="1600">
                                  <a:latin typeface="Cambria Math"/>
                                </a:rPr>
                                <m:t>=12+24</m:t>
                              </m:r>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4394"/>
                      </a:ext>
                    </a:extLst>
                  </a:tr>
                  <a:tr h="370840">
                    <a:tc>
                      <a:txBody>
                        <a:bodyPr/>
                        <a:lstStyle/>
                        <a:p>
                          <a:pPr algn="r">
                            <a:defRPr sz="1600"/>
                          </a:pPr>
                          <a:r>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dirty="0"/>
                            <a:t>​</a:t>
                          </a:r>
                          <a14:m>
                            <m:oMath xmlns:m="http://schemas.openxmlformats.org/officeDocument/2006/math">
                              <m:r>
                                <a:rPr sz="1600">
                                  <a:latin typeface="Cambria Math"/>
                                </a:rPr>
                                <m:t>=36</m:t>
                              </m:r>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658762"/>
                      </a:ext>
                    </a:extLst>
                  </a:tr>
                  <a:tr h="370840">
                    <a:tc>
                      <a:txBody>
                        <a:bodyPr/>
                        <a:lstStyle/>
                        <a:p>
                          <a:pPr algn="r">
                            <a:defRPr sz="1600"/>
                          </a:pPr>
                          <a:r>
                            <a:t>​</a:t>
                          </a:r>
                          <a14:m>
                            <m:oMath xmlns:m="http://schemas.openxmlformats.org/officeDocument/2006/math">
                              <m:r>
                                <a:rPr sz="1600">
                                  <a:latin typeface="Cambria Math"/>
                                </a:rPr>
                                <m:t>36</m:t>
                              </m:r>
                            </m:oMath>
                          </a14:m>
                          <a:endParaRP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dirty="0"/>
                            <a:t>​</a:t>
                          </a:r>
                          <a14:m>
                            <m:oMath xmlns:m="http://schemas.openxmlformats.org/officeDocument/2006/math">
                              <m:r>
                                <a:rPr sz="1600">
                                  <a:latin typeface="Cambria Math"/>
                                </a:rPr>
                                <m:t>&gt;0</m:t>
                              </m:r>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6627165"/>
                      </a:ext>
                    </a:extLst>
                  </a:tr>
                </a:tbl>
              </a:graphicData>
            </a:graphic>
          </p:graphicFrame>
        </mc:Choice>
        <mc:Fallback xmlns="">
          <p:graphicFrame>
            <p:nvGraphicFramePr>
              <p:cNvPr id="6" name="Table 5">
                <a:extLst>
                  <a:ext uri="{FF2B5EF4-FFF2-40B4-BE49-F238E27FC236}">
                    <a16:creationId xmlns:a16="http://schemas.microsoft.com/office/drawing/2014/main" id="{FFAC77E3-A61B-1127-EB88-AF1F543DF972}"/>
                  </a:ext>
                </a:extLst>
              </p:cNvPr>
              <p:cNvGraphicFramePr>
                <a:graphicFrameLocks noGrp="1"/>
              </p:cNvGraphicFramePr>
              <p:nvPr>
                <p:extLst>
                  <p:ext uri="{D42A27DB-BD31-4B8C-83A1-F6EECF244321}">
                    <p14:modId xmlns:p14="http://schemas.microsoft.com/office/powerpoint/2010/main" val="1985697707"/>
                  </p:ext>
                </p:extLst>
              </p:nvPr>
            </p:nvGraphicFramePr>
            <p:xfrm>
              <a:off x="-319040" y="2527862"/>
              <a:ext cx="3505200" cy="22250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52174147"/>
                        </a:ext>
                      </a:extLst>
                    </a:gridCol>
                    <a:gridCol w="2133600">
                      <a:extLst>
                        <a:ext uri="{9D8B030D-6E8A-4147-A177-3AD203B41FA5}">
                          <a16:colId xmlns:a16="http://schemas.microsoft.com/office/drawing/2014/main" val="228421214"/>
                        </a:ext>
                      </a:extLst>
                    </a:gridCol>
                  </a:tblGrid>
                  <a:tr h="370840">
                    <a:tc gridSpan="2">
                      <a:txBody>
                        <a:bodyPr/>
                        <a:lstStyle/>
                        <a:p>
                          <a:pPr algn="ctr"/>
                          <a:r>
                            <a:rPr lang="en-US" dirty="0">
                              <a:solidFill>
                                <a:schemeClr val="tx1"/>
                              </a:solidFill>
                            </a:rPr>
                            <a:t>Interval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2773964"/>
                      </a:ext>
                    </a:extLst>
                  </a:tr>
                  <a:tr h="370840">
                    <a:tc gridSpan="2">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t="-108197" b="-416393"/>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2594617"/>
                      </a:ext>
                    </a:extLst>
                  </a:tr>
                  <a:tr h="370840">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08197" r="-156000" b="-316393"/>
                          </a:stretch>
                        </a:blip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64103" t="-208197" b="-316393"/>
                          </a:stretch>
                        </a:blipFill>
                      </a:tcPr>
                    </a:tc>
                    <a:extLst>
                      <a:ext uri="{0D108BD9-81ED-4DB2-BD59-A6C34878D82A}">
                        <a16:rowId xmlns:a16="http://schemas.microsoft.com/office/drawing/2014/main" val="2574208467"/>
                      </a:ext>
                    </a:extLst>
                  </a:tr>
                  <a:tr h="370840">
                    <a:tc>
                      <a:txBody>
                        <a:bodyPr/>
                        <a:lstStyle/>
                        <a:p>
                          <a:pPr algn="r">
                            <a:defRPr sz="1600"/>
                          </a:pPr>
                          <a:r>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64103" t="-308197" b="-216393"/>
                          </a:stretch>
                        </a:blipFill>
                      </a:tcPr>
                    </a:tc>
                    <a:extLst>
                      <a:ext uri="{0D108BD9-81ED-4DB2-BD59-A6C34878D82A}">
                        <a16:rowId xmlns:a16="http://schemas.microsoft.com/office/drawing/2014/main" val="3254394"/>
                      </a:ext>
                    </a:extLst>
                  </a:tr>
                  <a:tr h="370840">
                    <a:tc>
                      <a:txBody>
                        <a:bodyPr/>
                        <a:lstStyle/>
                        <a:p>
                          <a:pPr algn="r">
                            <a:defRPr sz="1600"/>
                          </a:pPr>
                          <a:r>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64103" t="-408197" b="-116393"/>
                          </a:stretch>
                        </a:blipFill>
                      </a:tcPr>
                    </a:tc>
                    <a:extLst>
                      <a:ext uri="{0D108BD9-81ED-4DB2-BD59-A6C34878D82A}">
                        <a16:rowId xmlns:a16="http://schemas.microsoft.com/office/drawing/2014/main" val="3976658762"/>
                      </a:ext>
                    </a:extLst>
                  </a:tr>
                  <a:tr h="370840">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508197" r="-156000" b="-16393"/>
                          </a:stretch>
                        </a:blip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64103" t="-508197" b="-16393"/>
                          </a:stretch>
                        </a:blipFill>
                      </a:tcPr>
                    </a:tc>
                    <a:extLst>
                      <a:ext uri="{0D108BD9-81ED-4DB2-BD59-A6C34878D82A}">
                        <a16:rowId xmlns:a16="http://schemas.microsoft.com/office/drawing/2014/main" val="267662716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10">
                <a:extLst>
                  <a:ext uri="{FF2B5EF4-FFF2-40B4-BE49-F238E27FC236}">
                    <a16:creationId xmlns:a16="http://schemas.microsoft.com/office/drawing/2014/main" id="{9EDDF38F-51CA-AEDD-E62C-B0978A0D824D}"/>
                  </a:ext>
                </a:extLst>
              </p:cNvPr>
              <p:cNvGraphicFramePr>
                <a:graphicFrameLocks noGrp="1"/>
              </p:cNvGraphicFramePr>
              <p:nvPr>
                <p:extLst>
                  <p:ext uri="{D42A27DB-BD31-4B8C-83A1-F6EECF244321}">
                    <p14:modId xmlns:p14="http://schemas.microsoft.com/office/powerpoint/2010/main" val="2793534253"/>
                  </p:ext>
                </p:extLst>
              </p:nvPr>
            </p:nvGraphicFramePr>
            <p:xfrm>
              <a:off x="2709376" y="2527862"/>
              <a:ext cx="3505200" cy="22250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52174147"/>
                        </a:ext>
                      </a:extLst>
                    </a:gridCol>
                    <a:gridCol w="1752600">
                      <a:extLst>
                        <a:ext uri="{9D8B030D-6E8A-4147-A177-3AD203B41FA5}">
                          <a16:colId xmlns:a16="http://schemas.microsoft.com/office/drawing/2014/main" val="228421214"/>
                        </a:ext>
                      </a:extLst>
                    </a:gridCol>
                  </a:tblGrid>
                  <a:tr h="370840">
                    <a:tc gridSpan="2">
                      <a:txBody>
                        <a:bodyPr/>
                        <a:lstStyle/>
                        <a:p>
                          <a:pPr algn="ctr"/>
                          <a:r>
                            <a:rPr lang="en-US" sz="1800" dirty="0">
                              <a:solidFill>
                                <a:schemeClr val="tx1"/>
                              </a:solidFill>
                            </a:rPr>
                            <a:t>Interval 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2582773964"/>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We will use the test point </a:t>
                          </a:r>
                          <a14:m>
                            <m:oMath xmlns:m="http://schemas.openxmlformats.org/officeDocument/2006/math">
                              <m:r>
                                <a:rPr lang="en-US" sz="1600" smtClean="0">
                                  <a:latin typeface="Cambria Math"/>
                                </a:rPr>
                                <m:t>𝑥</m:t>
                              </m:r>
                              <m:r>
                                <a:rPr lang="en-US" sz="1600" smtClean="0">
                                  <a:latin typeface="Cambria Math"/>
                                </a:rPr>
                                <m:t>=1</m:t>
                              </m:r>
                            </m:oMath>
                          </a14:m>
                          <a:r>
                            <a:rPr lang="en-US" sz="18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202594617"/>
                      </a:ext>
                    </a:extLst>
                  </a:tr>
                  <a:tr h="370840">
                    <a:tc>
                      <a:txBody>
                        <a:bodyPr/>
                        <a:lstStyle/>
                        <a:p>
                          <a:pPr algn="r">
                            <a:defRPr sz="1600"/>
                          </a:pPr>
                          <a:r>
                            <a:rPr sz="1600" dirty="0"/>
                            <a:t>​</a:t>
                          </a:r>
                          <a14:m>
                            <m:oMath xmlns:m="http://schemas.openxmlformats.org/officeDocument/2006/math">
                              <m:sSup>
                                <m:sSupPr>
                                  <m:ctrlPr>
                                    <a:rPr sz="1600" i="1">
                                      <a:latin typeface="Cambria Math" panose="02040503050406030204" pitchFamily="18" charset="0"/>
                                    </a:rPr>
                                  </m:ctrlPr>
                                </m:sSupPr>
                                <m:e>
                                  <m:r>
                                    <a:rPr sz="1600">
                                      <a:latin typeface="Cambria Math"/>
                                    </a:rPr>
                                    <m:t>𝑓</m:t>
                                  </m:r>
                                </m:e>
                                <m:sup>
                                  <m:r>
                                    <a:rPr sz="1600">
                                      <a:latin typeface="Cambria Math"/>
                                    </a:rPr>
                                    <m:t>″</m:t>
                                  </m:r>
                                </m:sup>
                              </m:sSup>
                              <m:r>
                                <a:rPr sz="1600">
                                  <a:latin typeface="Cambria Math"/>
                                </a:rPr>
                                <m:t>⁡</m:t>
                              </m:r>
                              <m:d>
                                <m:dPr>
                                  <m:ctrlPr>
                                    <a:rPr sz="1600" i="1">
                                      <a:latin typeface="Cambria Math" panose="02040503050406030204" pitchFamily="18" charset="0"/>
                                    </a:rPr>
                                  </m:ctrlPr>
                                </m:dPr>
                                <m:e>
                                  <m:r>
                                    <a:rPr sz="1600">
                                      <a:latin typeface="Cambria Math"/>
                                    </a:rPr>
                                    <m:t>1</m:t>
                                  </m:r>
                                </m:e>
                              </m:d>
                            </m:oMath>
                          </a14:m>
                          <a:endParaRPr sz="1600"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sz="1600" dirty="0"/>
                            <a:t>​</a:t>
                          </a:r>
                          <a14:m>
                            <m:oMath xmlns:m="http://schemas.openxmlformats.org/officeDocument/2006/math">
                              <m:r>
                                <a:rPr sz="1600">
                                  <a:latin typeface="Cambria Math"/>
                                </a:rPr>
                                <m:t>=12</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a:rPr>
                                        <m:t>1</m:t>
                                      </m:r>
                                    </m:e>
                                  </m:d>
                                </m:e>
                                <m:sup>
                                  <m:r>
                                    <a:rPr sz="1600">
                                      <a:latin typeface="Cambria Math"/>
                                    </a:rPr>
                                    <m:t>2</m:t>
                                  </m:r>
                                </m:sup>
                              </m:sSup>
                              <m:r>
                                <a:rPr sz="1600">
                                  <a:latin typeface="Cambria Math"/>
                                </a:rPr>
                                <m:t>−24</m:t>
                              </m:r>
                              <m:d>
                                <m:dPr>
                                  <m:ctrlPr>
                                    <a:rPr sz="1600" i="1">
                                      <a:latin typeface="Cambria Math" panose="02040503050406030204" pitchFamily="18" charset="0"/>
                                    </a:rPr>
                                  </m:ctrlPr>
                                </m:dPr>
                                <m:e>
                                  <m:r>
                                    <a:rPr sz="1600">
                                      <a:latin typeface="Cambria Math"/>
                                    </a:rPr>
                                    <m:t>1</m:t>
                                  </m:r>
                                </m:e>
                              </m:d>
                            </m:oMath>
                          </a14:m>
                          <a:endParaRPr sz="1600"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4208467"/>
                      </a:ext>
                    </a:extLst>
                  </a:tr>
                  <a:tr h="370840">
                    <a:tc>
                      <a:txBody>
                        <a:bodyPr/>
                        <a:lstStyle/>
                        <a:p>
                          <a:pPr algn="r">
                            <a:defRPr sz="1600"/>
                          </a:pPr>
                          <a:r>
                            <a:rPr sz="1600" dirty="0"/>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sz="1600" dirty="0"/>
                            <a:t>​</a:t>
                          </a:r>
                          <a14:m>
                            <m:oMath xmlns:m="http://schemas.openxmlformats.org/officeDocument/2006/math">
                              <m:r>
                                <a:rPr sz="1600">
                                  <a:latin typeface="Cambria Math"/>
                                </a:rPr>
                                <m:t>=12−24</m:t>
                              </m:r>
                            </m:oMath>
                          </a14:m>
                          <a:endParaRPr sz="1600"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4394"/>
                      </a:ext>
                    </a:extLst>
                  </a:tr>
                  <a:tr h="370840">
                    <a:tc>
                      <a:txBody>
                        <a:bodyPr/>
                        <a:lstStyle/>
                        <a:p>
                          <a:pPr algn="r">
                            <a:defRPr sz="1600"/>
                          </a:pPr>
                          <a:r>
                            <a:rPr sz="1600"/>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sz="1600" dirty="0"/>
                            <a:t>​</a:t>
                          </a:r>
                          <a14:m>
                            <m:oMath xmlns:m="http://schemas.openxmlformats.org/officeDocument/2006/math">
                              <m:r>
                                <a:rPr sz="1600">
                                  <a:latin typeface="Cambria Math"/>
                                </a:rPr>
                                <m:t>=−12</m:t>
                              </m:r>
                            </m:oMath>
                          </a14:m>
                          <a:endParaRPr sz="1600"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658762"/>
                      </a:ext>
                    </a:extLst>
                  </a:tr>
                  <a:tr h="370840">
                    <a:tc>
                      <a:txBody>
                        <a:bodyPr/>
                        <a:lstStyle/>
                        <a:p>
                          <a:pPr algn="r">
                            <a:defRPr sz="1600"/>
                          </a:pPr>
                          <a:r>
                            <a:rPr sz="1600" dirty="0"/>
                            <a:t>​</a:t>
                          </a:r>
                          <a14:m>
                            <m:oMath xmlns:m="http://schemas.openxmlformats.org/officeDocument/2006/math">
                              <m:r>
                                <a:rPr sz="1600">
                                  <a:latin typeface="Cambria Math"/>
                                </a:rPr>
                                <m:t>−12</m:t>
                              </m:r>
                            </m:oMath>
                          </a14:m>
                          <a:endParaRPr sz="1600"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sz="1600" dirty="0"/>
                            <a:t>​</a:t>
                          </a:r>
                          <a14:m>
                            <m:oMath xmlns:m="http://schemas.openxmlformats.org/officeDocument/2006/math">
                              <m:r>
                                <a:rPr sz="1600">
                                  <a:latin typeface="Cambria Math"/>
                                </a:rPr>
                                <m:t>&lt;0</m:t>
                              </m:r>
                            </m:oMath>
                          </a14:m>
                          <a:endParaRPr sz="1600"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6627165"/>
                      </a:ext>
                    </a:extLst>
                  </a:tr>
                </a:tbl>
              </a:graphicData>
            </a:graphic>
          </p:graphicFrame>
        </mc:Choice>
        <mc:Fallback xmlns="">
          <p:graphicFrame>
            <p:nvGraphicFramePr>
              <p:cNvPr id="7" name="Table 10">
                <a:extLst>
                  <a:ext uri="{FF2B5EF4-FFF2-40B4-BE49-F238E27FC236}">
                    <a16:creationId xmlns:a16="http://schemas.microsoft.com/office/drawing/2014/main" id="{9EDDF38F-51CA-AEDD-E62C-B0978A0D824D}"/>
                  </a:ext>
                </a:extLst>
              </p:cNvPr>
              <p:cNvGraphicFramePr>
                <a:graphicFrameLocks noGrp="1"/>
              </p:cNvGraphicFramePr>
              <p:nvPr>
                <p:extLst>
                  <p:ext uri="{D42A27DB-BD31-4B8C-83A1-F6EECF244321}">
                    <p14:modId xmlns:p14="http://schemas.microsoft.com/office/powerpoint/2010/main" val="2793534253"/>
                  </p:ext>
                </p:extLst>
              </p:nvPr>
            </p:nvGraphicFramePr>
            <p:xfrm>
              <a:off x="2709376" y="2527862"/>
              <a:ext cx="3505200" cy="22250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52174147"/>
                        </a:ext>
                      </a:extLst>
                    </a:gridCol>
                    <a:gridCol w="1752600">
                      <a:extLst>
                        <a:ext uri="{9D8B030D-6E8A-4147-A177-3AD203B41FA5}">
                          <a16:colId xmlns:a16="http://schemas.microsoft.com/office/drawing/2014/main" val="228421214"/>
                        </a:ext>
                      </a:extLst>
                    </a:gridCol>
                  </a:tblGrid>
                  <a:tr h="370840">
                    <a:tc gridSpan="2">
                      <a:txBody>
                        <a:bodyPr/>
                        <a:lstStyle/>
                        <a:p>
                          <a:pPr algn="ctr"/>
                          <a:r>
                            <a:rPr lang="en-US" sz="1800" dirty="0">
                              <a:solidFill>
                                <a:schemeClr val="tx1"/>
                              </a:solidFill>
                            </a:rPr>
                            <a:t>Interval 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2582773964"/>
                      </a:ext>
                    </a:extLst>
                  </a:tr>
                  <a:tr h="370840">
                    <a:tc gridSpan="2">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4"/>
                          <a:stretch>
                            <a:fillRect t="-108197" b="-416393"/>
                          </a:stretch>
                        </a:blipFill>
                      </a:tcPr>
                    </a:tc>
                    <a:tc hMerge="1">
                      <a:txBody>
                        <a:bodyPr/>
                        <a:lstStyle/>
                        <a:p>
                          <a:endParaRPr lang="en-US"/>
                        </a:p>
                      </a:txBody>
                      <a:tcPr/>
                    </a:tc>
                    <a:extLst>
                      <a:ext uri="{0D108BD9-81ED-4DB2-BD59-A6C34878D82A}">
                        <a16:rowId xmlns:a16="http://schemas.microsoft.com/office/drawing/2014/main" val="1202594617"/>
                      </a:ext>
                    </a:extLst>
                  </a:tr>
                  <a:tr h="370840">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t="-208197" r="-100000" b="-316393"/>
                          </a:stretch>
                        </a:blip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0000" t="-208197" b="-316393"/>
                          </a:stretch>
                        </a:blipFill>
                      </a:tcPr>
                    </a:tc>
                    <a:extLst>
                      <a:ext uri="{0D108BD9-81ED-4DB2-BD59-A6C34878D82A}">
                        <a16:rowId xmlns:a16="http://schemas.microsoft.com/office/drawing/2014/main" val="2574208467"/>
                      </a:ext>
                    </a:extLst>
                  </a:tr>
                  <a:tr h="370840">
                    <a:tc>
                      <a:txBody>
                        <a:bodyPr/>
                        <a:lstStyle/>
                        <a:p>
                          <a:pPr algn="r">
                            <a:defRPr sz="1600"/>
                          </a:pPr>
                          <a:r>
                            <a:rPr sz="1600" dirty="0"/>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0000" t="-308197" b="-216393"/>
                          </a:stretch>
                        </a:blipFill>
                      </a:tcPr>
                    </a:tc>
                    <a:extLst>
                      <a:ext uri="{0D108BD9-81ED-4DB2-BD59-A6C34878D82A}">
                        <a16:rowId xmlns:a16="http://schemas.microsoft.com/office/drawing/2014/main" val="3254394"/>
                      </a:ext>
                    </a:extLst>
                  </a:tr>
                  <a:tr h="370840">
                    <a:tc>
                      <a:txBody>
                        <a:bodyPr/>
                        <a:lstStyle/>
                        <a:p>
                          <a:pPr algn="r">
                            <a:defRPr sz="1600"/>
                          </a:pPr>
                          <a:r>
                            <a:rPr sz="1600"/>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0000" t="-408197" b="-116393"/>
                          </a:stretch>
                        </a:blipFill>
                      </a:tcPr>
                    </a:tc>
                    <a:extLst>
                      <a:ext uri="{0D108BD9-81ED-4DB2-BD59-A6C34878D82A}">
                        <a16:rowId xmlns:a16="http://schemas.microsoft.com/office/drawing/2014/main" val="3976658762"/>
                      </a:ext>
                    </a:extLst>
                  </a:tr>
                  <a:tr h="370840">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t="-508197" r="-100000" b="-16393"/>
                          </a:stretch>
                        </a:blip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0000" t="-508197" b="-16393"/>
                          </a:stretch>
                        </a:blipFill>
                      </a:tcPr>
                    </a:tc>
                    <a:extLst>
                      <a:ext uri="{0D108BD9-81ED-4DB2-BD59-A6C34878D82A}">
                        <a16:rowId xmlns:a16="http://schemas.microsoft.com/office/drawing/2014/main" val="267662716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888432E1-2A19-A771-7DFF-A10F40EDFA84}"/>
                  </a:ext>
                </a:extLst>
              </p:cNvPr>
              <p:cNvGraphicFramePr>
                <a:graphicFrameLocks noGrp="1"/>
              </p:cNvGraphicFramePr>
              <p:nvPr>
                <p:extLst>
                  <p:ext uri="{D42A27DB-BD31-4B8C-83A1-F6EECF244321}">
                    <p14:modId xmlns:p14="http://schemas.microsoft.com/office/powerpoint/2010/main" val="2414862189"/>
                  </p:ext>
                </p:extLst>
              </p:nvPr>
            </p:nvGraphicFramePr>
            <p:xfrm>
              <a:off x="5737792" y="2524744"/>
              <a:ext cx="3505200" cy="22250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52174147"/>
                        </a:ext>
                      </a:extLst>
                    </a:gridCol>
                    <a:gridCol w="1752600">
                      <a:extLst>
                        <a:ext uri="{9D8B030D-6E8A-4147-A177-3AD203B41FA5}">
                          <a16:colId xmlns:a16="http://schemas.microsoft.com/office/drawing/2014/main" val="228421214"/>
                        </a:ext>
                      </a:extLst>
                    </a:gridCol>
                  </a:tblGrid>
                  <a:tr h="370840">
                    <a:tc gridSpan="2">
                      <a:txBody>
                        <a:bodyPr/>
                        <a:lstStyle/>
                        <a:p>
                          <a:pPr algn="ctr"/>
                          <a:r>
                            <a:rPr lang="en-US" dirty="0">
                              <a:solidFill>
                                <a:schemeClr val="tx1"/>
                              </a:solidFill>
                            </a:rPr>
                            <a:t>Interval 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2773964"/>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We will use the test point </a:t>
                          </a:r>
                          <a14:m>
                            <m:oMath xmlns:m="http://schemas.openxmlformats.org/officeDocument/2006/math">
                              <m:r>
                                <a:rPr lang="en-US" sz="1600" smtClean="0">
                                  <a:latin typeface="Cambria Math"/>
                                </a:rPr>
                                <m:t>𝑥</m:t>
                              </m:r>
                              <m:r>
                                <a:rPr lang="en-US" sz="1600" smtClean="0">
                                  <a:latin typeface="Cambria Math"/>
                                </a:rPr>
                                <m:t>=3</m:t>
                              </m:r>
                            </m:oMath>
                          </a14:m>
                          <a:r>
                            <a:rPr lang="en-US"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2594617"/>
                      </a:ext>
                    </a:extLst>
                  </a:tr>
                  <a:tr h="370840">
                    <a:tc>
                      <a:txBody>
                        <a:bodyPr/>
                        <a:lstStyle/>
                        <a:p>
                          <a:pPr algn="r">
                            <a:defRPr sz="1600"/>
                          </a:pPr>
                          <a:r>
                            <a:rPr dirty="0"/>
                            <a:t>​</a:t>
                          </a:r>
                          <a14:m>
                            <m:oMath xmlns:m="http://schemas.openxmlformats.org/officeDocument/2006/math">
                              <m:sSup>
                                <m:sSupPr>
                                  <m:ctrlPr>
                                    <a:rPr sz="1600" i="1">
                                      <a:latin typeface="Cambria Math" panose="02040503050406030204" pitchFamily="18" charset="0"/>
                                    </a:rPr>
                                  </m:ctrlPr>
                                </m:sSupPr>
                                <m:e>
                                  <m:r>
                                    <a:rPr sz="1600">
                                      <a:latin typeface="Cambria Math"/>
                                    </a:rPr>
                                    <m:t>𝑓</m:t>
                                  </m:r>
                                </m:e>
                                <m:sup>
                                  <m:r>
                                    <a:rPr sz="1600">
                                      <a:latin typeface="Cambria Math"/>
                                    </a:rPr>
                                    <m:t>″</m:t>
                                  </m:r>
                                </m:sup>
                              </m:sSup>
                              <m:r>
                                <a:rPr sz="1600">
                                  <a:latin typeface="Cambria Math"/>
                                </a:rPr>
                                <m:t>⁡</m:t>
                              </m:r>
                              <m:d>
                                <m:dPr>
                                  <m:ctrlPr>
                                    <a:rPr sz="1600" i="1">
                                      <a:latin typeface="Cambria Math" panose="02040503050406030204" pitchFamily="18" charset="0"/>
                                    </a:rPr>
                                  </m:ctrlPr>
                                </m:dPr>
                                <m:e>
                                  <m:r>
                                    <a:rPr sz="1600">
                                      <a:latin typeface="Cambria Math"/>
                                    </a:rPr>
                                    <m:t>3</m:t>
                                  </m:r>
                                </m:e>
                              </m:d>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dirty="0"/>
                            <a:t>​</a:t>
                          </a:r>
                          <a14:m>
                            <m:oMath xmlns:m="http://schemas.openxmlformats.org/officeDocument/2006/math">
                              <m:r>
                                <a:rPr sz="1600">
                                  <a:latin typeface="Cambria Math"/>
                                </a:rPr>
                                <m:t>=12</m:t>
                              </m:r>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a:rPr>
                                        <m:t>3</m:t>
                                      </m:r>
                                    </m:e>
                                  </m:d>
                                </m:e>
                                <m:sup>
                                  <m:r>
                                    <a:rPr sz="1600">
                                      <a:latin typeface="Cambria Math"/>
                                    </a:rPr>
                                    <m:t>2</m:t>
                                  </m:r>
                                </m:sup>
                              </m:sSup>
                              <m:r>
                                <a:rPr sz="1600">
                                  <a:latin typeface="Cambria Math"/>
                                </a:rPr>
                                <m:t>−24</m:t>
                              </m:r>
                              <m:d>
                                <m:dPr>
                                  <m:ctrlPr>
                                    <a:rPr sz="1600" i="1">
                                      <a:latin typeface="Cambria Math" panose="02040503050406030204" pitchFamily="18" charset="0"/>
                                    </a:rPr>
                                  </m:ctrlPr>
                                </m:dPr>
                                <m:e>
                                  <m:r>
                                    <a:rPr sz="1600">
                                      <a:latin typeface="Cambria Math"/>
                                    </a:rPr>
                                    <m:t>3</m:t>
                                  </m:r>
                                </m:e>
                              </m:d>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4208467"/>
                      </a:ext>
                    </a:extLst>
                  </a:tr>
                  <a:tr h="370840">
                    <a:tc>
                      <a:txBody>
                        <a:bodyPr/>
                        <a:lstStyle/>
                        <a:p>
                          <a:pPr algn="r">
                            <a:defRPr sz="1600"/>
                          </a:pPr>
                          <a:r>
                            <a:rPr dirty="0"/>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t>​</a:t>
                          </a:r>
                          <a14:m>
                            <m:oMath xmlns:m="http://schemas.openxmlformats.org/officeDocument/2006/math">
                              <m:r>
                                <a:rPr sz="1600">
                                  <a:latin typeface="Cambria Math"/>
                                </a:rPr>
                                <m:t>=108−72</m:t>
                              </m:r>
                            </m:oMath>
                          </a14:m>
                          <a:endParaRP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4394"/>
                      </a:ext>
                    </a:extLst>
                  </a:tr>
                  <a:tr h="370840">
                    <a:tc>
                      <a:txBody>
                        <a:bodyPr/>
                        <a:lstStyle/>
                        <a:p>
                          <a:pPr algn="r">
                            <a:defRPr sz="1600"/>
                          </a:pPr>
                          <a:r>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dirty="0"/>
                            <a:t>​</a:t>
                          </a:r>
                          <a14:m>
                            <m:oMath xmlns:m="http://schemas.openxmlformats.org/officeDocument/2006/math">
                              <m:r>
                                <a:rPr sz="1600">
                                  <a:latin typeface="Cambria Math"/>
                                </a:rPr>
                                <m:t>=36</m:t>
                              </m:r>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6658762"/>
                      </a:ext>
                    </a:extLst>
                  </a:tr>
                  <a:tr h="370840">
                    <a:tc>
                      <a:txBody>
                        <a:bodyPr/>
                        <a:lstStyle/>
                        <a:p>
                          <a:pPr algn="r">
                            <a:defRPr sz="1600"/>
                          </a:pPr>
                          <a:r>
                            <a:t>​</a:t>
                          </a:r>
                          <a14:m>
                            <m:oMath xmlns:m="http://schemas.openxmlformats.org/officeDocument/2006/math">
                              <m:r>
                                <a:rPr sz="1600">
                                  <a:latin typeface="Cambria Math"/>
                                </a:rPr>
                                <m:t>36</m:t>
                              </m:r>
                            </m:oMath>
                          </a14:m>
                          <a:endParaRP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600"/>
                          </a:pPr>
                          <a:r>
                            <a:rPr dirty="0"/>
                            <a:t>​</a:t>
                          </a:r>
                          <a14:m>
                            <m:oMath xmlns:m="http://schemas.openxmlformats.org/officeDocument/2006/math">
                              <m:r>
                                <a:rPr sz="1600">
                                  <a:latin typeface="Cambria Math"/>
                                </a:rPr>
                                <m:t>&gt;0</m:t>
                              </m:r>
                            </m:oMath>
                          </a14:m>
                          <a:endParaRPr dirty="0"/>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6627165"/>
                      </a:ext>
                    </a:extLst>
                  </a:tr>
                </a:tbl>
              </a:graphicData>
            </a:graphic>
          </p:graphicFrame>
        </mc:Choice>
        <mc:Fallback xmlns="">
          <p:graphicFrame>
            <p:nvGraphicFramePr>
              <p:cNvPr id="8" name="Table 7">
                <a:extLst>
                  <a:ext uri="{FF2B5EF4-FFF2-40B4-BE49-F238E27FC236}">
                    <a16:creationId xmlns:a16="http://schemas.microsoft.com/office/drawing/2014/main" id="{888432E1-2A19-A771-7DFF-A10F40EDFA84}"/>
                  </a:ext>
                </a:extLst>
              </p:cNvPr>
              <p:cNvGraphicFramePr>
                <a:graphicFrameLocks noGrp="1"/>
              </p:cNvGraphicFramePr>
              <p:nvPr>
                <p:extLst>
                  <p:ext uri="{D42A27DB-BD31-4B8C-83A1-F6EECF244321}">
                    <p14:modId xmlns:p14="http://schemas.microsoft.com/office/powerpoint/2010/main" val="2414862189"/>
                  </p:ext>
                </p:extLst>
              </p:nvPr>
            </p:nvGraphicFramePr>
            <p:xfrm>
              <a:off x="5737792" y="2524744"/>
              <a:ext cx="3505200" cy="22250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52174147"/>
                        </a:ext>
                      </a:extLst>
                    </a:gridCol>
                    <a:gridCol w="1752600">
                      <a:extLst>
                        <a:ext uri="{9D8B030D-6E8A-4147-A177-3AD203B41FA5}">
                          <a16:colId xmlns:a16="http://schemas.microsoft.com/office/drawing/2014/main" val="228421214"/>
                        </a:ext>
                      </a:extLst>
                    </a:gridCol>
                  </a:tblGrid>
                  <a:tr h="370840">
                    <a:tc gridSpan="2">
                      <a:txBody>
                        <a:bodyPr/>
                        <a:lstStyle/>
                        <a:p>
                          <a:pPr algn="ctr"/>
                          <a:r>
                            <a:rPr lang="en-US" dirty="0">
                              <a:solidFill>
                                <a:schemeClr val="tx1"/>
                              </a:solidFill>
                            </a:rPr>
                            <a:t>Interval 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2773964"/>
                      </a:ext>
                    </a:extLst>
                  </a:tr>
                  <a:tr h="370840">
                    <a:tc gridSpan="2">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t="-108197" b="-414754"/>
                          </a:stretch>
                        </a:blip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2594617"/>
                      </a:ext>
                    </a:extLst>
                  </a:tr>
                  <a:tr h="370840">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208197" r="-100000" b="-314754"/>
                          </a:stretch>
                        </a:blip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0000" t="-208197" b="-314754"/>
                          </a:stretch>
                        </a:blipFill>
                      </a:tcPr>
                    </a:tc>
                    <a:extLst>
                      <a:ext uri="{0D108BD9-81ED-4DB2-BD59-A6C34878D82A}">
                        <a16:rowId xmlns:a16="http://schemas.microsoft.com/office/drawing/2014/main" val="2574208467"/>
                      </a:ext>
                    </a:extLst>
                  </a:tr>
                  <a:tr h="370840">
                    <a:tc>
                      <a:txBody>
                        <a:bodyPr/>
                        <a:lstStyle/>
                        <a:p>
                          <a:pPr algn="r">
                            <a:defRPr sz="1600"/>
                          </a:pPr>
                          <a:r>
                            <a:rPr dirty="0"/>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0000" t="-308197" b="-214754"/>
                          </a:stretch>
                        </a:blipFill>
                      </a:tcPr>
                    </a:tc>
                    <a:extLst>
                      <a:ext uri="{0D108BD9-81ED-4DB2-BD59-A6C34878D82A}">
                        <a16:rowId xmlns:a16="http://schemas.microsoft.com/office/drawing/2014/main" val="3254394"/>
                      </a:ext>
                    </a:extLst>
                  </a:tr>
                  <a:tr h="370840">
                    <a:tc>
                      <a:txBody>
                        <a:bodyPr/>
                        <a:lstStyle/>
                        <a:p>
                          <a:pPr algn="r">
                            <a:defRPr sz="1600"/>
                          </a:pPr>
                          <a:r>
                            <a:t>​</a:t>
                          </a:r>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0000" t="-408197" b="-114754"/>
                          </a:stretch>
                        </a:blipFill>
                      </a:tcPr>
                    </a:tc>
                    <a:extLst>
                      <a:ext uri="{0D108BD9-81ED-4DB2-BD59-A6C34878D82A}">
                        <a16:rowId xmlns:a16="http://schemas.microsoft.com/office/drawing/2014/main" val="3976658762"/>
                      </a:ext>
                    </a:extLst>
                  </a:tr>
                  <a:tr h="370840">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508197" r="-100000" b="-14754"/>
                          </a:stretch>
                        </a:blipFill>
                      </a:tcPr>
                    </a:tc>
                    <a:tc>
                      <a:txBody>
                        <a:bodyPr/>
                        <a:lstStyle/>
                        <a:p>
                          <a:endParaRPr lang="en-US"/>
                        </a:p>
                      </a:txBody>
                      <a:tcPr marL="36576" marR="36576" marT="36576" marB="36576"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0000" t="-508197" b="-14754"/>
                          </a:stretch>
                        </a:blipFill>
                      </a:tcPr>
                    </a:tc>
                    <a:extLst>
                      <a:ext uri="{0D108BD9-81ED-4DB2-BD59-A6C34878D82A}">
                        <a16:rowId xmlns:a16="http://schemas.microsoft.com/office/drawing/2014/main" val="2676627165"/>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Sketching a Curve Using Concavity (cont.)</a:t>
            </a:r>
          </a:p>
        </p:txBody>
      </p:sp>
      <p:pic>
        <p:nvPicPr>
          <p:cNvPr id="5" name="Content Placeholder 4">
            <a:extLst>
              <a:ext uri="{FF2B5EF4-FFF2-40B4-BE49-F238E27FC236}">
                <a16:creationId xmlns:a16="http://schemas.microsoft.com/office/drawing/2014/main" id="{FA5D2A52-5741-F381-994B-E3E5F01B5F11}"/>
              </a:ext>
            </a:extLst>
          </p:cNvPr>
          <p:cNvPicPr>
            <a:picLocks noGrp="1" noChangeAspect="1"/>
          </p:cNvPicPr>
          <p:nvPr>
            <p:ph sz="quarter" idx="11"/>
          </p:nvPr>
        </p:nvPicPr>
        <p:blipFill>
          <a:blip r:embed="rId2"/>
          <a:stretch>
            <a:fillRect/>
          </a:stretch>
        </p:blipFill>
        <p:spPr>
          <a:xfrm>
            <a:off x="457200" y="1143000"/>
            <a:ext cx="8229600" cy="2804101"/>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E464A3-60AB-99CC-3A09-C03A180B6022}"/>
                  </a:ext>
                </a:extLst>
              </p:cNvPr>
              <p:cNvSpPr txBox="1"/>
              <p:nvPr/>
            </p:nvSpPr>
            <p:spPr>
              <a:xfrm>
                <a:off x="457200" y="4060814"/>
                <a:ext cx="82296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rPr>
                  <a:t>Therefore,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rPr>
                      <m:t>𝑓</m:t>
                    </m:r>
                  </m:oMath>
                </a14:m>
                <a:r>
                  <a:rPr kumimoji="0" lang="en-US" sz="2800" b="0" i="0" u="none" strike="noStrike" kern="1200" cap="none" spc="0" normalizeH="0" baseline="0" noProof="0" dirty="0">
                    <a:ln>
                      <a:noFill/>
                    </a:ln>
                    <a:solidFill>
                      <a:srgbClr val="366092"/>
                    </a:solidFill>
                    <a:effectLst/>
                    <a:uLnTx/>
                    <a:uFillTx/>
                    <a:latin typeface="Calibri"/>
                  </a:rPr>
                  <a:t> is concave upward on the intervals</a:t>
                </a:r>
              </a:p>
              <a:p>
                <a14:m>
                  <m:oMath xmlns:m="http://schemas.openxmlformats.org/officeDocument/2006/math">
                    <m:d>
                      <m:dPr>
                        <m:ctrlPr>
                          <a:rPr lang="ar-AE" sz="2800" i="1" smtClean="0">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m:t>
                        </m:r>
                        <m:r>
                          <m:rPr>
                            <m:nor/>
                          </m:rPr>
                          <a:rPr lang="ar-AE" sz="2800"/>
                          <m:t>, </m:t>
                        </m:r>
                        <m:r>
                          <a:rPr lang="ar-AE" sz="2800">
                            <a:latin typeface="Cambria Math" panose="02040503050406030204" pitchFamily="18" charset="0"/>
                          </a:rPr>
                          <m:t>0</m:t>
                        </m:r>
                      </m:e>
                    </m:d>
                  </m:oMath>
                </a14:m>
                <a:r>
                  <a:rPr lang="ar-AE" sz="2800" dirty="0"/>
                  <a:t> </a:t>
                </a:r>
                <a:r>
                  <a:rPr lang="en-US" sz="2800" dirty="0"/>
                  <a:t>and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2</m:t>
                        </m:r>
                        <m:r>
                          <m:rPr>
                            <m:nor/>
                          </m:rPr>
                          <a:rPr lang="ar-AE" sz="2800"/>
                          <m:t>, </m:t>
                        </m:r>
                        <m:r>
                          <a:rPr lang="ar-AE" sz="2800">
                            <a:latin typeface="Cambria Math" panose="02040503050406030204" pitchFamily="18" charset="0"/>
                          </a:rPr>
                          <m:t>+</m:t>
                        </m:r>
                        <m:r>
                          <a:rPr lang="ar-AE" sz="2800">
                            <a:latin typeface="Cambria Math" panose="02040503050406030204" pitchFamily="18" charset="0"/>
                          </a:rPr>
                          <m:t>∞</m:t>
                        </m:r>
                      </m:e>
                    </m:d>
                  </m:oMath>
                </a14:m>
                <a:r>
                  <a:rPr lang="en-US" sz="2800" dirty="0"/>
                  <a:t>, and it is concave downward on the interval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0</m:t>
                        </m:r>
                        <m:r>
                          <m:rPr>
                            <m:nor/>
                          </m:rPr>
                          <a:rPr lang="ar-AE" sz="2800"/>
                          <m:t>, </m:t>
                        </m:r>
                        <m:r>
                          <a:rPr lang="ar-AE" sz="2800">
                            <a:latin typeface="Cambria Math" panose="02040503050406030204" pitchFamily="18" charset="0"/>
                          </a:rPr>
                          <m:t>2</m:t>
                        </m:r>
                      </m:e>
                    </m:d>
                  </m:oMath>
                </a14:m>
                <a:r>
                  <a:rPr lang="ar-AE" sz="2800" dirty="0"/>
                  <a:t>.</a:t>
                </a:r>
                <a:endParaRPr lang="en-US" sz="2800" dirty="0"/>
              </a:p>
            </p:txBody>
          </p:sp>
        </mc:Choice>
        <mc:Fallback xmlns="">
          <p:sp>
            <p:nvSpPr>
              <p:cNvPr id="7" name="TextBox 6">
                <a:extLst>
                  <a:ext uri="{FF2B5EF4-FFF2-40B4-BE49-F238E27FC236}">
                    <a16:creationId xmlns:a16="http://schemas.microsoft.com/office/drawing/2014/main" id="{9AE464A3-60AB-99CC-3A09-C03A180B6022}"/>
                  </a:ext>
                </a:extLst>
              </p:cNvPr>
              <p:cNvSpPr txBox="1">
                <a:spLocks noRot="1" noChangeAspect="1" noMove="1" noResize="1" noEditPoints="1" noAdjustHandles="1" noChangeArrowheads="1" noChangeShapeType="1" noTextEdit="1"/>
              </p:cNvSpPr>
              <p:nvPr/>
            </p:nvSpPr>
            <p:spPr>
              <a:xfrm>
                <a:off x="457200" y="4060814"/>
                <a:ext cx="8229600" cy="1384995"/>
              </a:xfrm>
              <a:prstGeom prst="rect">
                <a:avLst/>
              </a:prstGeom>
              <a:blipFill>
                <a:blip r:embed="rId3"/>
                <a:stretch>
                  <a:fillRect l="-1481" t="-3965" r="-2074" b="-11894"/>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Sketching a Curve Using Concavity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marL="514350" indent="-514350">
                  <a:buSzPct val="100000"/>
                  <a:buFont typeface="+mj-lt"/>
                  <a:buAutoNum type="alphaLcPeriod" startAt="2"/>
                  <a:defRPr sz="2800"/>
                </a:pPr>
                <a:r>
                  <a:rPr dirty="0"/>
                  <a:t>​</a:t>
                </a:r>
                <a:r>
                  <a:rPr sz="2800" dirty="0"/>
                  <a:t>In making a rough sketch of a function using concavity, one wishes to calculate as few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points as possible. However, the </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e>
                    </m:d>
                  </m:oMath>
                </a14:m>
                <a:r>
                  <a:rPr sz="2800" dirty="0"/>
                  <a:t>, is usually easy to calculate at a glance (without a calculator). 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0</m:t>
                    </m:r>
                  </m:oMath>
                </a14:m>
                <a:r>
                  <a:rPr sz="2800" dirty="0"/>
                  <a:t>, so the origin is a point on the graph. Also,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the graph changes concavity from concave up to concave down. Near the origin, the graph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must look like the sketch provided. We have calculated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16</m:t>
                    </m:r>
                  </m:oMath>
                </a14:m>
                <a:r>
                  <a:rPr sz="2800" dirty="0"/>
                  <a:t>, where the concavity changes from down to up. From the form of the polynomial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dirty="0"/>
                  <a:t>, we can say that eventually all the </a:t>
                </a:r>
                <a14:m>
                  <m:oMath xmlns:m="http://schemas.openxmlformats.org/officeDocument/2006/math">
                    <m:r>
                      <a:rPr>
                        <a:latin typeface="Cambria Math" panose="02040503050406030204" pitchFamily="18" charset="0"/>
                      </a:rPr>
                      <m:t>𝑦</m:t>
                    </m:r>
                  </m:oMath>
                </a14:m>
                <a:r>
                  <a:rPr sz="2800" dirty="0"/>
                  <a:t>-values are positive (since the term of largest degree is positive). This means that there is a global minimum to the right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m:t>
                        </m:r>
                        <m:r>
                          <a:rPr>
                            <a:latin typeface="Cambria Math" panose="02040503050406030204" pitchFamily="18" charset="0"/>
                          </a:rPr>
                          <m:t>16</m:t>
                        </m:r>
                      </m:e>
                    </m:d>
                  </m:oMath>
                </a14:m>
                <a:r>
                  <a:rPr sz="2800" dirty="0"/>
                  <a:t>; after this point, </a:t>
                </a:r>
                <a14:m>
                  <m:oMath xmlns:m="http://schemas.openxmlformats.org/officeDocument/2006/math">
                    <m:r>
                      <a:rPr>
                        <a:latin typeface="Cambria Math" panose="02040503050406030204" pitchFamily="18" charset="0"/>
                      </a:rPr>
                      <m:t>𝑦</m:t>
                    </m:r>
                  </m:oMath>
                </a14:m>
                <a:r>
                  <a:rPr sz="2800" dirty="0"/>
                  <a:t> increases without further concavity changes. The </a:t>
                </a:r>
                <a14:m>
                  <m:oMath xmlns:m="http://schemas.openxmlformats.org/officeDocument/2006/math">
                    <m:r>
                      <a:rPr>
                        <a:latin typeface="Cambria Math" panose="02040503050406030204" pitchFamily="18" charset="0"/>
                      </a:rPr>
                      <m:t>𝑥</m:t>
                    </m:r>
                  </m:oMath>
                </a14:m>
                <a:r>
                  <a:rPr sz="2800" dirty="0"/>
                  <a:t>-intercept to the right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m:t>
                        </m:r>
                        <m:r>
                          <a:rPr>
                            <a:latin typeface="Cambria Math" panose="02040503050406030204" pitchFamily="18" charset="0"/>
                          </a:rPr>
                          <m:t>16</m:t>
                        </m:r>
                      </m:e>
                    </m:d>
                  </m:oMath>
                </a14:m>
                <a:r>
                  <a:rPr sz="2800" dirty="0"/>
                  <a:t> is easily found since there is no constant term for </a:t>
                </a:r>
                <a14:m>
                  <m:oMath xmlns:m="http://schemas.openxmlformats.org/officeDocument/2006/math">
                    <m:r>
                      <a:rPr>
                        <a:latin typeface="Cambria Math" panose="02040503050406030204" pitchFamily="18" charset="0"/>
                      </a:rPr>
                      <m:t>𝑦</m:t>
                    </m:r>
                  </m:oMath>
                </a14:m>
                <a:r>
                  <a:rPr sz="2800" dirty="0"/>
                  <a:t>. We set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and solve by factoring.</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0</m:t>
                      </m:r>
                    </m:oMath>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e>
                      </m:d>
                      <m:r>
                        <a:rPr>
                          <a:latin typeface="Cambria Math" panose="02040503050406030204" pitchFamily="18" charset="0"/>
                        </a:rPr>
                        <m:t>=</m:t>
                      </m:r>
                      <m:r>
                        <a:rPr>
                          <a:latin typeface="Cambria Math" panose="02040503050406030204" pitchFamily="18" charset="0"/>
                        </a:rPr>
                        <m:t>0</m:t>
                      </m:r>
                    </m:oMath>
                  </m:oMathPara>
                </a14:m>
                <a:endParaRPr sz="2800" dirty="0"/>
              </a:p>
              <a:p>
                <a:pPr algn="ctr">
                  <a:defRPr sz="2800"/>
                </a:pPr>
                <a:r>
                  <a:rPr dirty="0"/>
                  <a:t>​</a:t>
                </a: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endParaRPr sz="2800" dirty="0"/>
              </a:p>
              <a:p>
                <a:pPr>
                  <a:defRPr sz="2800"/>
                </a:pPr>
                <a:r>
                  <a:rPr dirty="0"/>
                  <a:t>​</a:t>
                </a:r>
                <a:r>
                  <a:rPr sz="2800" dirty="0"/>
                  <a:t>So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0</m:t>
                        </m:r>
                      </m:e>
                    </m:d>
                  </m:oMath>
                </a14:m>
                <a:r>
                  <a:rPr sz="2800" dirty="0"/>
                  <a:t> is a convenient reference point. We have calculated only three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values.</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6380" r="-244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Sketching a Curve Using Concavity (cont.)</a:t>
            </a:r>
          </a:p>
        </p:txBody>
      </p:sp>
      <p:pic>
        <p:nvPicPr>
          <p:cNvPr id="5" name="Content Placeholder 4">
            <a:extLst>
              <a:ext uri="{FF2B5EF4-FFF2-40B4-BE49-F238E27FC236}">
                <a16:creationId xmlns:a16="http://schemas.microsoft.com/office/drawing/2014/main" id="{E080FD14-FC56-0BBC-7DC1-1EAC1F6777A6}"/>
              </a:ext>
            </a:extLst>
          </p:cNvPr>
          <p:cNvPicPr>
            <a:picLocks noGrp="1" noChangeAspect="1"/>
          </p:cNvPicPr>
          <p:nvPr>
            <p:ph sz="quarter" idx="11"/>
          </p:nvPr>
        </p:nvPicPr>
        <p:blipFill>
          <a:blip r:embed="rId2"/>
          <a:stretch>
            <a:fillRect/>
          </a:stretch>
        </p:blipFill>
        <p:spPr>
          <a:xfrm>
            <a:off x="2123085" y="1066800"/>
            <a:ext cx="4897830" cy="484981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Point of Inflection</a:t>
            </a:r>
          </a:p>
        </p:txBody>
      </p:sp>
      <p:sp>
        <p:nvSpPr>
          <p:cNvPr id="3" name="Text Placeholder 2"/>
          <p:cNvSpPr>
            <a:spLocks noGrp="1"/>
          </p:cNvSpPr>
          <p:nvPr>
            <p:ph type="body" sz="quarter" idx="10"/>
          </p:nvPr>
        </p:nvSpPr>
        <p:spPr/>
        <p:txBody>
          <a:bodyPr>
            <a:normAutofit/>
          </a:bodyPr>
          <a:lstStyle/>
          <a:p>
            <a:r>
              <a:rPr sz="2800" dirty="0"/>
              <a:t>If the graph of a continuous function has a tangent line at a point (possibly a vertical line) and the graph changes concavity at that point, then the point is called a </a:t>
            </a:r>
            <a:r>
              <a:rPr sz="2800" b="1" dirty="0"/>
              <a:t>point of inflection</a:t>
            </a:r>
            <a:r>
              <a:rPr sz="2800" dirty="0"/>
              <a:t>.</a:t>
            </a:r>
          </a:p>
          <a:p>
            <a:endParaRP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b="1"/>
                  <a:t>Hypercritical values</a:t>
                </a:r>
                <a:r>
                  <a:rPr sz="2800"/>
                  <a:t> of </a:t>
                </a:r>
                <a14:m>
                  <m:oMath xmlns:m="http://schemas.openxmlformats.org/officeDocument/2006/math">
                    <m:r>
                      <a:rPr>
                        <a:latin typeface="Cambria Math" panose="02040503050406030204" pitchFamily="18" charset="0"/>
                      </a:rPr>
                      <m:t>𝑥</m:t>
                    </m:r>
                  </m:oMath>
                </a14:m>
                <a:r>
                  <a:rPr sz="2800"/>
                  <a:t> are those values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a:t> in the domain of </a:t>
                </a:r>
                <a14:m>
                  <m:oMath xmlns:m="http://schemas.openxmlformats.org/officeDocument/2006/math">
                    <m:r>
                      <a:rPr>
                        <a:latin typeface="Cambria Math" panose="02040503050406030204" pitchFamily="18" charset="0"/>
                      </a:rPr>
                      <m:t>𝑓</m:t>
                    </m:r>
                  </m:oMath>
                </a14:m>
                <a:r>
                  <a:rPr sz="2800"/>
                  <a:t> where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r>
                      <a:rPr>
                        <a:latin typeface="Cambria Math" panose="02040503050406030204" pitchFamily="18" charset="0"/>
                      </a:rPr>
                      <m:t>0</m:t>
                    </m:r>
                  </m:oMath>
                </a14:m>
                <a:r>
                  <a:rPr sz="280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a:t> does not exist. As we will see, points of inflection occur only at hypercritical values. It turns out, however, that hypercritical values do not guarantee points of inflection. Remember that at a point of inflection, the function must change concavity from up to down, or vice versa.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To Determine Points of Inflection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Suppose that </a:t>
                </a:r>
                <a14:m>
                  <m:oMath xmlns:m="http://schemas.openxmlformats.org/officeDocument/2006/math">
                    <m:r>
                      <a:rPr>
                        <a:latin typeface="Cambria Math" panose="02040503050406030204" pitchFamily="18" charset="0"/>
                      </a:rPr>
                      <m:t>𝑓</m:t>
                    </m:r>
                  </m:oMath>
                </a14:m>
                <a:r>
                  <a:rPr sz="2800" dirty="0"/>
                  <a:t> is a continuous function.</a:t>
                </a:r>
              </a:p>
              <a:p>
                <a:pPr marL="514350" indent="-514350">
                  <a:buFont typeface="+mj-lt"/>
                  <a:buAutoNum type="arabicPeriod"/>
                  <a:defRPr sz="2800"/>
                </a:pPr>
                <a:r>
                  <a:rPr dirty="0"/>
                  <a:t>​</a:t>
                </a:r>
                <a:r>
                  <a:rPr sz="2800" dirty="0"/>
                  <a:t>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a:t>
                </a:r>
              </a:p>
              <a:p>
                <a:pPr marL="514350" indent="-514350">
                  <a:buFont typeface="+mj-lt"/>
                  <a:buAutoNum type="arabicPeriod" startAt="2"/>
                  <a:defRPr sz="2800"/>
                </a:pPr>
                <a:r>
                  <a:rPr dirty="0"/>
                  <a:t>​</a:t>
                </a:r>
                <a:r>
                  <a:rPr sz="2800" dirty="0"/>
                  <a:t>Find the hypercritical values. That is, find the values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where</a:t>
                </a:r>
              </a:p>
              <a:p>
                <a:pPr marL="514350" indent="-514350">
                  <a:buFont typeface="+mj-lt"/>
                  <a:buAutoNum type="alphaLcPeriod"/>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m:t>
                    </m:r>
                    <m:r>
                      <a:rPr>
                        <a:latin typeface="Cambria Math" panose="02040503050406030204" pitchFamily="18" charset="0"/>
                      </a:rPr>
                      <m:t>0</m:t>
                    </m:r>
                  </m:oMath>
                </a14:m>
                <a:r>
                  <a:rPr sz="2800" dirty="0"/>
                  <a:t>, or</a:t>
                </a:r>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 is undefined.</a:t>
                </a:r>
              </a:p>
              <a:p>
                <a:pPr marL="514350" indent="-514350">
                  <a:buFont typeface="+mj-lt"/>
                  <a:buAutoNum type="arabicPeriod" startAt="3"/>
                  <a:defRPr sz="2800"/>
                </a:pPr>
                <a:r>
                  <a:rPr dirty="0"/>
                  <a:t>​</a:t>
                </a:r>
                <a:r>
                  <a:rPr sz="2800" dirty="0"/>
                  <a:t>Using the hypercritical values as endpoints of intervals, determine the intervals where</a:t>
                </a:r>
              </a:p>
              <a:p>
                <a:pPr marL="514350" indent="-514350">
                  <a:buFont typeface="+mj-lt"/>
                  <a:buAutoNum type="alphaLcPeriod"/>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𝑓</m:t>
                    </m:r>
                  </m:oMath>
                </a14:m>
                <a:r>
                  <a:rPr sz="2800" dirty="0"/>
                  <a:t> is concave upward, and</a:t>
                </a:r>
              </a:p>
              <a:p>
                <a:pPr marL="514350" indent="-514350">
                  <a:buFont typeface="+mj-lt"/>
                  <a:buAutoNum type="alphaLcPeriod" startAt="2"/>
                  <a:defRPr sz="28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𝑓</m:t>
                    </m:r>
                  </m:oMath>
                </a14:m>
                <a:r>
                  <a:rPr sz="2800" dirty="0"/>
                  <a:t> is concave downward.</a:t>
                </a:r>
              </a:p>
              <a:p>
                <a:pPr marL="514350" indent="-514350">
                  <a:buFont typeface="+mj-lt"/>
                  <a:buAutoNum type="arabicPeriod" startAt="4"/>
                  <a:defRPr sz="2800"/>
                </a:pPr>
                <a:r>
                  <a:rPr dirty="0"/>
                  <a:t>​</a:t>
                </a:r>
                <a:r>
                  <a:rPr sz="2800" dirty="0"/>
                  <a:t>Points of inflection occur at those hypercritical values where </a:t>
                </a:r>
                <a14:m>
                  <m:oMath xmlns:m="http://schemas.openxmlformats.org/officeDocument/2006/math">
                    <m:r>
                      <a:rPr>
                        <a:latin typeface="Cambria Math" panose="02040503050406030204" pitchFamily="18" charset="0"/>
                      </a:rPr>
                      <m:t>𝑓</m:t>
                    </m:r>
                  </m:oMath>
                </a14:m>
                <a:r>
                  <a:rPr sz="2800" dirty="0"/>
                  <a:t> changes concavity. (See Figure 6.)</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DF2D-CAAB-2CFB-B32D-B08BABCEC879}"/>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To Determine Points of Inflection (cont.)</a:t>
            </a:r>
            <a:endParaRPr lang="en-US" dirty="0"/>
          </a:p>
        </p:txBody>
      </p:sp>
      <p:sp>
        <p:nvSpPr>
          <p:cNvPr id="3" name="Text Placeholder 2">
            <a:extLst>
              <a:ext uri="{FF2B5EF4-FFF2-40B4-BE49-F238E27FC236}">
                <a16:creationId xmlns:a16="http://schemas.microsoft.com/office/drawing/2014/main" id="{8F90D76E-3334-D3C6-1C1A-7BFBC9DF8F73}"/>
              </a:ext>
            </a:extLst>
          </p:cNvPr>
          <p:cNvSpPr>
            <a:spLocks noGrp="1"/>
          </p:cNvSpPr>
          <p:nvPr>
            <p:ph type="body" sz="quarter" idx="10"/>
          </p:nvPr>
        </p:nvSpPr>
        <p:spPr/>
        <p:txBody>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dirty="0"/>
              <a:t>				Figure 6 (a)</a:t>
            </a:r>
          </a:p>
        </p:txBody>
      </p:sp>
      <p:pic>
        <p:nvPicPr>
          <p:cNvPr id="5" name="Picture 4">
            <a:extLst>
              <a:ext uri="{FF2B5EF4-FFF2-40B4-BE49-F238E27FC236}">
                <a16:creationId xmlns:a16="http://schemas.microsoft.com/office/drawing/2014/main" id="{DFCA2DC9-20D0-EC13-58B2-675032C0103D}"/>
              </a:ext>
            </a:extLst>
          </p:cNvPr>
          <p:cNvPicPr>
            <a:picLocks noChangeAspect="1"/>
          </p:cNvPicPr>
          <p:nvPr/>
        </p:nvPicPr>
        <p:blipFill>
          <a:blip r:embed="rId2"/>
          <a:stretch>
            <a:fillRect/>
          </a:stretch>
        </p:blipFill>
        <p:spPr>
          <a:xfrm>
            <a:off x="2220067" y="1029287"/>
            <a:ext cx="4703866" cy="4628724"/>
          </a:xfrm>
          <a:prstGeom prst="rect">
            <a:avLst/>
          </a:prstGeom>
        </p:spPr>
      </p:pic>
    </p:spTree>
    <p:extLst>
      <p:ext uri="{BB962C8B-B14F-4D97-AF65-F5344CB8AC3E}">
        <p14:creationId xmlns:p14="http://schemas.microsoft.com/office/powerpoint/2010/main" val="1566106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The notation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
                          <a:rPr>
                            <a:latin typeface="Cambria Math" panose="02040503050406030204" pitchFamily="18" charset="0"/>
                          </a:rPr>
                          <m:t>𝑦</m:t>
                        </m:r>
                      </m:num>
                      <m:den>
                        <m:sSup>
                          <m:sSupPr>
                            <m:ctrlPr>
                              <a:rPr i="1">
                                <a:latin typeface="Cambria Math" panose="02040503050406030204" pitchFamily="18" charset="0"/>
                              </a:rPr>
                            </m:ctrlPr>
                          </m:sSupPr>
                          <m:e>
                            <m:r>
                              <a:rPr>
                                <a:latin typeface="Cambria Math" panose="02040503050406030204" pitchFamily="18" charset="0"/>
                              </a:rPr>
                              <m:t>𝑑𝑥</m:t>
                            </m:r>
                          </m:e>
                          <m:sup>
                            <m:r>
                              <a:rPr>
                                <a:latin typeface="Cambria Math" panose="02040503050406030204" pitchFamily="18" charset="0"/>
                              </a:rPr>
                              <m:t>2</m:t>
                            </m:r>
                          </m:sup>
                        </m:sSup>
                      </m:den>
                    </m:f>
                  </m:oMath>
                </a14:m>
                <a:r>
                  <a:rPr sz="2800" dirty="0"/>
                  <a:t> deserves special attention. The expression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oMath>
                </a14:m>
                <a:r>
                  <a:rPr sz="2800" dirty="0"/>
                  <a:t> is called an </a:t>
                </a:r>
                <a:r>
                  <a:rPr sz="2800" b="1" dirty="0"/>
                  <a:t>operator</a:t>
                </a:r>
                <a:r>
                  <a:rPr sz="2800" dirty="0"/>
                  <a:t> and is meaningless by itself. When applied to a function, it means to find the derivative of that function with respect to </a:t>
                </a:r>
                <a14:m>
                  <m:oMath xmlns:m="http://schemas.openxmlformats.org/officeDocument/2006/math">
                    <m:r>
                      <a:rPr>
                        <a:latin typeface="Cambria Math" panose="02040503050406030204" pitchFamily="18" charset="0"/>
                      </a:rPr>
                      <m:t>𝑥</m:t>
                    </m:r>
                  </m:oMath>
                </a14:m>
                <a:r>
                  <a:rPr sz="2800" dirty="0"/>
                  <a:t>. Thus</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e>
                      </m:d>
                    </m:oMath>
                  </m:oMathPara>
                </a14:m>
                <a:endParaRPr sz="2800" dirty="0"/>
              </a:p>
              <a:p>
                <a:pPr>
                  <a:defRPr sz="2800"/>
                </a:pPr>
                <a:r>
                  <a:rPr sz="2800" dirty="0"/>
                  <a:t>indicates the derivative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dirty="0"/>
                  <a:t>. This leads to the following simplified notation.</a:t>
                </a:r>
              </a:p>
              <a:p>
                <a:pPr algn="ctr">
                  <a:defRPr sz="2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𝑑</m:t>
                          </m:r>
                        </m:num>
                        <m:den>
                          <m:r>
                            <a:rPr sz="1800">
                              <a:latin typeface="Cambria Math" panose="02040503050406030204" pitchFamily="18" charset="0"/>
                            </a:rPr>
                            <m:t>𝑑𝑥</m:t>
                          </m:r>
                        </m:den>
                      </m:f>
                      <m:d>
                        <m:dPr>
                          <m:begChr m:val="["/>
                          <m:endChr m:val="]"/>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panose="02040503050406030204" pitchFamily="18" charset="0"/>
                                </a:rPr>
                                <m:t>𝑑𝑦</m:t>
                              </m:r>
                            </m:num>
                            <m:den>
                              <m:r>
                                <a:rPr sz="1800">
                                  <a:latin typeface="Cambria Math" panose="02040503050406030204" pitchFamily="18" charset="0"/>
                                </a:rPr>
                                <m:t>𝑑𝑥</m:t>
                              </m:r>
                            </m:den>
                          </m:f>
                        </m:e>
                      </m:d>
                      <m:r>
                        <a:rPr sz="1800">
                          <a:latin typeface="Cambria Math" panose="02040503050406030204" pitchFamily="18" charset="0"/>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panose="02040503050406030204" pitchFamily="18" charset="0"/>
                                </a:rPr>
                                <m:t>𝑑</m:t>
                              </m:r>
                            </m:e>
                            <m:sup>
                              <m:r>
                                <a:rPr sz="1800">
                                  <a:latin typeface="Cambria Math" panose="02040503050406030204" pitchFamily="18" charset="0"/>
                                </a:rPr>
                                <m:t>2</m:t>
                              </m:r>
                            </m:sup>
                          </m:sSup>
                          <m:r>
                            <a:rPr sz="1800">
                              <a:latin typeface="Cambria Math" panose="02040503050406030204" pitchFamily="18" charset="0"/>
                            </a:rPr>
                            <m:t>𝑦</m:t>
                          </m:r>
                        </m:num>
                        <m:den>
                          <m:sSup>
                            <m:sSupPr>
                              <m:ctrlPr>
                                <a:rPr sz="1800" i="1">
                                  <a:latin typeface="Cambria Math" panose="02040503050406030204" pitchFamily="18" charset="0"/>
                                </a:rPr>
                              </m:ctrlPr>
                            </m:sSupPr>
                            <m:e>
                              <m:r>
                                <a:rPr sz="1800">
                                  <a:latin typeface="Cambria Math" panose="02040503050406030204" pitchFamily="18" charset="0"/>
                                </a:rPr>
                                <m:t>𝑑𝑥</m:t>
                              </m:r>
                            </m:e>
                            <m:sup>
                              <m:r>
                                <a:rPr sz="1800">
                                  <a:latin typeface="Cambria Math" panose="02040503050406030204" pitchFamily="18" charset="0"/>
                                </a:rPr>
                                <m:t>2</m:t>
                              </m:r>
                            </m:sup>
                          </m:sSup>
                        </m:den>
                      </m:f>
                    </m:oMath>
                  </m:oMathPara>
                </a14:m>
                <a:endParaRPr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7C61-C9BD-AAF4-65C3-DE3B3CAA606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44B3323-653C-8757-EEA9-7DA45E6D36B9}"/>
              </a:ext>
            </a:extLst>
          </p:cNvPr>
          <p:cNvSpPr>
            <a:spLocks noGrp="1"/>
          </p:cNvSpPr>
          <p:nvPr>
            <p:ph type="body" sz="quarter" idx="10"/>
          </p:nvPr>
        </p:nvSpPr>
        <p:spPr/>
        <p:txBody>
          <a:bodyPr/>
          <a:lstStyle/>
          <a:p>
            <a:r>
              <a:rPr lang="en-US" dirty="0"/>
              <a:t>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dirty="0"/>
              <a:t>				Figure 6 (b)</a:t>
            </a:r>
          </a:p>
        </p:txBody>
      </p:sp>
      <p:pic>
        <p:nvPicPr>
          <p:cNvPr id="5" name="Picture 4">
            <a:extLst>
              <a:ext uri="{FF2B5EF4-FFF2-40B4-BE49-F238E27FC236}">
                <a16:creationId xmlns:a16="http://schemas.microsoft.com/office/drawing/2014/main" id="{F7A93BB6-4D30-4C81-3AF4-513200BE6DEF}"/>
              </a:ext>
            </a:extLst>
          </p:cNvPr>
          <p:cNvPicPr>
            <a:picLocks noChangeAspect="1"/>
          </p:cNvPicPr>
          <p:nvPr/>
        </p:nvPicPr>
        <p:blipFill>
          <a:blip r:embed="rId2"/>
          <a:stretch>
            <a:fillRect/>
          </a:stretch>
        </p:blipFill>
        <p:spPr>
          <a:xfrm>
            <a:off x="2236694" y="1029287"/>
            <a:ext cx="4670612" cy="4640283"/>
          </a:xfrm>
          <a:prstGeom prst="rect">
            <a:avLst/>
          </a:prstGeom>
        </p:spPr>
      </p:pic>
    </p:spTree>
    <p:extLst>
      <p:ext uri="{BB962C8B-B14F-4D97-AF65-F5344CB8AC3E}">
        <p14:creationId xmlns:p14="http://schemas.microsoft.com/office/powerpoint/2010/main" val="16234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Finding Points of Inflection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oMath>
                </a14:m>
                <a:r>
                  <a:rPr sz="2800"/>
                  <a:t>.</a:t>
                </a:r>
              </a:p>
              <a:p>
                <a:pPr marL="514350" indent="-514350">
                  <a:buFont typeface="+mj-lt"/>
                  <a:buAutoNum type="alphaLcPeriod"/>
                  <a:defRPr sz="2800"/>
                </a:pPr>
                <a:r>
                  <a:t>​</a:t>
                </a:r>
                <a:r>
                  <a:rPr sz="2800"/>
                  <a:t>Determine the intervals on which </a:t>
                </a:r>
                <a14:m>
                  <m:oMath xmlns:m="http://schemas.openxmlformats.org/officeDocument/2006/math">
                    <m:r>
                      <a:rPr>
                        <a:latin typeface="Cambria Math" panose="02040503050406030204" pitchFamily="18" charset="0"/>
                      </a:rPr>
                      <m:t>𝑓</m:t>
                    </m:r>
                  </m:oMath>
                </a14:m>
                <a:r>
                  <a:rPr sz="2800"/>
                  <a:t> is concave upward and the intervals on which it is concave downward.</a:t>
                </a:r>
              </a:p>
              <a:p>
                <a:pPr marL="514350" indent="-514350">
                  <a:buFont typeface="+mj-lt"/>
                  <a:buAutoNum type="alphaLcPeriod" startAt="2"/>
                  <a:defRPr sz="2800"/>
                </a:pPr>
                <a:r>
                  <a:t>​</a:t>
                </a:r>
                <a:r>
                  <a:rPr sz="2800"/>
                  <a:t>Locate any points of inflection.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Points of Inflection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find the hypercritical values and then determine the concavity on the related intervals.</a:t>
            </a:r>
          </a:p>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50FFEFD-C846-6DE0-5989-B409E5EE0243}"/>
                  </a:ext>
                </a:extLst>
              </p:cNvPr>
              <p:cNvGraphicFramePr>
                <a:graphicFrameLocks/>
              </p:cNvGraphicFramePr>
              <p:nvPr>
                <p:extLst>
                  <p:ext uri="{D42A27DB-BD31-4B8C-83A1-F6EECF244321}">
                    <p14:modId xmlns:p14="http://schemas.microsoft.com/office/powerpoint/2010/main" val="3791085988"/>
                  </p:ext>
                </p:extLst>
              </p:nvPr>
            </p:nvGraphicFramePr>
            <p:xfrm>
              <a:off x="457200" y="2590800"/>
              <a:ext cx="8229600" cy="101092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𝑓</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3</m:t>
                              </m:r>
                              <m:r>
                                <a:rPr sz="1800">
                                  <a:latin typeface="Cambria Math"/>
                                </a:rPr>
                                <m:t>𝑥</m:t>
                              </m:r>
                            </m:oMath>
                          </a14:m>
                          <a:endParaRPr dirty="0"/>
                        </a:p>
                      </a:txBody>
                      <a:tcPr/>
                    </a:tc>
                    <a:tc>
                      <a:txBody>
                        <a:bodyPr/>
                        <a:lstStyle/>
                        <a:p>
                          <a:pPr algn="l">
                            <a:defRPr sz="1100" b="1"/>
                          </a:pPr>
                          <a:r>
                            <a:rPr sz="1800" b="0" dirty="0"/>
                            <a:t>To find the second derivative, find the first derivative of </a:t>
                          </a:r>
                          <a14:m>
                            <m:oMath xmlns:m="http://schemas.openxmlformats.org/officeDocument/2006/math">
                              <m:r>
                                <m:rPr>
                                  <m:sty m:val="p"/>
                                </m:rPr>
                                <a:rPr sz="1800" b="0" i="1">
                                  <a:latin typeface="Cambria Math"/>
                                </a:rPr>
                                <m:t>f</m:t>
                              </m:r>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 and then find its derivative.</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𝑓</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m:t>
                              </m:r>
                              <m:r>
                                <a:rPr sz="1800">
                                  <a:latin typeface="Cambria Math"/>
                                </a:rPr>
                                <m:t>6</m:t>
                              </m:r>
                              <m:r>
                                <a:rPr sz="1800">
                                  <a:latin typeface="Cambria Math"/>
                                </a:rPr>
                                <m:t>𝑥</m:t>
                              </m:r>
                              <m:r>
                                <a:rPr sz="1800">
                                  <a:latin typeface="Cambria Math"/>
                                </a:rPr>
                                <m:t>−</m:t>
                              </m:r>
                              <m:r>
                                <a:rPr sz="1800">
                                  <a:latin typeface="Cambria Math"/>
                                </a:rPr>
                                <m:t>3</m:t>
                              </m:r>
                            </m:oMath>
                          </a14:m>
                          <a:endParaRPr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50FFEFD-C846-6DE0-5989-B409E5EE0243}"/>
                  </a:ext>
                </a:extLst>
              </p:cNvPr>
              <p:cNvGraphicFramePr>
                <a:graphicFrameLocks/>
              </p:cNvGraphicFramePr>
              <p:nvPr>
                <p:extLst>
                  <p:ext uri="{D42A27DB-BD31-4B8C-83A1-F6EECF244321}">
                    <p14:modId xmlns:p14="http://schemas.microsoft.com/office/powerpoint/2010/main" val="3791085988"/>
                  </p:ext>
                </p:extLst>
              </p:nvPr>
            </p:nvGraphicFramePr>
            <p:xfrm>
              <a:off x="457200" y="2590800"/>
              <a:ext cx="8229600" cy="101092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640080">
                    <a:tc>
                      <a:txBody>
                        <a:bodyPr/>
                        <a:lstStyle/>
                        <a:p>
                          <a:endParaRPr lang="en-US"/>
                        </a:p>
                      </a:txBody>
                      <a:tcPr>
                        <a:blipFill>
                          <a:blip r:embed="rId2"/>
                          <a:stretch>
                            <a:fillRect t="-4762" r="-299408" b="-72381"/>
                          </a:stretch>
                        </a:blipFill>
                      </a:tcPr>
                    </a:tc>
                    <a:tc>
                      <a:txBody>
                        <a:bodyPr/>
                        <a:lstStyle/>
                        <a:p>
                          <a:endParaRPr lang="en-US"/>
                        </a:p>
                      </a:txBody>
                      <a:tcPr>
                        <a:blipFill>
                          <a:blip r:embed="rId2"/>
                          <a:stretch>
                            <a:fillRect l="-33399" t="-4762" b="-72381"/>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t="-180328" r="-299408" b="-24590"/>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424B36-264D-DCBB-375B-6400822DFD90}"/>
                  </a:ext>
                </a:extLst>
              </p:cNvPr>
              <p:cNvSpPr txBox="1"/>
              <p:nvPr/>
            </p:nvSpPr>
            <p:spPr>
              <a:xfrm>
                <a:off x="460049" y="3733800"/>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Now set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8" name="TextBox 7">
                <a:extLst>
                  <a:ext uri="{FF2B5EF4-FFF2-40B4-BE49-F238E27FC236}">
                    <a16:creationId xmlns:a16="http://schemas.microsoft.com/office/drawing/2014/main" id="{3F424B36-264D-DCBB-375B-6400822DFD90}"/>
                  </a:ext>
                </a:extLst>
              </p:cNvPr>
              <p:cNvSpPr txBox="1">
                <a:spLocks noRot="1" noChangeAspect="1" noMove="1" noResize="1" noEditPoints="1" noAdjustHandles="1" noChangeArrowheads="1" noChangeShapeType="1" noTextEdit="1"/>
              </p:cNvSpPr>
              <p:nvPr/>
            </p:nvSpPr>
            <p:spPr>
              <a:xfrm>
                <a:off x="460049" y="3733800"/>
                <a:ext cx="4572000" cy="523220"/>
              </a:xfrm>
              <a:prstGeom prst="rect">
                <a:avLst/>
              </a:prstGeom>
              <a:blipFill>
                <a:blip r:embed="rId3"/>
                <a:stretch>
                  <a:fillRect l="-2667" t="-15294"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Placeholder 2">
                <a:extLst>
                  <a:ext uri="{FF2B5EF4-FFF2-40B4-BE49-F238E27FC236}">
                    <a16:creationId xmlns:a16="http://schemas.microsoft.com/office/drawing/2014/main" id="{B5808A9C-C1D7-D970-6026-8E0235EE747A}"/>
                  </a:ext>
                </a:extLst>
              </p:cNvPr>
              <p:cNvGraphicFramePr>
                <a:graphicFrameLocks/>
              </p:cNvGraphicFramePr>
              <p:nvPr>
                <p:extLst>
                  <p:ext uri="{D42A27DB-BD31-4B8C-83A1-F6EECF244321}">
                    <p14:modId xmlns:p14="http://schemas.microsoft.com/office/powerpoint/2010/main" val="3813257748"/>
                  </p:ext>
                </p:extLst>
              </p:nvPr>
            </p:nvGraphicFramePr>
            <p:xfrm>
              <a:off x="457200" y="4328470"/>
              <a:ext cx="8229600" cy="163880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6</m:t>
                              </m:r>
                              <m:r>
                                <a:rPr sz="2800">
                                  <a:latin typeface="Cambria Math"/>
                                </a:rPr>
                                <m:t>𝑥</m:t>
                              </m:r>
                              <m:r>
                                <a:rPr sz="2800">
                                  <a:latin typeface="Cambria Math"/>
                                </a:rPr>
                                <m:t>−</m:t>
                              </m:r>
                              <m:r>
                                <a:rPr sz="2800">
                                  <a:latin typeface="Cambria Math"/>
                                </a:rPr>
                                <m:t>3</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0</m:t>
                              </m:r>
                            </m:oMath>
                          </a14:m>
                          <a:endParaRPr sz="2800" dirty="0"/>
                        </a:p>
                      </a:txBody>
                      <a:tcPr/>
                    </a:tc>
                    <a:tc>
                      <a:txBody>
                        <a:bodyPr/>
                        <a:lstStyle/>
                        <a:p>
                          <a:pPr algn="l">
                            <a:defRPr sz="1100" b="1"/>
                          </a:pPr>
                          <a:r>
                            <a:rPr sz="2800" b="0" dirty="0"/>
                            <a:t>Note that there are no values where </a:t>
                          </a:r>
                          <a14:m>
                            <m:oMath xmlns:m="http://schemas.openxmlformats.org/officeDocument/2006/math">
                              <m:sSup>
                                <m:sSupPr>
                                  <m:ctrlPr>
                                    <a:rPr sz="2800" b="0" i="1">
                                      <a:latin typeface="Cambria Math" panose="02040503050406030204" pitchFamily="18" charset="0"/>
                                    </a:rPr>
                                  </m:ctrlPr>
                                </m:sSupPr>
                                <m:e>
                                  <m:r>
                                    <a:rPr lang="en-US" sz="2800" b="0" i="1" smtClean="0">
                                      <a:latin typeface="Cambria Math"/>
                                    </a:rPr>
                                    <m:t>𝑓</m:t>
                                  </m:r>
                                </m:e>
                                <m:sup>
                                  <m:r>
                                    <a:rPr lang="en-US" sz="2800" b="0" smtClean="0">
                                      <a:latin typeface="Cambria Math"/>
                                    </a:rPr>
                                    <m:t>″</m:t>
                                  </m:r>
                                </m:sup>
                              </m:sSup>
                              <m:r>
                                <a:rPr lang="en-US" sz="2800" b="0" smtClean="0">
                                  <a:latin typeface="Cambria Math"/>
                                </a:rPr>
                                <m:t>⁡</m:t>
                              </m:r>
                              <m:d>
                                <m:dPr>
                                  <m:ctrlPr>
                                    <a:rPr sz="2800" b="0" i="1">
                                      <a:latin typeface="Cambria Math" panose="02040503050406030204" pitchFamily="18" charset="0"/>
                                    </a:rPr>
                                  </m:ctrlPr>
                                </m:dPr>
                                <m:e>
                                  <m:r>
                                    <a:rPr lang="en-US" sz="2800" b="0" i="1" smtClean="0">
                                      <a:latin typeface="Cambria Math"/>
                                    </a:rPr>
                                    <m:t>𝑥</m:t>
                                  </m:r>
                                </m:e>
                              </m:d>
                            </m:oMath>
                          </a14:m>
                          <a:r>
                            <a:rPr sz="2800" b="0" dirty="0"/>
                            <a:t> is undefined.</a:t>
                          </a:r>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m:t>
                                  </m:r>
                                </m:den>
                              </m:f>
                            </m:oMath>
                          </a14:m>
                          <a:endParaRPr sz="2800" dirty="0"/>
                        </a:p>
                      </a:txBody>
                      <a:tcPr/>
                    </a:tc>
                    <a:tc>
                      <a:txBody>
                        <a:bodyPr/>
                        <a:lstStyle/>
                        <a:p>
                          <a:pPr algn="l"/>
                          <a:endParaRPr sz="2800" b="0" dirty="0"/>
                        </a:p>
                      </a:txBody>
                      <a:tcPr/>
                    </a:tc>
                    <a:extLst>
                      <a:ext uri="{0D108BD9-81ED-4DB2-BD59-A6C34878D82A}">
                        <a16:rowId xmlns:a16="http://schemas.microsoft.com/office/drawing/2014/main" val="10001"/>
                      </a:ext>
                    </a:extLst>
                  </a:tr>
                </a:tbl>
              </a:graphicData>
            </a:graphic>
          </p:graphicFrame>
        </mc:Choice>
        <mc:Fallback xmlns="">
          <p:graphicFrame>
            <p:nvGraphicFramePr>
              <p:cNvPr id="9" name="Table Placeholder 2">
                <a:extLst>
                  <a:ext uri="{FF2B5EF4-FFF2-40B4-BE49-F238E27FC236}">
                    <a16:creationId xmlns:a16="http://schemas.microsoft.com/office/drawing/2014/main" id="{B5808A9C-C1D7-D970-6026-8E0235EE747A}"/>
                  </a:ext>
                </a:extLst>
              </p:cNvPr>
              <p:cNvGraphicFramePr>
                <a:graphicFrameLocks/>
              </p:cNvGraphicFramePr>
              <p:nvPr>
                <p:extLst>
                  <p:ext uri="{D42A27DB-BD31-4B8C-83A1-F6EECF244321}">
                    <p14:modId xmlns:p14="http://schemas.microsoft.com/office/powerpoint/2010/main" val="3813257748"/>
                  </p:ext>
                </p:extLst>
              </p:nvPr>
            </p:nvGraphicFramePr>
            <p:xfrm>
              <a:off x="457200" y="4328470"/>
              <a:ext cx="8229600" cy="163880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944880">
                    <a:tc>
                      <a:txBody>
                        <a:bodyPr/>
                        <a:lstStyle/>
                        <a:p>
                          <a:endParaRPr lang="en-US"/>
                        </a:p>
                      </a:txBody>
                      <a:tcPr>
                        <a:blipFill>
                          <a:blip r:embed="rId4"/>
                          <a:stretch>
                            <a:fillRect t="-5806" r="-533803" b="-83226"/>
                          </a:stretch>
                        </a:blipFill>
                      </a:tcPr>
                    </a:tc>
                    <a:tc>
                      <a:txBody>
                        <a:bodyPr/>
                        <a:lstStyle/>
                        <a:p>
                          <a:endParaRPr lang="en-US"/>
                        </a:p>
                      </a:txBody>
                      <a:tcPr>
                        <a:blipFill>
                          <a:blip r:embed="rId4"/>
                          <a:stretch>
                            <a:fillRect l="-142000" t="-5806" r="-658000" b="-83226"/>
                          </a:stretch>
                        </a:blipFill>
                      </a:tcPr>
                    </a:tc>
                    <a:tc>
                      <a:txBody>
                        <a:bodyPr/>
                        <a:lstStyle/>
                        <a:p>
                          <a:endParaRPr lang="en-US"/>
                        </a:p>
                      </a:txBody>
                      <a:tcPr>
                        <a:blipFill>
                          <a:blip r:embed="rId4"/>
                          <a:stretch>
                            <a:fillRect l="-36778" t="-5806" b="-83226"/>
                          </a:stretch>
                        </a:blipFill>
                      </a:tcPr>
                    </a:tc>
                    <a:extLst>
                      <a:ext uri="{0D108BD9-81ED-4DB2-BD59-A6C34878D82A}">
                        <a16:rowId xmlns:a16="http://schemas.microsoft.com/office/drawing/2014/main" val="10000"/>
                      </a:ext>
                    </a:extLst>
                  </a:tr>
                  <a:tr h="693928">
                    <a:tc>
                      <a:txBody>
                        <a:bodyPr/>
                        <a:lstStyle/>
                        <a:p>
                          <a:endParaRPr lang="en-US"/>
                        </a:p>
                      </a:txBody>
                      <a:tcPr>
                        <a:blipFill>
                          <a:blip r:embed="rId4"/>
                          <a:stretch>
                            <a:fillRect t="-143860" r="-533803" b="-13158"/>
                          </a:stretch>
                        </a:blipFill>
                      </a:tcPr>
                    </a:tc>
                    <a:tc>
                      <a:txBody>
                        <a:bodyPr/>
                        <a:lstStyle/>
                        <a:p>
                          <a:endParaRPr lang="en-US"/>
                        </a:p>
                      </a:txBody>
                      <a:tcPr>
                        <a:blipFill>
                          <a:blip r:embed="rId4"/>
                          <a:stretch>
                            <a:fillRect l="-142000" t="-143860" r="-658000" b="-13158"/>
                          </a:stretch>
                        </a:blipFill>
                      </a:tcPr>
                    </a:tc>
                    <a:tc>
                      <a:txBody>
                        <a:bodyPr/>
                        <a:lstStyle/>
                        <a:p>
                          <a:pPr algn="l"/>
                          <a:endParaRPr sz="28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Points of Inflection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t>​</a:t>
                </a:r>
                <a:r>
                  <a:rPr sz="2800"/>
                  <a:t>There are two intervals to be considered:</a:t>
                </a:r>
              </a:p>
              <a:p>
                <a:pPr algn="ctr">
                  <a:defRPr sz="2800"/>
                </a:pPr>
                <a:r>
                  <a:t>​</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m:rPr>
                            <m:nor/>
                          </m:rPr>
                          <a:rPr/>
                          <m:t>, </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oMath>
                </a14:m>
                <a:r>
                  <a:rPr sz="2800"/>
                  <a:t> and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m:rPr>
                            <m:nor/>
                          </m:rPr>
                          <a:rPr/>
                          <m:t>, </m:t>
                        </m:r>
                        <m:r>
                          <a:rPr>
                            <a:latin typeface="Cambria Math" panose="02040503050406030204" pitchFamily="18" charset="0"/>
                          </a:rPr>
                          <m:t>+∞</m:t>
                        </m:r>
                      </m:e>
                    </m:d>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Points of Inflection (cont.)</a:t>
            </a:r>
          </a:p>
        </p:txBody>
      </p:sp>
      <p:pic>
        <p:nvPicPr>
          <p:cNvPr id="5" name="Content Placeholder 4">
            <a:extLst>
              <a:ext uri="{FF2B5EF4-FFF2-40B4-BE49-F238E27FC236}">
                <a16:creationId xmlns:a16="http://schemas.microsoft.com/office/drawing/2014/main" id="{3CB10EFD-2CEC-C799-2409-A9829931E176}"/>
              </a:ext>
            </a:extLst>
          </p:cNvPr>
          <p:cNvPicPr>
            <a:picLocks noGrp="1" noChangeAspect="1"/>
          </p:cNvPicPr>
          <p:nvPr>
            <p:ph sz="quarter" idx="11"/>
          </p:nvPr>
        </p:nvPicPr>
        <p:blipFill>
          <a:blip r:embed="rId2"/>
          <a:stretch>
            <a:fillRect/>
          </a:stretch>
        </p:blipFill>
        <p:spPr>
          <a:xfrm>
            <a:off x="952500" y="1143000"/>
            <a:ext cx="7239000" cy="2894072"/>
          </a:xfrm>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1971684-7305-648A-13F0-E995581E1400}"/>
                  </a:ext>
                </a:extLst>
              </p:cNvPr>
              <p:cNvGraphicFramePr>
                <a:graphicFrameLocks noGrp="1"/>
              </p:cNvGraphicFramePr>
              <p:nvPr>
                <p:extLst>
                  <p:ext uri="{D42A27DB-BD31-4B8C-83A1-F6EECF244321}">
                    <p14:modId xmlns:p14="http://schemas.microsoft.com/office/powerpoint/2010/main" val="3211083251"/>
                  </p:ext>
                </p:extLst>
              </p:nvPr>
            </p:nvGraphicFramePr>
            <p:xfrm>
              <a:off x="762000" y="4032799"/>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dirty="0"/>
                            <a:t>​</a:t>
                          </a:r>
                          <a14:m>
                            <m:oMath xmlns:m="http://schemas.openxmlformats.org/officeDocument/2006/math">
                              <m:sSup>
                                <m:sSupPr>
                                  <m:ctrlPr>
                                    <a:rPr sz="1600" i="1">
                                      <a:latin typeface="Cambria Math" panose="02040503050406030204" pitchFamily="18" charset="0"/>
                                    </a:rPr>
                                  </m:ctrlPr>
                                </m:sSupPr>
                                <m:e>
                                  <m:r>
                                    <a:rPr sz="1600">
                                      <a:latin typeface="Cambria Math"/>
                                    </a:rPr>
                                    <m:t>𝑓</m:t>
                                  </m:r>
                                </m:e>
                                <m:sup>
                                  <m:r>
                                    <a:rPr sz="1600">
                                      <a:latin typeface="Cambria Math"/>
                                    </a:rPr>
                                    <m:t>″</m:t>
                                  </m:r>
                                </m:sup>
                              </m:sSup>
                              <m:r>
                                <a:rPr sz="1600">
                                  <a:latin typeface="Cambria Math"/>
                                </a:rPr>
                                <m:t>⁡</m:t>
                              </m:r>
                              <m:d>
                                <m:dPr>
                                  <m:ctrlPr>
                                    <a:rPr sz="1600" i="1">
                                      <a:latin typeface="Cambria Math" panose="02040503050406030204" pitchFamily="18" charset="0"/>
                                    </a:rPr>
                                  </m:ctrlPr>
                                </m:dPr>
                                <m:e>
                                  <m:r>
                                    <a:rPr sz="1600">
                                      <a:latin typeface="Cambria Math"/>
                                    </a:rPr>
                                    <m:t>−1</m:t>
                                  </m:r>
                                </m:e>
                              </m:d>
                            </m:oMath>
                          </a14:m>
                          <a:endParaRPr dirty="0"/>
                        </a:p>
                      </a:txBody>
                      <a:tcPr marL="36576" marR="36576" marT="36576" marB="36576" anchor="ctr"/>
                    </a:tc>
                    <a:tc>
                      <a:txBody>
                        <a:bodyPr/>
                        <a:lstStyle/>
                        <a:p>
                          <a:pPr algn="l">
                            <a:defRPr sz="1600"/>
                          </a:pPr>
                          <a:r>
                            <a:t>​</a:t>
                          </a:r>
                          <a14:m>
                            <m:oMath xmlns:m="http://schemas.openxmlformats.org/officeDocument/2006/math">
                              <m:r>
                                <a:rPr sz="1600">
                                  <a:latin typeface="Cambria Math"/>
                                </a:rPr>
                                <m:t>=6</m:t>
                              </m:r>
                              <m:d>
                                <m:dPr>
                                  <m:ctrlPr>
                                    <a:rPr sz="1600" i="1">
                                      <a:latin typeface="Cambria Math" panose="02040503050406030204" pitchFamily="18" charset="0"/>
                                    </a:rPr>
                                  </m:ctrlPr>
                                </m:dPr>
                                <m:e>
                                  <m:r>
                                    <a:rPr sz="1600">
                                      <a:latin typeface="Cambria Math"/>
                                    </a:rPr>
                                    <m:t>−1</m:t>
                                  </m:r>
                                </m:e>
                              </m:d>
                              <m:r>
                                <a:rPr sz="1600">
                                  <a:latin typeface="Cambria Math"/>
                                </a:rPr>
                                <m:t>−3</m:t>
                              </m:r>
                            </m:oMath>
                          </a14:m>
                          <a:endParaRPr/>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t>​</a:t>
                          </a:r>
                        </a:p>
                      </a:txBody>
                      <a:tcPr marL="36576" marR="36576" marT="36576" marB="36576" anchor="ctr"/>
                    </a:tc>
                    <a:tc>
                      <a:txBody>
                        <a:bodyPr/>
                        <a:lstStyle/>
                        <a:p>
                          <a:pPr algn="l">
                            <a:defRPr sz="1600"/>
                          </a:pPr>
                          <a:r>
                            <a:rPr dirty="0"/>
                            <a:t>​</a:t>
                          </a:r>
                          <a14:m>
                            <m:oMath xmlns:m="http://schemas.openxmlformats.org/officeDocument/2006/math">
                              <m:r>
                                <a:rPr sz="1600">
                                  <a:latin typeface="Cambria Math"/>
                                </a:rPr>
                                <m:t>=−6−3</m:t>
                              </m:r>
                            </m:oMath>
                          </a14:m>
                          <a:endParaRPr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t>​</a:t>
                          </a:r>
                        </a:p>
                      </a:txBody>
                      <a:tcPr marL="36576" marR="36576" marT="36576" marB="36576" anchor="ctr"/>
                    </a:tc>
                    <a:tc>
                      <a:txBody>
                        <a:bodyPr/>
                        <a:lstStyle/>
                        <a:p>
                          <a:pPr algn="l">
                            <a:defRPr sz="1600"/>
                          </a:pPr>
                          <a:r>
                            <a:t>​</a:t>
                          </a:r>
                          <a14:m>
                            <m:oMath xmlns:m="http://schemas.openxmlformats.org/officeDocument/2006/math">
                              <m:r>
                                <a:rPr sz="1600">
                                  <a:latin typeface="Cambria Math"/>
                                </a:rPr>
                                <m:t>=−9</m:t>
                              </m:r>
                            </m:oMath>
                          </a14:m>
                          <a:endParaRPr/>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t>​</a:t>
                          </a:r>
                          <a14:m>
                            <m:oMath xmlns:m="http://schemas.openxmlformats.org/officeDocument/2006/math">
                              <m:r>
                                <a:rPr sz="1600">
                                  <a:latin typeface="Cambria Math"/>
                                </a:rPr>
                                <m:t>−9</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&lt;0</m:t>
                              </m:r>
                            </m:oMath>
                          </a14:m>
                          <a:endParaRPr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6" name="Table 5">
                <a:extLst>
                  <a:ext uri="{FF2B5EF4-FFF2-40B4-BE49-F238E27FC236}">
                    <a16:creationId xmlns:a16="http://schemas.microsoft.com/office/drawing/2014/main" id="{01971684-7305-648A-13F0-E995581E1400}"/>
                  </a:ext>
                </a:extLst>
              </p:cNvPr>
              <p:cNvGraphicFramePr>
                <a:graphicFrameLocks noGrp="1"/>
              </p:cNvGraphicFramePr>
              <p:nvPr>
                <p:extLst>
                  <p:ext uri="{D42A27DB-BD31-4B8C-83A1-F6EECF244321}">
                    <p14:modId xmlns:p14="http://schemas.microsoft.com/office/powerpoint/2010/main" val="3211083251"/>
                  </p:ext>
                </p:extLst>
              </p:nvPr>
            </p:nvGraphicFramePr>
            <p:xfrm>
              <a:off x="762000" y="4032799"/>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r="-100000" b="-305333"/>
                          </a:stretch>
                        </a:blipFill>
                      </a:tcPr>
                    </a:tc>
                    <a:tc>
                      <a:txBody>
                        <a:bodyPr/>
                        <a:lstStyle/>
                        <a:p>
                          <a:endParaRPr lang="en-US"/>
                        </a:p>
                      </a:txBody>
                      <a:tcPr marL="36576" marR="36576" marT="36576" marB="36576" anchor="ctr">
                        <a:blipFill>
                          <a:blip r:embed="rId3"/>
                          <a:stretch>
                            <a:fillRect l="-100000" b="-305333"/>
                          </a:stretch>
                        </a:blipFill>
                      </a:tcPr>
                    </a:tc>
                    <a:extLst>
                      <a:ext uri="{0D108BD9-81ED-4DB2-BD59-A6C34878D82A}">
                        <a16:rowId xmlns:a16="http://schemas.microsoft.com/office/drawing/2014/main" val="10000"/>
                      </a:ext>
                    </a:extLst>
                  </a:tr>
                  <a:tr h="457200">
                    <a:tc>
                      <a:txBody>
                        <a:bodyPr/>
                        <a:lstStyle/>
                        <a:p>
                          <a:pPr algn="r">
                            <a:defRPr sz="1600"/>
                          </a:pPr>
                          <a:r>
                            <a:t>​</a:t>
                          </a:r>
                        </a:p>
                      </a:txBody>
                      <a:tcPr marL="36576" marR="36576" marT="36576" marB="36576" anchor="ctr"/>
                    </a:tc>
                    <a:tc>
                      <a:txBody>
                        <a:bodyPr/>
                        <a:lstStyle/>
                        <a:p>
                          <a:endParaRPr lang="en-US"/>
                        </a:p>
                      </a:txBody>
                      <a:tcPr marL="36576" marR="36576" marT="36576" marB="36576" anchor="ctr">
                        <a:blipFill>
                          <a:blip r:embed="rId3"/>
                          <a:stretch>
                            <a:fillRect l="-100000" t="-98684" b="-201316"/>
                          </a:stretch>
                        </a:blipFill>
                      </a:tcPr>
                    </a:tc>
                    <a:extLst>
                      <a:ext uri="{0D108BD9-81ED-4DB2-BD59-A6C34878D82A}">
                        <a16:rowId xmlns:a16="http://schemas.microsoft.com/office/drawing/2014/main" val="10001"/>
                      </a:ext>
                    </a:extLst>
                  </a:tr>
                  <a:tr h="457200">
                    <a:tc>
                      <a:txBody>
                        <a:bodyPr/>
                        <a:lstStyle/>
                        <a:p>
                          <a:pPr algn="r">
                            <a:defRPr sz="1600"/>
                          </a:pPr>
                          <a:r>
                            <a:t>​</a:t>
                          </a:r>
                        </a:p>
                      </a:txBody>
                      <a:tcPr marL="36576" marR="36576" marT="36576" marB="36576" anchor="ctr"/>
                    </a:tc>
                    <a:tc>
                      <a:txBody>
                        <a:bodyPr/>
                        <a:lstStyle/>
                        <a:p>
                          <a:endParaRPr lang="en-US"/>
                        </a:p>
                      </a:txBody>
                      <a:tcPr marL="36576" marR="36576" marT="36576" marB="36576" anchor="ctr">
                        <a:blipFill>
                          <a:blip r:embed="rId3"/>
                          <a:stretch>
                            <a:fillRect l="-100000" t="-201333" b="-104000"/>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01333" r="-100000" b="-4000"/>
                          </a:stretch>
                        </a:blipFill>
                      </a:tcPr>
                    </a:tc>
                    <a:tc>
                      <a:txBody>
                        <a:bodyPr/>
                        <a:lstStyle/>
                        <a:p>
                          <a:endParaRPr lang="en-US"/>
                        </a:p>
                      </a:txBody>
                      <a:tcPr marL="36576" marR="36576" marT="36576" marB="36576" anchor="ctr">
                        <a:blipFill>
                          <a:blip r:embed="rId3"/>
                          <a:stretch>
                            <a:fillRect l="-100000" t="-301333" b="-400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BDEABA4-B6C5-EE12-3926-FCF8F67AA352}"/>
                  </a:ext>
                </a:extLst>
              </p:cNvPr>
              <p:cNvGraphicFramePr>
                <a:graphicFrameLocks noGrp="1"/>
              </p:cNvGraphicFramePr>
              <p:nvPr>
                <p:extLst>
                  <p:ext uri="{D42A27DB-BD31-4B8C-83A1-F6EECF244321}">
                    <p14:modId xmlns:p14="http://schemas.microsoft.com/office/powerpoint/2010/main" val="814567120"/>
                  </p:ext>
                </p:extLst>
              </p:nvPr>
            </p:nvGraphicFramePr>
            <p:xfrm>
              <a:off x="4191000" y="4032799"/>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rPr dirty="0"/>
                            <a:t>​</a:t>
                          </a:r>
                          <a14:m>
                            <m:oMath xmlns:m="http://schemas.openxmlformats.org/officeDocument/2006/math">
                              <m:sSup>
                                <m:sSupPr>
                                  <m:ctrlPr>
                                    <a:rPr sz="1600" i="1">
                                      <a:latin typeface="Cambria Math" panose="02040503050406030204" pitchFamily="18" charset="0"/>
                                    </a:rPr>
                                  </m:ctrlPr>
                                </m:sSupPr>
                                <m:e>
                                  <m:r>
                                    <a:rPr sz="1600">
                                      <a:latin typeface="Cambria Math"/>
                                    </a:rPr>
                                    <m:t>𝑓</m:t>
                                  </m:r>
                                </m:e>
                                <m:sup>
                                  <m:r>
                                    <a:rPr sz="1600">
                                      <a:latin typeface="Cambria Math"/>
                                    </a:rPr>
                                    <m:t>″</m:t>
                                  </m:r>
                                </m:sup>
                              </m:sSup>
                              <m:r>
                                <a:rPr sz="1600">
                                  <a:latin typeface="Cambria Math"/>
                                </a:rPr>
                                <m:t>⁡</m:t>
                              </m:r>
                              <m:d>
                                <m:dPr>
                                  <m:ctrlPr>
                                    <a:rPr sz="1600" i="1">
                                      <a:latin typeface="Cambria Math" panose="02040503050406030204" pitchFamily="18" charset="0"/>
                                    </a:rPr>
                                  </m:ctrlPr>
                                </m:dPr>
                                <m:e>
                                  <m:r>
                                    <a:rPr sz="1600">
                                      <a:latin typeface="Cambria Math"/>
                                    </a:rPr>
                                    <m:t>1</m:t>
                                  </m:r>
                                </m:e>
                              </m:d>
                            </m:oMath>
                          </a14:m>
                          <a:endParaRPr dirty="0"/>
                        </a:p>
                      </a:txBody>
                      <a:tcPr marL="36576" marR="36576" marT="36576" marB="36576" anchor="ctr"/>
                    </a:tc>
                    <a:tc>
                      <a:txBody>
                        <a:bodyPr/>
                        <a:lstStyle/>
                        <a:p>
                          <a:pPr algn="l">
                            <a:defRPr sz="1600"/>
                          </a:pPr>
                          <a:r>
                            <a:t>​</a:t>
                          </a:r>
                          <a14:m>
                            <m:oMath xmlns:m="http://schemas.openxmlformats.org/officeDocument/2006/math">
                              <m:r>
                                <a:rPr sz="1600">
                                  <a:latin typeface="Cambria Math"/>
                                </a:rPr>
                                <m:t>=6</m:t>
                              </m:r>
                              <m:d>
                                <m:dPr>
                                  <m:ctrlPr>
                                    <a:rPr sz="1600" i="1">
                                      <a:latin typeface="Cambria Math" panose="02040503050406030204" pitchFamily="18" charset="0"/>
                                    </a:rPr>
                                  </m:ctrlPr>
                                </m:dPr>
                                <m:e>
                                  <m:r>
                                    <a:rPr sz="1600">
                                      <a:latin typeface="Cambria Math"/>
                                    </a:rPr>
                                    <m:t>1</m:t>
                                  </m:r>
                                </m:e>
                              </m:d>
                              <m:r>
                                <a:rPr sz="1600">
                                  <a:latin typeface="Cambria Math"/>
                                </a:rPr>
                                <m:t>−3</m:t>
                              </m:r>
                            </m:oMath>
                          </a14:m>
                          <a:endParaRPr/>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t>​</a:t>
                          </a:r>
                        </a:p>
                      </a:txBody>
                      <a:tcPr marL="36576" marR="36576" marT="36576" marB="36576" anchor="ctr"/>
                    </a:tc>
                    <a:tc>
                      <a:txBody>
                        <a:bodyPr/>
                        <a:lstStyle/>
                        <a:p>
                          <a:pPr algn="l">
                            <a:defRPr sz="1600"/>
                          </a:pPr>
                          <a:r>
                            <a:rPr dirty="0"/>
                            <a:t>​</a:t>
                          </a:r>
                          <a14:m>
                            <m:oMath xmlns:m="http://schemas.openxmlformats.org/officeDocument/2006/math">
                              <m:r>
                                <a:rPr sz="1600">
                                  <a:latin typeface="Cambria Math"/>
                                </a:rPr>
                                <m:t>=6−3</m:t>
                              </m:r>
                            </m:oMath>
                          </a14:m>
                          <a:endParaRPr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t>​</a:t>
                          </a:r>
                        </a:p>
                      </a:txBody>
                      <a:tcPr marL="36576" marR="36576" marT="36576" marB="36576" anchor="ctr"/>
                    </a:tc>
                    <a:tc>
                      <a:txBody>
                        <a:bodyPr/>
                        <a:lstStyle/>
                        <a:p>
                          <a:pPr algn="l">
                            <a:defRPr sz="1600"/>
                          </a:pPr>
                          <a:r>
                            <a:t>​</a:t>
                          </a:r>
                          <a14:m>
                            <m:oMath xmlns:m="http://schemas.openxmlformats.org/officeDocument/2006/math">
                              <m:r>
                                <a:rPr sz="1600">
                                  <a:latin typeface="Cambria Math"/>
                                </a:rPr>
                                <m:t>=3</m:t>
                              </m:r>
                            </m:oMath>
                          </a14:m>
                          <a:endParaRPr/>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t>​</a:t>
                          </a:r>
                          <a14:m>
                            <m:oMath xmlns:m="http://schemas.openxmlformats.org/officeDocument/2006/math">
                              <m:r>
                                <a:rPr sz="1600">
                                  <a:latin typeface="Cambria Math"/>
                                </a:rPr>
                                <m:t>3</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&gt;0</m:t>
                              </m:r>
                            </m:oMath>
                          </a14:m>
                          <a:endParaRPr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7" name="Table 6">
                <a:extLst>
                  <a:ext uri="{FF2B5EF4-FFF2-40B4-BE49-F238E27FC236}">
                    <a16:creationId xmlns:a16="http://schemas.microsoft.com/office/drawing/2014/main" id="{ABDEABA4-B6C5-EE12-3926-FCF8F67AA352}"/>
                  </a:ext>
                </a:extLst>
              </p:cNvPr>
              <p:cNvGraphicFramePr>
                <a:graphicFrameLocks noGrp="1"/>
              </p:cNvGraphicFramePr>
              <p:nvPr>
                <p:extLst>
                  <p:ext uri="{D42A27DB-BD31-4B8C-83A1-F6EECF244321}">
                    <p14:modId xmlns:p14="http://schemas.microsoft.com/office/powerpoint/2010/main" val="814567120"/>
                  </p:ext>
                </p:extLst>
              </p:nvPr>
            </p:nvGraphicFramePr>
            <p:xfrm>
              <a:off x="4191000" y="4032799"/>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4"/>
                          <a:stretch>
                            <a:fillRect r="-99668" b="-305333"/>
                          </a:stretch>
                        </a:blipFill>
                      </a:tcPr>
                    </a:tc>
                    <a:tc>
                      <a:txBody>
                        <a:bodyPr/>
                        <a:lstStyle/>
                        <a:p>
                          <a:endParaRPr lang="en-US"/>
                        </a:p>
                      </a:txBody>
                      <a:tcPr marL="36576" marR="36576" marT="36576" marB="36576" anchor="ctr">
                        <a:blipFill>
                          <a:blip r:embed="rId4"/>
                          <a:stretch>
                            <a:fillRect l="-100333" b="-305333"/>
                          </a:stretch>
                        </a:blipFill>
                      </a:tcPr>
                    </a:tc>
                    <a:extLst>
                      <a:ext uri="{0D108BD9-81ED-4DB2-BD59-A6C34878D82A}">
                        <a16:rowId xmlns:a16="http://schemas.microsoft.com/office/drawing/2014/main" val="10000"/>
                      </a:ext>
                    </a:extLst>
                  </a:tr>
                  <a:tr h="457200">
                    <a:tc>
                      <a:txBody>
                        <a:bodyPr/>
                        <a:lstStyle/>
                        <a:p>
                          <a:pPr algn="r">
                            <a:defRPr sz="1600"/>
                          </a:pPr>
                          <a:r>
                            <a:t>​</a:t>
                          </a:r>
                        </a:p>
                      </a:txBody>
                      <a:tcPr marL="36576" marR="36576" marT="36576" marB="36576" anchor="ctr"/>
                    </a:tc>
                    <a:tc>
                      <a:txBody>
                        <a:bodyPr/>
                        <a:lstStyle/>
                        <a:p>
                          <a:endParaRPr lang="en-US"/>
                        </a:p>
                      </a:txBody>
                      <a:tcPr marL="36576" marR="36576" marT="36576" marB="36576" anchor="ctr">
                        <a:blipFill>
                          <a:blip r:embed="rId4"/>
                          <a:stretch>
                            <a:fillRect l="-100333" t="-98684" b="-201316"/>
                          </a:stretch>
                        </a:blipFill>
                      </a:tcPr>
                    </a:tc>
                    <a:extLst>
                      <a:ext uri="{0D108BD9-81ED-4DB2-BD59-A6C34878D82A}">
                        <a16:rowId xmlns:a16="http://schemas.microsoft.com/office/drawing/2014/main" val="10001"/>
                      </a:ext>
                    </a:extLst>
                  </a:tr>
                  <a:tr h="457200">
                    <a:tc>
                      <a:txBody>
                        <a:bodyPr/>
                        <a:lstStyle/>
                        <a:p>
                          <a:pPr algn="r">
                            <a:defRPr sz="1600"/>
                          </a:pPr>
                          <a:r>
                            <a:t>​</a:t>
                          </a:r>
                        </a:p>
                      </a:txBody>
                      <a:tcPr marL="36576" marR="36576" marT="36576" marB="36576" anchor="ctr"/>
                    </a:tc>
                    <a:tc>
                      <a:txBody>
                        <a:bodyPr/>
                        <a:lstStyle/>
                        <a:p>
                          <a:endParaRPr lang="en-US"/>
                        </a:p>
                      </a:txBody>
                      <a:tcPr marL="36576" marR="36576" marT="36576" marB="36576" anchor="ctr">
                        <a:blipFill>
                          <a:blip r:embed="rId4"/>
                          <a:stretch>
                            <a:fillRect l="-100333" t="-201333" b="-104000"/>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4"/>
                          <a:stretch>
                            <a:fillRect t="-301333" r="-99668" b="-4000"/>
                          </a:stretch>
                        </a:blipFill>
                      </a:tcPr>
                    </a:tc>
                    <a:tc>
                      <a:txBody>
                        <a:bodyPr/>
                        <a:lstStyle/>
                        <a:p>
                          <a:endParaRPr lang="en-US"/>
                        </a:p>
                      </a:txBody>
                      <a:tcPr marL="36576" marR="36576" marT="36576" marB="36576" anchor="ctr">
                        <a:blipFill>
                          <a:blip r:embed="rId4"/>
                          <a:stretch>
                            <a:fillRect l="-100333" t="-301333" b="-4000"/>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Points of Inflection (cont.)</a:t>
            </a:r>
          </a:p>
        </p:txBody>
      </p:sp>
      <p:pic>
        <p:nvPicPr>
          <p:cNvPr id="5" name="Content Placeholder 4">
            <a:extLst>
              <a:ext uri="{FF2B5EF4-FFF2-40B4-BE49-F238E27FC236}">
                <a16:creationId xmlns:a16="http://schemas.microsoft.com/office/drawing/2014/main" id="{05B36A68-A6CE-8291-0285-930619D344DB}"/>
              </a:ext>
            </a:extLst>
          </p:cNvPr>
          <p:cNvPicPr>
            <a:picLocks noGrp="1" noChangeAspect="1"/>
          </p:cNvPicPr>
          <p:nvPr>
            <p:ph sz="quarter" idx="11"/>
          </p:nvPr>
        </p:nvPicPr>
        <p:blipFill>
          <a:blip r:embed="rId2"/>
          <a:stretch>
            <a:fillRect/>
          </a:stretch>
        </p:blipFill>
        <p:spPr>
          <a:xfrm>
            <a:off x="457200" y="1049939"/>
            <a:ext cx="8229600" cy="2837497"/>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45D0713-988D-DB33-62E2-ED053DEFCD5D}"/>
                  </a:ext>
                </a:extLst>
              </p:cNvPr>
              <p:cNvSpPr txBox="1"/>
              <p:nvPr/>
            </p:nvSpPr>
            <p:spPr>
              <a:xfrm>
                <a:off x="457200" y="3887436"/>
                <a:ext cx="8229600" cy="1382045"/>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Therefore,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is concave downward on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m:t>
                        </m:r>
                        <m:r>
                          <m:rPr>
                            <m:nor/>
                          </m:rPr>
                          <a:rPr lang="ar-AE" sz="2800"/>
                          <m:t>, </m:t>
                        </m:r>
                        <m:f>
                          <m:fPr>
                            <m:ctrlPr>
                              <a:rPr lang="ar-AE" sz="2800" i="1">
                                <a:latin typeface="Cambria Math" panose="02040503050406030204" pitchFamily="18" charset="0"/>
                              </a:rPr>
                            </m:ctrlPr>
                          </m:fPr>
                          <m:num>
                            <m:r>
                              <a:rPr lang="ar-AE" sz="2800">
                                <a:latin typeface="Cambria Math" panose="02040503050406030204" pitchFamily="18" charset="0"/>
                              </a:rPr>
                              <m:t>1</m:t>
                            </m:r>
                          </m:num>
                          <m:den>
                            <m:r>
                              <a:rPr lang="ar-AE" sz="2800">
                                <a:latin typeface="Cambria Math" panose="02040503050406030204" pitchFamily="18" charset="0"/>
                              </a:rPr>
                              <m:t>2</m:t>
                            </m:r>
                          </m:den>
                        </m:f>
                      </m:e>
                    </m:d>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r>
                  <a:rPr lang="en-US" sz="2800" dirty="0"/>
                  <a:t>and is concave upward on </a:t>
                </a:r>
                <a14:m>
                  <m:oMath xmlns:m="http://schemas.openxmlformats.org/officeDocument/2006/math">
                    <m:d>
                      <m:dPr>
                        <m:ctrlPr>
                          <a:rPr lang="ar-AE" sz="2800" i="1">
                            <a:latin typeface="Cambria Math" panose="02040503050406030204" pitchFamily="18" charset="0"/>
                          </a:rPr>
                        </m:ctrlPr>
                      </m:dPr>
                      <m:e>
                        <m:f>
                          <m:fPr>
                            <m:ctrlPr>
                              <a:rPr lang="ar-AE" sz="2800" i="1">
                                <a:latin typeface="Cambria Math" panose="02040503050406030204" pitchFamily="18" charset="0"/>
                              </a:rPr>
                            </m:ctrlPr>
                          </m:fPr>
                          <m:num>
                            <m:r>
                              <a:rPr lang="ar-AE" sz="2800">
                                <a:latin typeface="Cambria Math" panose="02040503050406030204" pitchFamily="18" charset="0"/>
                              </a:rPr>
                              <m:t>1</m:t>
                            </m:r>
                          </m:num>
                          <m:den>
                            <m:r>
                              <a:rPr lang="ar-AE" sz="2800">
                                <a:latin typeface="Cambria Math" panose="02040503050406030204" pitchFamily="18" charset="0"/>
                              </a:rPr>
                              <m:t>2</m:t>
                            </m:r>
                          </m:den>
                        </m:f>
                        <m:r>
                          <m:rPr>
                            <m:nor/>
                          </m:rPr>
                          <a:rPr lang="ar-AE" sz="2800"/>
                          <m:t>, </m:t>
                        </m:r>
                        <m:r>
                          <a:rPr lang="ar-AE" sz="2800">
                            <a:latin typeface="Cambria Math" panose="02040503050406030204" pitchFamily="18" charset="0"/>
                          </a:rPr>
                          <m:t>+</m:t>
                        </m:r>
                        <m:r>
                          <a:rPr lang="ar-AE" sz="2800">
                            <a:latin typeface="Cambria Math" panose="02040503050406030204" pitchFamily="18" charset="0"/>
                          </a:rPr>
                          <m:t>∞</m:t>
                        </m:r>
                      </m:e>
                    </m:d>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endParaRPr lang="en-US" dirty="0"/>
              </a:p>
            </p:txBody>
          </p:sp>
        </mc:Choice>
        <mc:Fallback xmlns="">
          <p:sp>
            <p:nvSpPr>
              <p:cNvPr id="7" name="TextBox 6">
                <a:extLst>
                  <a:ext uri="{FF2B5EF4-FFF2-40B4-BE49-F238E27FC236}">
                    <a16:creationId xmlns:a16="http://schemas.microsoft.com/office/drawing/2014/main" id="{145D0713-988D-DB33-62E2-ED053DEFCD5D}"/>
                  </a:ext>
                </a:extLst>
              </p:cNvPr>
              <p:cNvSpPr txBox="1">
                <a:spLocks noRot="1" noChangeAspect="1" noMove="1" noResize="1" noEditPoints="1" noAdjustHandles="1" noChangeArrowheads="1" noChangeShapeType="1" noTextEdit="1"/>
              </p:cNvSpPr>
              <p:nvPr/>
            </p:nvSpPr>
            <p:spPr>
              <a:xfrm>
                <a:off x="457200" y="3887436"/>
                <a:ext cx="8229600" cy="1382045"/>
              </a:xfrm>
              <a:prstGeom prst="rect">
                <a:avLst/>
              </a:prstGeom>
              <a:blipFill>
                <a:blip r:embed="rId3"/>
                <a:stretch>
                  <a:fillRect l="-1481" b="-486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Points of Inflection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Since we found in part </a:t>
                </a:r>
                <a:r>
                  <a:rPr sz="2800" b="1"/>
                  <a:t>a.</a:t>
                </a:r>
                <a:r>
                  <a:rPr sz="2800"/>
                  <a:t> that </a:t>
                </a:r>
                <a14:m>
                  <m:oMath xmlns:m="http://schemas.openxmlformats.org/officeDocument/2006/math">
                    <m:r>
                      <a:rPr>
                        <a:latin typeface="Cambria Math" panose="02040503050406030204" pitchFamily="18" charset="0"/>
                      </a:rPr>
                      <m:t>𝑓</m:t>
                    </m:r>
                  </m:oMath>
                </a14:m>
                <a:r>
                  <a:rPr sz="2800"/>
                  <a:t> changes concavity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a:t>, there must be a point of inflection there.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55C2905-E5F0-26ED-6A36-B4EA11D16B95}"/>
                  </a:ext>
                </a:extLst>
              </p:cNvPr>
              <p:cNvGraphicFramePr>
                <a:graphicFrameLocks/>
              </p:cNvGraphicFramePr>
              <p:nvPr>
                <p:extLst>
                  <p:ext uri="{D42A27DB-BD31-4B8C-83A1-F6EECF244321}">
                    <p14:modId xmlns:p14="http://schemas.microsoft.com/office/powerpoint/2010/main" val="12180811"/>
                  </p:ext>
                </p:extLst>
              </p:nvPr>
            </p:nvGraphicFramePr>
            <p:xfrm>
              <a:off x="990600" y="2209800"/>
              <a:ext cx="7696200" cy="2269808"/>
            </p:xfrm>
            <a:graphic>
              <a:graphicData uri="http://schemas.openxmlformats.org/drawingml/2006/table">
                <a:tbl>
                  <a:tblPr firstRow="1" bandRow="1">
                    <a:tableStyleId>{2D5ABB26-0587-4C30-8999-92F81FD0307C}</a:tableStyleId>
                  </a:tblPr>
                  <a:tblGrid>
                    <a:gridCol w="926394">
                      <a:extLst>
                        <a:ext uri="{9D8B030D-6E8A-4147-A177-3AD203B41FA5}">
                          <a16:colId xmlns:a16="http://schemas.microsoft.com/office/drawing/2014/main" val="20000"/>
                        </a:ext>
                      </a:extLst>
                    </a:gridCol>
                    <a:gridCol w="2382972">
                      <a:extLst>
                        <a:ext uri="{9D8B030D-6E8A-4147-A177-3AD203B41FA5}">
                          <a16:colId xmlns:a16="http://schemas.microsoft.com/office/drawing/2014/main" val="20001"/>
                        </a:ext>
                      </a:extLst>
                    </a:gridCol>
                    <a:gridCol w="4386834">
                      <a:extLst>
                        <a:ext uri="{9D8B030D-6E8A-4147-A177-3AD203B41FA5}">
                          <a16:colId xmlns:a16="http://schemas.microsoft.com/office/drawing/2014/main" val="20002"/>
                        </a:ext>
                      </a:extLst>
                    </a:gridCol>
                  </a:tblGrid>
                  <a:tr h="370840">
                    <a:tc>
                      <a:txBody>
                        <a:bodyPr/>
                        <a:lstStyle/>
                        <a:p>
                          <a:pPr algn="l">
                            <a:defRPr sz="1800"/>
                          </a:pPr>
                          <a:r>
                            <a:rPr sz="1800"/>
                            <a:t>​</a:t>
                          </a:r>
                          <a14:m>
                            <m:oMath xmlns:m="http://schemas.openxmlformats.org/officeDocument/2006/math">
                              <m:r>
                                <a:rPr sz="1800">
                                  <a:latin typeface="Cambria Math"/>
                                </a:rPr>
                                <m:t>𝑓</m:t>
                              </m:r>
                              <m:r>
                                <a:rPr sz="1800">
                                  <a:latin typeface="Cambria Math"/>
                                </a:rPr>
                                <m:t>⁡</m:t>
                              </m:r>
                              <m:d>
                                <m:dPr>
                                  <m:ctrlPr>
                                    <a:rPr sz="1800" i="1">
                                      <a:latin typeface="Cambria Math" panose="02040503050406030204" pitchFamily="18" charset="0"/>
                                    </a:rPr>
                                  </m:ctrlPr>
                                </m:dPr>
                                <m:e>
                                  <m:r>
                                    <a:rPr sz="1800">
                                      <a:latin typeface="Cambria Math"/>
                                    </a:rPr>
                                    <m:t>𝑥</m:t>
                                  </m:r>
                                </m:e>
                              </m:d>
                            </m:oMath>
                          </a14:m>
                          <a:endParaRPr sz="1800"/>
                        </a:p>
                      </a:txBody>
                      <a:tcPr/>
                    </a:tc>
                    <a:tc>
                      <a:txBody>
                        <a:bodyPr/>
                        <a:lstStyle/>
                        <a:p>
                          <a:pPr algn="l">
                            <a:defRPr sz="18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m:t>
                              </m:r>
                              <m:f>
                                <m:fPr>
                                  <m:ctrlPr>
                                    <a:rPr sz="1800" i="1">
                                      <a:latin typeface="Cambria Math" panose="02040503050406030204" pitchFamily="18" charset="0"/>
                                    </a:rPr>
                                  </m:ctrlPr>
                                </m:fPr>
                                <m:num>
                                  <m:r>
                                    <a:rPr sz="1800">
                                      <a:latin typeface="Cambria Math"/>
                                    </a:rPr>
                                    <m:t>3</m:t>
                                  </m:r>
                                </m:num>
                                <m:den>
                                  <m:r>
                                    <a:rPr sz="1800">
                                      <a:latin typeface="Cambria Math"/>
                                    </a:rPr>
                                    <m:t>2</m:t>
                                  </m:r>
                                </m:den>
                              </m:f>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5</m:t>
                              </m:r>
                            </m:oMath>
                          </a14:m>
                          <a:endParaRPr sz="1800"/>
                        </a:p>
                      </a:txBody>
                      <a:tcPr/>
                    </a:tc>
                    <a:tc>
                      <a:txBody>
                        <a:bodyPr/>
                        <a:lstStyle/>
                        <a:p>
                          <a:pPr algn="l">
                            <a:defRPr sz="1100" b="1"/>
                          </a:pPr>
                          <a:r>
                            <a:rPr sz="1800" b="0" dirty="0"/>
                            <a:t>Substitute </a:t>
                          </a:r>
                          <a14:m>
                            <m:oMath xmlns:m="http://schemas.openxmlformats.org/officeDocument/2006/math">
                              <m:r>
                                <m:rPr>
                                  <m:sty m:val="p"/>
                                </m:rPr>
                                <a:rPr sz="1800" b="0" i="1">
                                  <a:latin typeface="Cambria Math"/>
                                </a:rPr>
                                <m:t>x</m:t>
                              </m:r>
                              <m:r>
                                <a:rPr sz="1800" b="0">
                                  <a:latin typeface="Cambria Math"/>
                                </a:rPr>
                                <m:t>=</m:t>
                              </m:r>
                              <m:f>
                                <m:fPr>
                                  <m:ctrlPr>
                                    <a:rPr sz="1800" b="0" i="1">
                                      <a:latin typeface="Cambria Math" panose="02040503050406030204" pitchFamily="18" charset="0"/>
                                    </a:rPr>
                                  </m:ctrlPr>
                                </m:fPr>
                                <m:num>
                                  <m:r>
                                    <a:rPr sz="1800" b="0">
                                      <a:latin typeface="Cambria Math"/>
                                    </a:rPr>
                                    <m:t>1</m:t>
                                  </m:r>
                                </m:num>
                                <m:den>
                                  <m:r>
                                    <a:rPr sz="1800" b="0">
                                      <a:latin typeface="Cambria Math"/>
                                    </a:rPr>
                                    <m:t>2</m:t>
                                  </m:r>
                                </m:den>
                              </m:f>
                            </m:oMath>
                          </a14:m>
                          <a:r>
                            <a:rPr sz="1800" b="0" dirty="0"/>
                            <a:t> into </a:t>
                          </a:r>
                          <a14:m>
                            <m:oMath xmlns:m="http://schemas.openxmlformats.org/officeDocument/2006/math">
                              <m:r>
                                <m:rPr>
                                  <m:sty m:val="p"/>
                                </m:rPr>
                                <a:rPr sz="1800" b="0" i="1">
                                  <a:latin typeface="Cambria Math"/>
                                </a:rPr>
                                <m:t>f</m:t>
                              </m:r>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 to find the point of the inflection.</a:t>
                          </a:r>
                        </a:p>
                      </a:txBody>
                      <a:tcPr/>
                    </a:tc>
                    <a:extLst>
                      <a:ext uri="{0D108BD9-81ED-4DB2-BD59-A6C34878D82A}">
                        <a16:rowId xmlns:a16="http://schemas.microsoft.com/office/drawing/2014/main" val="10000"/>
                      </a:ext>
                    </a:extLst>
                  </a:tr>
                  <a:tr h="370840">
                    <a:tc>
                      <a:txBody>
                        <a:bodyPr/>
                        <a:lstStyle/>
                        <a:p>
                          <a:pPr algn="l">
                            <a:defRPr sz="1800"/>
                          </a:pPr>
                          <a:r>
                            <a:rPr sz="1800"/>
                            <a:t>​</a:t>
                          </a:r>
                          <a14:m>
                            <m:oMath xmlns:m="http://schemas.openxmlformats.org/officeDocument/2006/math">
                              <m:r>
                                <a:rPr sz="1800">
                                  <a:latin typeface="Cambria Math"/>
                                </a:rPr>
                                <m:t>𝑓</m:t>
                              </m:r>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e>
                              </m:d>
                            </m:oMath>
                          </a14:m>
                          <a:endParaRPr sz="1800"/>
                        </a:p>
                      </a:txBody>
                      <a:tcPr/>
                    </a:tc>
                    <a:tc>
                      <a:txBody>
                        <a:bodyPr/>
                        <a:lstStyle/>
                        <a:p>
                          <a:pPr algn="l">
                            <a:defRPr sz="1800"/>
                          </a:pPr>
                          <a:r>
                            <a:rPr sz="1800" dirty="0"/>
                            <a:t>​</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e>
                                  </m:d>
                                </m:e>
                                <m:sup>
                                  <m:r>
                                    <a:rPr sz="1800">
                                      <a:latin typeface="Cambria Math"/>
                                    </a:rPr>
                                    <m:t>3</m:t>
                                  </m:r>
                                </m:sup>
                              </m:sSup>
                              <m:r>
                                <a:rPr sz="1800">
                                  <a:latin typeface="Cambria Math"/>
                                </a:rPr>
                                <m:t>−</m:t>
                              </m:r>
                              <m:f>
                                <m:fPr>
                                  <m:ctrlPr>
                                    <a:rPr sz="1800" i="1">
                                      <a:latin typeface="Cambria Math" panose="02040503050406030204" pitchFamily="18" charset="0"/>
                                    </a:rPr>
                                  </m:ctrlPr>
                                </m:fPr>
                                <m:num>
                                  <m:r>
                                    <a:rPr sz="1800">
                                      <a:latin typeface="Cambria Math"/>
                                    </a:rPr>
                                    <m:t>3</m:t>
                                  </m:r>
                                </m:num>
                                <m:den>
                                  <m:r>
                                    <a:rPr sz="1800">
                                      <a:latin typeface="Cambria Math"/>
                                    </a:rPr>
                                    <m:t>2</m:t>
                                  </m:r>
                                </m:den>
                              </m:f>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e>
                                  </m:d>
                                </m:e>
                                <m:sup>
                                  <m:r>
                                    <a:rPr sz="1800">
                                      <a:latin typeface="Cambria Math"/>
                                    </a:rPr>
                                    <m:t>2</m:t>
                                  </m:r>
                                </m:sup>
                              </m:sSup>
                              <m:r>
                                <a:rPr sz="1800">
                                  <a:latin typeface="Cambria Math"/>
                                </a:rPr>
                                <m:t>+</m:t>
                              </m:r>
                              <m:r>
                                <a:rPr sz="1800">
                                  <a:latin typeface="Cambria Math"/>
                                </a:rPr>
                                <m:t>5</m:t>
                              </m:r>
                            </m:oMath>
                          </a14:m>
                          <a:endParaRPr sz="1800" dirty="0"/>
                        </a:p>
                      </a:txBody>
                      <a:tcPr/>
                    </a:tc>
                    <a:tc>
                      <a:txBody>
                        <a:bodyPr/>
                        <a:lstStyle/>
                        <a:p>
                          <a:pPr algn="l"/>
                          <a:endParaRPr sz="1800"/>
                        </a:p>
                      </a:txBody>
                      <a:tcPr/>
                    </a:tc>
                    <a:extLst>
                      <a:ext uri="{0D108BD9-81ED-4DB2-BD59-A6C34878D82A}">
                        <a16:rowId xmlns:a16="http://schemas.microsoft.com/office/drawing/2014/main" val="10001"/>
                      </a:ext>
                    </a:extLst>
                  </a:tr>
                  <a:tr h="370840">
                    <a:tc>
                      <a:txBody>
                        <a:bodyPr/>
                        <a:lstStyle/>
                        <a:p>
                          <a:pPr algn="l"/>
                          <a:endParaRPr sz="1800"/>
                        </a:p>
                      </a:txBody>
                      <a:tcPr/>
                    </a:tc>
                    <a:tc>
                      <a:txBody>
                        <a:bodyPr/>
                        <a:lstStyle/>
                        <a:p>
                          <a:pPr algn="l">
                            <a:defRPr sz="1800"/>
                          </a:pPr>
                          <a:r>
                            <a:rPr sz="180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8</m:t>
                                  </m:r>
                                </m:den>
                              </m:f>
                              <m:r>
                                <a:rPr sz="1800">
                                  <a:latin typeface="Cambria Math"/>
                                </a:rPr>
                                <m:t>−</m:t>
                              </m:r>
                              <m:f>
                                <m:fPr>
                                  <m:ctrlPr>
                                    <a:rPr sz="1800" i="1">
                                      <a:latin typeface="Cambria Math" panose="02040503050406030204" pitchFamily="18" charset="0"/>
                                    </a:rPr>
                                  </m:ctrlPr>
                                </m:fPr>
                                <m:num>
                                  <m:r>
                                    <a:rPr sz="1800">
                                      <a:latin typeface="Cambria Math"/>
                                    </a:rPr>
                                    <m:t>3</m:t>
                                  </m:r>
                                </m:num>
                                <m:den>
                                  <m:r>
                                    <a:rPr sz="1800">
                                      <a:latin typeface="Cambria Math"/>
                                    </a:rPr>
                                    <m:t>8</m:t>
                                  </m:r>
                                </m:den>
                              </m:f>
                              <m:r>
                                <a:rPr sz="1800">
                                  <a:latin typeface="Cambria Math"/>
                                </a:rPr>
                                <m:t>+</m:t>
                              </m:r>
                              <m:r>
                                <a:rPr sz="1800">
                                  <a:latin typeface="Cambria Math"/>
                                </a:rPr>
                                <m:t>5</m:t>
                              </m:r>
                            </m:oMath>
                          </a14:m>
                          <a:endParaRPr sz="1800"/>
                        </a:p>
                      </a:txBody>
                      <a:tcPr/>
                    </a:tc>
                    <a:tc>
                      <a:txBody>
                        <a:bodyPr/>
                        <a:lstStyle/>
                        <a:p>
                          <a:pPr algn="l"/>
                          <a:endParaRPr sz="1800" dirty="0"/>
                        </a:p>
                      </a:txBody>
                      <a:tcPr/>
                    </a:tc>
                    <a:extLst>
                      <a:ext uri="{0D108BD9-81ED-4DB2-BD59-A6C34878D82A}">
                        <a16:rowId xmlns:a16="http://schemas.microsoft.com/office/drawing/2014/main" val="10002"/>
                      </a:ext>
                    </a:extLst>
                  </a:tr>
                  <a:tr h="370840">
                    <a:tc>
                      <a:txBody>
                        <a:bodyPr/>
                        <a:lstStyle/>
                        <a:p>
                          <a:pPr algn="l"/>
                          <a:endParaRPr sz="1800"/>
                        </a:p>
                      </a:txBody>
                      <a:tcPr/>
                    </a:tc>
                    <a:tc>
                      <a:txBody>
                        <a:bodyPr/>
                        <a:lstStyle/>
                        <a:p>
                          <a:pPr algn="l">
                            <a:defRPr sz="1800"/>
                          </a:pPr>
                          <a:r>
                            <a:rPr sz="180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19</m:t>
                                  </m:r>
                                </m:num>
                                <m:den>
                                  <m:r>
                                    <a:rPr sz="1800">
                                      <a:latin typeface="Cambria Math"/>
                                    </a:rPr>
                                    <m:t>4</m:t>
                                  </m:r>
                                </m:den>
                              </m:f>
                            </m:oMath>
                          </a14:m>
                          <a:endParaRPr sz="1800"/>
                        </a:p>
                      </a:txBody>
                      <a:tcPr/>
                    </a:tc>
                    <a:tc>
                      <a:txBody>
                        <a:bodyPr/>
                        <a:lstStyle/>
                        <a:p>
                          <a:pPr algn="l"/>
                          <a:endParaRPr sz="18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555C2905-E5F0-26ED-6A36-B4EA11D16B95}"/>
                  </a:ext>
                </a:extLst>
              </p:cNvPr>
              <p:cNvGraphicFramePr>
                <a:graphicFrameLocks/>
              </p:cNvGraphicFramePr>
              <p:nvPr>
                <p:extLst>
                  <p:ext uri="{D42A27DB-BD31-4B8C-83A1-F6EECF244321}">
                    <p14:modId xmlns:p14="http://schemas.microsoft.com/office/powerpoint/2010/main" val="12180811"/>
                  </p:ext>
                </p:extLst>
              </p:nvPr>
            </p:nvGraphicFramePr>
            <p:xfrm>
              <a:off x="990600" y="2209800"/>
              <a:ext cx="7696200" cy="2269808"/>
            </p:xfrm>
            <a:graphic>
              <a:graphicData uri="http://schemas.openxmlformats.org/drawingml/2006/table">
                <a:tbl>
                  <a:tblPr firstRow="1" bandRow="1">
                    <a:tableStyleId>{2D5ABB26-0587-4C30-8999-92F81FD0307C}</a:tableStyleId>
                  </a:tblPr>
                  <a:tblGrid>
                    <a:gridCol w="926394">
                      <a:extLst>
                        <a:ext uri="{9D8B030D-6E8A-4147-A177-3AD203B41FA5}">
                          <a16:colId xmlns:a16="http://schemas.microsoft.com/office/drawing/2014/main" val="20000"/>
                        </a:ext>
                      </a:extLst>
                    </a:gridCol>
                    <a:gridCol w="2382972">
                      <a:extLst>
                        <a:ext uri="{9D8B030D-6E8A-4147-A177-3AD203B41FA5}">
                          <a16:colId xmlns:a16="http://schemas.microsoft.com/office/drawing/2014/main" val="20001"/>
                        </a:ext>
                      </a:extLst>
                    </a:gridCol>
                    <a:gridCol w="4386834">
                      <a:extLst>
                        <a:ext uri="{9D8B030D-6E8A-4147-A177-3AD203B41FA5}">
                          <a16:colId xmlns:a16="http://schemas.microsoft.com/office/drawing/2014/main" val="20002"/>
                        </a:ext>
                      </a:extLst>
                    </a:gridCol>
                  </a:tblGrid>
                  <a:tr h="753110">
                    <a:tc>
                      <a:txBody>
                        <a:bodyPr/>
                        <a:lstStyle/>
                        <a:p>
                          <a:endParaRPr lang="en-US"/>
                        </a:p>
                      </a:txBody>
                      <a:tcPr>
                        <a:blipFill>
                          <a:blip r:embed="rId3"/>
                          <a:stretch>
                            <a:fillRect t="-4032" r="-730921" b="-206452"/>
                          </a:stretch>
                        </a:blipFill>
                      </a:tcPr>
                    </a:tc>
                    <a:tc>
                      <a:txBody>
                        <a:bodyPr/>
                        <a:lstStyle/>
                        <a:p>
                          <a:endParaRPr lang="en-US"/>
                        </a:p>
                      </a:txBody>
                      <a:tcPr>
                        <a:blipFill>
                          <a:blip r:embed="rId3"/>
                          <a:stretch>
                            <a:fillRect l="-38875" t="-4032" r="-184143" b="-206452"/>
                          </a:stretch>
                        </a:blipFill>
                      </a:tcPr>
                    </a:tc>
                    <a:tc>
                      <a:txBody>
                        <a:bodyPr/>
                        <a:lstStyle/>
                        <a:p>
                          <a:endParaRPr lang="en-US"/>
                        </a:p>
                      </a:txBody>
                      <a:tcPr>
                        <a:blipFill>
                          <a:blip r:embed="rId3"/>
                          <a:stretch>
                            <a:fillRect l="-75417" t="-4032" b="-206452"/>
                          </a:stretch>
                        </a:blipFill>
                      </a:tcPr>
                    </a:tc>
                    <a:extLst>
                      <a:ext uri="{0D108BD9-81ED-4DB2-BD59-A6C34878D82A}">
                        <a16:rowId xmlns:a16="http://schemas.microsoft.com/office/drawing/2014/main" val="10000"/>
                      </a:ext>
                    </a:extLst>
                  </a:tr>
                  <a:tr h="556133">
                    <a:tc>
                      <a:txBody>
                        <a:bodyPr/>
                        <a:lstStyle/>
                        <a:p>
                          <a:endParaRPr lang="en-US"/>
                        </a:p>
                      </a:txBody>
                      <a:tcPr>
                        <a:blipFill>
                          <a:blip r:embed="rId3"/>
                          <a:stretch>
                            <a:fillRect t="-141758" r="-730921" b="-181319"/>
                          </a:stretch>
                        </a:blipFill>
                      </a:tcPr>
                    </a:tc>
                    <a:tc>
                      <a:txBody>
                        <a:bodyPr/>
                        <a:lstStyle/>
                        <a:p>
                          <a:endParaRPr lang="en-US"/>
                        </a:p>
                      </a:txBody>
                      <a:tcPr>
                        <a:blipFill>
                          <a:blip r:embed="rId3"/>
                          <a:stretch>
                            <a:fillRect l="-38875" t="-141758" r="-184143" b="-181319"/>
                          </a:stretch>
                        </a:blipFill>
                      </a:tcPr>
                    </a:tc>
                    <a:tc>
                      <a:txBody>
                        <a:bodyPr/>
                        <a:lstStyle/>
                        <a:p>
                          <a:pPr algn="l"/>
                          <a:endParaRPr sz="1800"/>
                        </a:p>
                      </a:txBody>
                      <a:tcPr/>
                    </a:tc>
                    <a:extLst>
                      <a:ext uri="{0D108BD9-81ED-4DB2-BD59-A6C34878D82A}">
                        <a16:rowId xmlns:a16="http://schemas.microsoft.com/office/drawing/2014/main" val="10001"/>
                      </a:ext>
                    </a:extLst>
                  </a:tr>
                  <a:tr h="481203">
                    <a:tc>
                      <a:txBody>
                        <a:bodyPr/>
                        <a:lstStyle/>
                        <a:p>
                          <a:pPr algn="l"/>
                          <a:endParaRPr sz="1800"/>
                        </a:p>
                      </a:txBody>
                      <a:tcPr/>
                    </a:tc>
                    <a:tc>
                      <a:txBody>
                        <a:bodyPr/>
                        <a:lstStyle/>
                        <a:p>
                          <a:endParaRPr lang="en-US"/>
                        </a:p>
                      </a:txBody>
                      <a:tcPr>
                        <a:blipFill>
                          <a:blip r:embed="rId3"/>
                          <a:stretch>
                            <a:fillRect l="-38875" t="-278481" r="-184143" b="-108861"/>
                          </a:stretch>
                        </a:blipFill>
                      </a:tcPr>
                    </a:tc>
                    <a:tc>
                      <a:txBody>
                        <a:bodyPr/>
                        <a:lstStyle/>
                        <a:p>
                          <a:pPr algn="l"/>
                          <a:endParaRPr sz="1800" dirty="0"/>
                        </a:p>
                      </a:txBody>
                      <a:tcPr/>
                    </a:tc>
                    <a:extLst>
                      <a:ext uri="{0D108BD9-81ED-4DB2-BD59-A6C34878D82A}">
                        <a16:rowId xmlns:a16="http://schemas.microsoft.com/office/drawing/2014/main" val="10002"/>
                      </a:ext>
                    </a:extLst>
                  </a:tr>
                  <a:tr h="479362">
                    <a:tc>
                      <a:txBody>
                        <a:bodyPr/>
                        <a:lstStyle/>
                        <a:p>
                          <a:pPr algn="l"/>
                          <a:endParaRPr sz="1800"/>
                        </a:p>
                      </a:txBody>
                      <a:tcPr/>
                    </a:tc>
                    <a:tc>
                      <a:txBody>
                        <a:bodyPr/>
                        <a:lstStyle/>
                        <a:p>
                          <a:endParaRPr lang="en-US"/>
                        </a:p>
                      </a:txBody>
                      <a:tcPr>
                        <a:blipFill>
                          <a:blip r:embed="rId3"/>
                          <a:stretch>
                            <a:fillRect l="-38875" t="-378481" r="-184143" b="-8861"/>
                          </a:stretch>
                        </a:blipFill>
                      </a:tcPr>
                    </a:tc>
                    <a:tc>
                      <a:txBody>
                        <a:bodyPr/>
                        <a:lstStyle/>
                        <a:p>
                          <a:pPr algn="l"/>
                          <a:endParaRPr sz="1800"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FEBEBF-1743-9962-A3F2-3D4C21DFA4E6}"/>
                  </a:ext>
                </a:extLst>
              </p:cNvPr>
              <p:cNvSpPr txBox="1"/>
              <p:nvPr/>
            </p:nvSpPr>
            <p:spPr>
              <a:xfrm>
                <a:off x="990600" y="4607156"/>
                <a:ext cx="7696200" cy="737189"/>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19</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is a point of inflection of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endParaRPr lang="en-US" dirty="0"/>
              </a:p>
            </p:txBody>
          </p:sp>
        </mc:Choice>
        <mc:Fallback xmlns="">
          <p:sp>
            <p:nvSpPr>
              <p:cNvPr id="6" name="TextBox 5">
                <a:extLst>
                  <a:ext uri="{FF2B5EF4-FFF2-40B4-BE49-F238E27FC236}">
                    <a16:creationId xmlns:a16="http://schemas.microsoft.com/office/drawing/2014/main" id="{69FEBEBF-1743-9962-A3F2-3D4C21DFA4E6}"/>
                  </a:ext>
                </a:extLst>
              </p:cNvPr>
              <p:cNvSpPr txBox="1">
                <a:spLocks noRot="1" noChangeAspect="1" noMove="1" noResize="1" noEditPoints="1" noAdjustHandles="1" noChangeArrowheads="1" noChangeShapeType="1" noTextEdit="1"/>
              </p:cNvSpPr>
              <p:nvPr/>
            </p:nvSpPr>
            <p:spPr>
              <a:xfrm>
                <a:off x="990600" y="4607156"/>
                <a:ext cx="7696200" cy="737189"/>
              </a:xfrm>
              <a:prstGeom prst="rect">
                <a:avLst/>
              </a:prstGeom>
              <a:blipFill>
                <a:blip r:embed="rId4"/>
                <a:stretch>
                  <a:fillRect l="-1664" b="-9091"/>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Finding Points of Inflection (cont.)</a:t>
            </a:r>
          </a:p>
        </p:txBody>
      </p:sp>
      <p:pic>
        <p:nvPicPr>
          <p:cNvPr id="5" name="Content Placeholder 4">
            <a:extLst>
              <a:ext uri="{FF2B5EF4-FFF2-40B4-BE49-F238E27FC236}">
                <a16:creationId xmlns:a16="http://schemas.microsoft.com/office/drawing/2014/main" id="{338C861A-963E-2CC3-B2DD-2593E95629F7}"/>
              </a:ext>
            </a:extLst>
          </p:cNvPr>
          <p:cNvPicPr>
            <a:picLocks noGrp="1" noChangeAspect="1"/>
          </p:cNvPicPr>
          <p:nvPr>
            <p:ph sz="quarter" idx="11"/>
          </p:nvPr>
        </p:nvPicPr>
        <p:blipFill>
          <a:blip r:embed="rId2"/>
          <a:stretch>
            <a:fillRect/>
          </a:stretch>
        </p:blipFill>
        <p:spPr>
          <a:xfrm>
            <a:off x="2144207" y="1082675"/>
            <a:ext cx="4855586" cy="48498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First and Second Derivatives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both the first and second derivatives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−12</m:t>
                    </m:r>
                    <m:r>
                      <a:rPr>
                        <a:latin typeface="Cambria Math" panose="02040503050406030204" pitchFamily="18" charset="0"/>
                      </a:rPr>
                      <m:t>𝑥</m:t>
                    </m:r>
                    <m:r>
                      <a:rPr>
                        <a:latin typeface="Cambria Math" panose="02040503050406030204" pitchFamily="18" charset="0"/>
                      </a:rPr>
                      <m:t>+1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9FC307C-1849-C23E-B322-49221CD486C3}"/>
              </a:ext>
            </a:extLst>
          </p:cNvPr>
          <p:cNvSpPr txBox="1"/>
          <p:nvPr/>
        </p:nvSpPr>
        <p:spPr>
          <a:xfrm>
            <a:off x="457200" y="2057400"/>
            <a:ext cx="82296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9CD462B9-A164-856C-D665-BD45C7D78942}"/>
                  </a:ext>
                </a:extLst>
              </p:cNvPr>
              <p:cNvGraphicFramePr>
                <a:graphicFrameLocks/>
              </p:cNvGraphicFramePr>
              <p:nvPr>
                <p:extLst>
                  <p:ext uri="{D42A27DB-BD31-4B8C-83A1-F6EECF244321}">
                    <p14:modId xmlns:p14="http://schemas.microsoft.com/office/powerpoint/2010/main" val="2655191148"/>
                  </p:ext>
                </p:extLst>
              </p:nvPr>
            </p:nvGraphicFramePr>
            <p:xfrm>
              <a:off x="457200" y="2604121"/>
              <a:ext cx="8229600" cy="103632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pPr algn="l">
                            <a:defRPr sz="18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𝑓</m:t>
                                  </m:r>
                                </m:e>
                                <m:sup>
                                  <m:r>
                                    <a:rPr sz="2800">
                                      <a:latin typeface="Cambria Math"/>
                                    </a:rPr>
                                    <m:t>′</m:t>
                                  </m:r>
                                </m:sup>
                              </m:sSup>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a:p>
                      </a:txBody>
                      <a:tcPr/>
                    </a:tc>
                    <a:tc>
                      <a:txBody>
                        <a:bodyPr/>
                        <a:lstStyle/>
                        <a:p>
                          <a:pPr algn="l">
                            <a:defRPr sz="1800"/>
                          </a:pPr>
                          <a:r>
                            <a:rPr sz="2800"/>
                            <a:t>​</a:t>
                          </a:r>
                          <a14:m>
                            <m:oMath xmlns:m="http://schemas.openxmlformats.org/officeDocument/2006/math">
                              <m:r>
                                <a:rPr sz="2800">
                                  <a:latin typeface="Cambria Math"/>
                                </a:rPr>
                                <m:t>=3</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−12</m:t>
                              </m:r>
                            </m:oMath>
                          </a14:m>
                          <a:endParaRPr sz="2800"/>
                        </a:p>
                      </a:txBody>
                      <a:tcPr/>
                    </a:tc>
                    <a:tc>
                      <a:txBody>
                        <a:bodyPr/>
                        <a:lstStyle/>
                        <a:p>
                          <a:pPr algn="l">
                            <a:defRPr sz="1100" b="1"/>
                          </a:pPr>
                          <a:r>
                            <a:rPr sz="2800" b="0" dirty="0"/>
                            <a:t>Differentiate </a:t>
                          </a:r>
                          <a14:m>
                            <m:oMath xmlns:m="http://schemas.openxmlformats.org/officeDocument/2006/math">
                              <m:r>
                                <m:rPr>
                                  <m:sty m:val="p"/>
                                </m:rPr>
                                <a:rPr sz="2800" b="0" i="1">
                                  <a:latin typeface="Cambria Math"/>
                                </a:rPr>
                                <m:t>f</m:t>
                              </m:r>
                              <m:r>
                                <a:rPr sz="2800" b="0">
                                  <a:latin typeface="Cambria Math"/>
                                </a:rPr>
                                <m:t>⁡</m:t>
                              </m:r>
                              <m:d>
                                <m:dPr>
                                  <m:ctrlPr>
                                    <a:rPr sz="2800" b="0" i="1">
                                      <a:latin typeface="Cambria Math" panose="02040503050406030204" pitchFamily="18" charset="0"/>
                                    </a:rPr>
                                  </m:ctrlPr>
                                </m:dPr>
                                <m:e>
                                  <m:r>
                                    <m:rPr>
                                      <m:sty m:val="p"/>
                                    </m:rPr>
                                    <a:rPr sz="2800" b="0" i="1">
                                      <a:latin typeface="Cambria Math"/>
                                    </a:rPr>
                                    <m:t>x</m:t>
                                  </m:r>
                                </m:e>
                              </m:d>
                            </m:oMath>
                          </a14:m>
                          <a:r>
                            <a:rPr sz="2800" b="0" dirty="0"/>
                            <a:t>.</a:t>
                          </a:r>
                        </a:p>
                      </a:txBody>
                      <a:tcPr/>
                    </a:tc>
                    <a:extLst>
                      <a:ext uri="{0D108BD9-81ED-4DB2-BD59-A6C34878D82A}">
                        <a16:rowId xmlns:a16="http://schemas.microsoft.com/office/drawing/2014/main" val="10000"/>
                      </a:ext>
                    </a:extLst>
                  </a:tr>
                  <a:tr h="370840">
                    <a:tc>
                      <a:txBody>
                        <a:bodyPr/>
                        <a:lstStyle/>
                        <a:p>
                          <a:pPr algn="l">
                            <a:defRPr sz="1800"/>
                          </a:pPr>
                          <a:r>
                            <a:rPr sz="2800"/>
                            <a:t>​</a:t>
                          </a:r>
                          <a14:m>
                            <m:oMath xmlns:m="http://schemas.openxmlformats.org/officeDocument/2006/math">
                              <m:sSup>
                                <m:sSupPr>
                                  <m:ctrlPr>
                                    <a:rPr sz="2800" i="1">
                                      <a:latin typeface="Cambria Math" panose="02040503050406030204" pitchFamily="18" charset="0"/>
                                    </a:rPr>
                                  </m:ctrlPr>
                                </m:sSupPr>
                                <m:e>
                                  <m:r>
                                    <a:rPr sz="2800">
                                      <a:latin typeface="Cambria Math"/>
                                    </a:rPr>
                                    <m:t>𝑓</m:t>
                                  </m:r>
                                </m:e>
                                <m:sup>
                                  <m:r>
                                    <a:rPr sz="2800">
                                      <a:latin typeface="Cambria Math"/>
                                    </a:rPr>
                                    <m:t>″</m:t>
                                  </m:r>
                                </m:sup>
                              </m:sSup>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a:p>
                      </a:txBody>
                      <a:tcPr/>
                    </a:tc>
                    <a:tc>
                      <a:txBody>
                        <a:bodyPr/>
                        <a:lstStyle/>
                        <a:p>
                          <a:pPr algn="l">
                            <a:defRPr sz="1800"/>
                          </a:pPr>
                          <a:r>
                            <a:rPr sz="2800"/>
                            <a:t>​</a:t>
                          </a:r>
                          <a14:m>
                            <m:oMath xmlns:m="http://schemas.openxmlformats.org/officeDocument/2006/math">
                              <m:r>
                                <a:rPr sz="2800">
                                  <a:latin typeface="Cambria Math"/>
                                </a:rPr>
                                <m:t>=6</m:t>
                              </m:r>
                              <m:r>
                                <a:rPr sz="2800">
                                  <a:latin typeface="Cambria Math"/>
                                </a:rPr>
                                <m:t>𝑥</m:t>
                              </m:r>
                            </m:oMath>
                          </a14:m>
                          <a:endParaRPr sz="2800"/>
                        </a:p>
                      </a:txBody>
                      <a:tcPr/>
                    </a:tc>
                    <a:tc>
                      <a:txBody>
                        <a:bodyPr/>
                        <a:lstStyle/>
                        <a:p>
                          <a:pPr algn="l">
                            <a:defRPr sz="1100" b="1"/>
                          </a:pPr>
                          <a:r>
                            <a:rPr sz="2800" b="0" dirty="0"/>
                            <a:t>Differentiate </a:t>
                          </a:r>
                          <a14:m>
                            <m:oMath xmlns:m="http://schemas.openxmlformats.org/officeDocument/2006/math">
                              <m:sSup>
                                <m:sSupPr>
                                  <m:ctrlPr>
                                    <a:rPr sz="2800" b="0" i="1">
                                      <a:latin typeface="Cambria Math" panose="02040503050406030204" pitchFamily="18" charset="0"/>
                                    </a:rPr>
                                  </m:ctrlPr>
                                </m:sSupPr>
                                <m:e>
                                  <m:r>
                                    <m:rPr>
                                      <m:sty m:val="p"/>
                                    </m:rPr>
                                    <a:rPr sz="2800" b="0" i="1">
                                      <a:latin typeface="Cambria Math"/>
                                    </a:rPr>
                                    <m:t>f</m:t>
                                  </m:r>
                                </m:e>
                                <m:sup>
                                  <m:r>
                                    <a:rPr sz="2800" b="0">
                                      <a:latin typeface="Cambria Math"/>
                                    </a:rPr>
                                    <m:t>′</m:t>
                                  </m:r>
                                </m:sup>
                              </m:sSup>
                              <m:r>
                                <a:rPr sz="2800" b="0">
                                  <a:latin typeface="Cambria Math"/>
                                </a:rPr>
                                <m:t>⁡</m:t>
                              </m:r>
                              <m:d>
                                <m:dPr>
                                  <m:ctrlPr>
                                    <a:rPr sz="2800" b="0" i="1">
                                      <a:latin typeface="Cambria Math" panose="02040503050406030204" pitchFamily="18" charset="0"/>
                                    </a:rPr>
                                  </m:ctrlPr>
                                </m:dPr>
                                <m:e>
                                  <m:r>
                                    <m:rPr>
                                      <m:sty m:val="p"/>
                                    </m:rPr>
                                    <a:rPr sz="2800" b="0" i="1">
                                      <a:latin typeface="Cambria Math"/>
                                    </a:rPr>
                                    <m:t>x</m:t>
                                  </m:r>
                                </m:e>
                              </m:d>
                            </m:oMath>
                          </a14:m>
                          <a:r>
                            <a:rPr sz="2800" b="0" dirty="0"/>
                            <a:t>.</a:t>
                          </a:r>
                        </a:p>
                      </a:txBody>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2">
                <a:extLst>
                  <a:ext uri="{FF2B5EF4-FFF2-40B4-BE49-F238E27FC236}">
                    <a16:creationId xmlns:a16="http://schemas.microsoft.com/office/drawing/2014/main" id="{9CD462B9-A164-856C-D665-BD45C7D78942}"/>
                  </a:ext>
                </a:extLst>
              </p:cNvPr>
              <p:cNvGraphicFramePr>
                <a:graphicFrameLocks/>
              </p:cNvGraphicFramePr>
              <p:nvPr>
                <p:extLst>
                  <p:ext uri="{D42A27DB-BD31-4B8C-83A1-F6EECF244321}">
                    <p14:modId xmlns:p14="http://schemas.microsoft.com/office/powerpoint/2010/main" val="2655191148"/>
                  </p:ext>
                </p:extLst>
              </p:nvPr>
            </p:nvGraphicFramePr>
            <p:xfrm>
              <a:off x="457200" y="2604121"/>
              <a:ext cx="8229600" cy="103632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18160">
                    <a:tc>
                      <a:txBody>
                        <a:bodyPr/>
                        <a:lstStyle/>
                        <a:p>
                          <a:endParaRPr lang="en-US"/>
                        </a:p>
                      </a:txBody>
                      <a:tcPr>
                        <a:blipFill>
                          <a:blip r:embed="rId3"/>
                          <a:stretch>
                            <a:fillRect t="-10465" r="-671429" b="-131395"/>
                          </a:stretch>
                        </a:blipFill>
                      </a:tcPr>
                    </a:tc>
                    <a:tc>
                      <a:txBody>
                        <a:bodyPr/>
                        <a:lstStyle/>
                        <a:p>
                          <a:endParaRPr lang="en-US"/>
                        </a:p>
                      </a:txBody>
                      <a:tcPr>
                        <a:blipFill>
                          <a:blip r:embed="rId3"/>
                          <a:stretch>
                            <a:fillRect l="-50000" t="-10465" r="-235714" b="-131395"/>
                          </a:stretch>
                        </a:blipFill>
                      </a:tcPr>
                    </a:tc>
                    <a:tc>
                      <a:txBody>
                        <a:bodyPr/>
                        <a:lstStyle/>
                        <a:p>
                          <a:endParaRPr lang="en-US"/>
                        </a:p>
                      </a:txBody>
                      <a:tcPr>
                        <a:blipFill>
                          <a:blip r:embed="rId3"/>
                          <a:stretch>
                            <a:fillRect l="-63636" t="-10465" b="-131395"/>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11765" r="-671429" b="-32941"/>
                          </a:stretch>
                        </a:blipFill>
                      </a:tcPr>
                    </a:tc>
                    <a:tc>
                      <a:txBody>
                        <a:bodyPr/>
                        <a:lstStyle/>
                        <a:p>
                          <a:endParaRPr lang="en-US"/>
                        </a:p>
                      </a:txBody>
                      <a:tcPr>
                        <a:blipFill>
                          <a:blip r:embed="rId3"/>
                          <a:stretch>
                            <a:fillRect l="-50000" t="-111765" r="-235714" b="-32941"/>
                          </a:stretch>
                        </a:blipFill>
                      </a:tcPr>
                    </a:tc>
                    <a:tc>
                      <a:txBody>
                        <a:bodyPr/>
                        <a:lstStyle/>
                        <a:p>
                          <a:endParaRPr lang="en-US"/>
                        </a:p>
                      </a:txBody>
                      <a:tcPr>
                        <a:blipFill>
                          <a:blip r:embed="rId3"/>
                          <a:stretch>
                            <a:fillRect l="-63636" t="-111765" b="-32941"/>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First and Second Derivatives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and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
                          <a:rPr>
                            <a:latin typeface="Cambria Math" panose="02040503050406030204" pitchFamily="18" charset="0"/>
                          </a:rPr>
                          <m:t>𝑦</m:t>
                        </m:r>
                      </m:num>
                      <m:den>
                        <m:sSup>
                          <m:sSupPr>
                            <m:ctrlPr>
                              <a:rPr i="1">
                                <a:latin typeface="Cambria Math" panose="02040503050406030204" pitchFamily="18" charset="0"/>
                              </a:rPr>
                            </m:ctrlPr>
                          </m:sSupPr>
                          <m:e>
                            <m:r>
                              <a:rPr>
                                <a:latin typeface="Cambria Math" panose="02040503050406030204" pitchFamily="18" charset="0"/>
                              </a:rPr>
                              <m:t>𝑑𝑥</m:t>
                            </m:r>
                          </m:e>
                          <m:sup>
                            <m:r>
                              <a:rPr>
                                <a:latin typeface="Cambria Math" panose="02040503050406030204" pitchFamily="18" charset="0"/>
                              </a:rPr>
                              <m:t>2</m:t>
                            </m:r>
                          </m:sup>
                        </m:sSup>
                      </m:den>
                    </m:f>
                  </m:oMath>
                </a14:m>
                <a:r>
                  <a:rPr sz="2800"/>
                  <a:t> 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e>
                    </m:ra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8B6C44E-CB6B-0BF1-B875-360D808100AC}"/>
                  </a:ext>
                </a:extLst>
              </p:cNvPr>
              <p:cNvGraphicFramePr>
                <a:graphicFrameLocks/>
              </p:cNvGraphicFramePr>
              <p:nvPr>
                <p:extLst>
                  <p:ext uri="{D42A27DB-BD31-4B8C-83A1-F6EECF244321}">
                    <p14:modId xmlns:p14="http://schemas.microsoft.com/office/powerpoint/2010/main" val="2092996526"/>
                  </p:ext>
                </p:extLst>
              </p:nvPr>
            </p:nvGraphicFramePr>
            <p:xfrm>
              <a:off x="457200" y="2514600"/>
              <a:ext cx="8229600" cy="29906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70840">
                    <a:tc>
                      <a:txBody>
                        <a:bodyPr/>
                        <a:lstStyle/>
                        <a:p>
                          <a:pPr algn="l">
                            <a:defRPr sz="1800"/>
                          </a:pPr>
                          <a14:m>
                            <m:oMathPara xmlns:m="http://schemas.openxmlformats.org/officeDocument/2006/math">
                              <m:oMathParaPr>
                                <m:jc m:val="centerGroup"/>
                              </m:oMathParaPr>
                              <m:oMath xmlns:m="http://schemas.openxmlformats.org/officeDocument/2006/math">
                                <m:r>
                                  <a:rPr sz="2800">
                                    <a:latin typeface="Cambria Math"/>
                                  </a:rPr>
                                  <m:t>𝑦</m:t>
                                </m:r>
                              </m:oMath>
                            </m:oMathPara>
                          </a14:m>
                          <a:endParaRPr sz="2800"/>
                        </a:p>
                      </a:txBody>
                      <a:tcPr/>
                    </a:tc>
                    <a:tc>
                      <a:txBody>
                        <a:bodyPr/>
                        <a:lstStyle/>
                        <a:p>
                          <a:pPr algn="l">
                            <a:defRPr sz="1800"/>
                          </a:pPr>
                          <a:r>
                            <a:rPr sz="280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+1</m:t>
                                  </m:r>
                                </m:e>
                              </m:rad>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+1</m:t>
                                      </m:r>
                                    </m:e>
                                  </m:d>
                                </m:e>
                                <m:sup>
                                  <m:f>
                                    <m:fPr>
                                      <m:ctrlPr>
                                        <a:rPr sz="2800" i="1">
                                          <a:latin typeface="Cambria Math" panose="02040503050406030204" pitchFamily="18" charset="0"/>
                                        </a:rPr>
                                      </m:ctrlPr>
                                    </m:fPr>
                                    <m:num>
                                      <m:r>
                                        <a:rPr sz="2800">
                                          <a:latin typeface="Cambria Math"/>
                                        </a:rPr>
                                        <m:t>1</m:t>
                                      </m:r>
                                    </m:num>
                                    <m:den>
                                      <m:r>
                                        <a:rPr sz="2800">
                                          <a:latin typeface="Cambria Math"/>
                                        </a:rPr>
                                        <m:t>2</m:t>
                                      </m:r>
                                    </m:den>
                                  </m:f>
                                </m:sup>
                              </m:sSup>
                            </m:oMath>
                          </a14:m>
                          <a:endParaRPr sz="2800"/>
                        </a:p>
                      </a:txBody>
                      <a:tcPr/>
                    </a:tc>
                    <a:tc>
                      <a:txBody>
                        <a:bodyPr/>
                        <a:lstStyle/>
                        <a:p>
                          <a:pPr algn="l">
                            <a:defRPr sz="1100" b="1"/>
                          </a:pPr>
                          <a:r>
                            <a:rPr sz="2800" b="0" dirty="0"/>
                            <a:t>Rewrite </a:t>
                          </a:r>
                          <a14:m>
                            <m:oMath xmlns:m="http://schemas.openxmlformats.org/officeDocument/2006/math">
                              <m:r>
                                <m:rPr>
                                  <m:sty m:val="p"/>
                                </m:rPr>
                                <a:rPr lang="en-US" sz="2800" b="0" i="1" smtClean="0">
                                  <a:latin typeface="Cambria Math"/>
                                </a:rPr>
                                <m:t>y</m:t>
                              </m:r>
                            </m:oMath>
                          </a14:m>
                          <a:r>
                            <a:rPr sz="2800" b="0" dirty="0"/>
                            <a:t> using exponents.</a:t>
                          </a:r>
                        </a:p>
                      </a:txBody>
                      <a:tcPr/>
                    </a:tc>
                    <a:extLst>
                      <a:ext uri="{0D108BD9-81ED-4DB2-BD59-A6C34878D82A}">
                        <a16:rowId xmlns:a16="http://schemas.microsoft.com/office/drawing/2014/main" val="10000"/>
                      </a:ext>
                    </a:extLst>
                  </a:tr>
                  <a:tr h="370840">
                    <a:tc>
                      <a:txBody>
                        <a:bodyPr/>
                        <a:lstStyle/>
                        <a:p>
                          <a:pPr algn="l">
                            <a:defRPr sz="1800"/>
                          </a:pPr>
                          <a:r>
                            <a:rPr sz="2800"/>
                            <a:t>​</a:t>
                          </a:r>
                          <a14:m>
                            <m:oMath xmlns:m="http://schemas.openxmlformats.org/officeDocument/2006/math">
                              <m:f>
                                <m:fPr>
                                  <m:ctrlPr>
                                    <a:rPr sz="2800" i="1">
                                      <a:latin typeface="Cambria Math" panose="02040503050406030204" pitchFamily="18" charset="0"/>
                                    </a:rPr>
                                  </m:ctrlPr>
                                </m:fPr>
                                <m:num>
                                  <m:r>
                                    <a:rPr sz="2800">
                                      <a:latin typeface="Cambria Math"/>
                                    </a:rPr>
                                    <m:t>𝑑𝑦</m:t>
                                  </m:r>
                                </m:num>
                                <m:den>
                                  <m:r>
                                    <a:rPr sz="2800">
                                      <a:latin typeface="Cambria Math"/>
                                    </a:rPr>
                                    <m:t>𝑑𝑥</m:t>
                                  </m:r>
                                </m:den>
                              </m:f>
                            </m:oMath>
                          </a14:m>
                          <a:endParaRPr sz="2800"/>
                        </a:p>
                      </a:txBody>
                      <a:tcP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m:t>
                                  </m:r>
                                </m:den>
                              </m:f>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+1</m:t>
                                      </m:r>
                                    </m:e>
                                  </m:d>
                                </m:e>
                                <m:sup>
                                  <m:f>
                                    <m:fPr>
                                      <m:ctrlPr>
                                        <a:rPr sz="2800" i="1">
                                          <a:latin typeface="Cambria Math" panose="02040503050406030204" pitchFamily="18" charset="0"/>
                                        </a:rPr>
                                      </m:ctrlPr>
                                    </m:fPr>
                                    <m:num>
                                      <m:r>
                                        <a:rPr sz="2800">
                                          <a:latin typeface="Cambria Math"/>
                                        </a:rPr>
                                        <m:t>−1</m:t>
                                      </m:r>
                                    </m:num>
                                    <m:den>
                                      <m:r>
                                        <a:rPr sz="2800">
                                          <a:latin typeface="Cambria Math"/>
                                        </a:rPr>
                                        <m:t>2</m:t>
                                      </m:r>
                                    </m:den>
                                  </m:f>
                                </m:sup>
                              </m:sSup>
                              <m:d>
                                <m:dPr>
                                  <m:ctrlPr>
                                    <a:rPr sz="2800" i="1">
                                      <a:latin typeface="Cambria Math" panose="02040503050406030204" pitchFamily="18" charset="0"/>
                                    </a:rPr>
                                  </m:ctrlPr>
                                </m:dPr>
                                <m:e>
                                  <m:r>
                                    <a:rPr sz="2800">
                                      <a:latin typeface="Cambria Math"/>
                                    </a:rPr>
                                    <m:t>2</m:t>
                                  </m:r>
                                  <m:r>
                                    <a:rPr sz="2800">
                                      <a:latin typeface="Cambria Math"/>
                                    </a:rPr>
                                    <m:t>𝑥</m:t>
                                  </m:r>
                                </m:e>
                              </m:d>
                            </m:oMath>
                          </a14:m>
                          <a:endParaRPr sz="2800" dirty="0"/>
                        </a:p>
                      </a:txBody>
                      <a:tcPr/>
                    </a:tc>
                    <a:tc>
                      <a:txBody>
                        <a:bodyPr/>
                        <a:lstStyle/>
                        <a:p>
                          <a:pPr algn="l">
                            <a:defRPr sz="1100" b="1"/>
                          </a:pPr>
                          <a:r>
                            <a:rPr sz="2800" b="0" dirty="0"/>
                            <a:t>Use the General Power Rule to find the first derivative of </a:t>
                          </a:r>
                          <a14:m>
                            <m:oMath xmlns:m="http://schemas.openxmlformats.org/officeDocument/2006/math">
                              <m:r>
                                <m:rPr>
                                  <m:sty m:val="p"/>
                                </m:rPr>
                                <a:rPr lang="en-US" sz="2800" b="0" i="1" smtClean="0">
                                  <a:latin typeface="Cambria Math"/>
                                </a:rPr>
                                <m:t>y</m:t>
                              </m:r>
                            </m:oMath>
                          </a14:m>
                          <a:r>
                            <a:rPr sz="2800" b="0" dirty="0"/>
                            <a:t>.</a:t>
                          </a:r>
                        </a:p>
                      </a:txBody>
                      <a:tcPr/>
                    </a:tc>
                    <a:extLst>
                      <a:ext uri="{0D108BD9-81ED-4DB2-BD59-A6C34878D82A}">
                        <a16:rowId xmlns:a16="http://schemas.microsoft.com/office/drawing/2014/main" val="10001"/>
                      </a:ext>
                    </a:extLst>
                  </a:tr>
                  <a:tr h="370840">
                    <a:tc>
                      <a:txBody>
                        <a:bodyPr/>
                        <a:lstStyle/>
                        <a:p>
                          <a:pPr algn="l"/>
                          <a:r>
                            <a:rPr sz="2800"/>
                            <a:t>​</a:t>
                          </a:r>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𝑥</m:t>
                              </m:r>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+1</m:t>
                                      </m:r>
                                    </m:e>
                                  </m:d>
                                </m:e>
                                <m:sup>
                                  <m:f>
                                    <m:fPr>
                                      <m:ctrlPr>
                                        <a:rPr sz="2800" i="1">
                                          <a:latin typeface="Cambria Math" panose="02040503050406030204" pitchFamily="18" charset="0"/>
                                        </a:rPr>
                                      </m:ctrlPr>
                                    </m:fPr>
                                    <m:num>
                                      <m:r>
                                        <a:rPr sz="2800">
                                          <a:latin typeface="Cambria Math"/>
                                        </a:rPr>
                                        <m:t>−1</m:t>
                                      </m:r>
                                    </m:num>
                                    <m:den>
                                      <m:r>
                                        <a:rPr sz="2800">
                                          <a:latin typeface="Cambria Math"/>
                                        </a:rPr>
                                        <m:t>2</m:t>
                                      </m:r>
                                    </m:den>
                                  </m:f>
                                </m:sup>
                              </m:sSup>
                            </m:oMath>
                          </a14:m>
                          <a:endParaRPr sz="2800"/>
                        </a:p>
                      </a:txBody>
                      <a:tcPr/>
                    </a:tc>
                    <a:tc>
                      <a:txBody>
                        <a:bodyPr/>
                        <a:lstStyle/>
                        <a:p>
                          <a:pPr algn="l">
                            <a:defRPr b="1"/>
                          </a:pPr>
                          <a:r>
                            <a:rPr lang="en-US" sz="2800" b="0" dirty="0"/>
                            <a:t>Simplify.</a:t>
                          </a:r>
                          <a:endParaRPr sz="2800"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78B6C44E-CB6B-0BF1-B875-360D808100AC}"/>
                  </a:ext>
                </a:extLst>
              </p:cNvPr>
              <p:cNvGraphicFramePr>
                <a:graphicFrameLocks/>
              </p:cNvGraphicFramePr>
              <p:nvPr>
                <p:extLst>
                  <p:ext uri="{D42A27DB-BD31-4B8C-83A1-F6EECF244321}">
                    <p14:modId xmlns:p14="http://schemas.microsoft.com/office/powerpoint/2010/main" val="2092996526"/>
                  </p:ext>
                </p:extLst>
              </p:nvPr>
            </p:nvGraphicFramePr>
            <p:xfrm>
              <a:off x="457200" y="2514600"/>
              <a:ext cx="8229600" cy="29906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944880">
                    <a:tc>
                      <a:txBody>
                        <a:bodyPr/>
                        <a:lstStyle/>
                        <a:p>
                          <a:endParaRPr lang="en-US"/>
                        </a:p>
                      </a:txBody>
                      <a:tcPr>
                        <a:blipFill>
                          <a:blip r:embed="rId3"/>
                          <a:stretch>
                            <a:fillRect t="-5806" r="-1094690" b="-235484"/>
                          </a:stretch>
                        </a:blipFill>
                      </a:tcPr>
                    </a:tc>
                    <a:tc>
                      <a:txBody>
                        <a:bodyPr/>
                        <a:lstStyle/>
                        <a:p>
                          <a:endParaRPr lang="en-US"/>
                        </a:p>
                      </a:txBody>
                      <a:tcPr>
                        <a:blipFill>
                          <a:blip r:embed="rId3"/>
                          <a:stretch>
                            <a:fillRect l="-18464" t="-5806" r="-102124" b="-235484"/>
                          </a:stretch>
                        </a:blipFill>
                      </a:tcPr>
                    </a:tc>
                    <a:tc>
                      <a:txBody>
                        <a:bodyPr/>
                        <a:lstStyle/>
                        <a:p>
                          <a:endParaRPr lang="en-US"/>
                        </a:p>
                      </a:txBody>
                      <a:tcPr>
                        <a:blipFill>
                          <a:blip r:embed="rId3"/>
                          <a:stretch>
                            <a:fillRect l="-116000" t="-5806" b="-235484"/>
                          </a:stretch>
                        </a:blipFill>
                      </a:tcPr>
                    </a:tc>
                    <a:extLst>
                      <a:ext uri="{0D108BD9-81ED-4DB2-BD59-A6C34878D82A}">
                        <a16:rowId xmlns:a16="http://schemas.microsoft.com/office/drawing/2014/main" val="10000"/>
                      </a:ext>
                    </a:extLst>
                  </a:tr>
                  <a:tr h="1371600">
                    <a:tc>
                      <a:txBody>
                        <a:bodyPr/>
                        <a:lstStyle/>
                        <a:p>
                          <a:endParaRPr lang="en-US"/>
                        </a:p>
                      </a:txBody>
                      <a:tcPr>
                        <a:blipFill>
                          <a:blip r:embed="rId3"/>
                          <a:stretch>
                            <a:fillRect t="-72566" r="-1094690" b="-61504"/>
                          </a:stretch>
                        </a:blipFill>
                      </a:tcPr>
                    </a:tc>
                    <a:tc>
                      <a:txBody>
                        <a:bodyPr/>
                        <a:lstStyle/>
                        <a:p>
                          <a:endParaRPr lang="en-US"/>
                        </a:p>
                      </a:txBody>
                      <a:tcPr>
                        <a:blipFill>
                          <a:blip r:embed="rId3"/>
                          <a:stretch>
                            <a:fillRect l="-18464" t="-72566" r="-102124" b="-61504"/>
                          </a:stretch>
                        </a:blipFill>
                      </a:tcPr>
                    </a:tc>
                    <a:tc>
                      <a:txBody>
                        <a:bodyPr/>
                        <a:lstStyle/>
                        <a:p>
                          <a:endParaRPr lang="en-US"/>
                        </a:p>
                      </a:txBody>
                      <a:tcPr>
                        <a:blipFill>
                          <a:blip r:embed="rId3"/>
                          <a:stretch>
                            <a:fillRect l="-116000" t="-72566" b="-61504"/>
                          </a:stretch>
                        </a:blipFill>
                      </a:tcPr>
                    </a:tc>
                    <a:extLst>
                      <a:ext uri="{0D108BD9-81ED-4DB2-BD59-A6C34878D82A}">
                        <a16:rowId xmlns:a16="http://schemas.microsoft.com/office/drawing/2014/main" val="10001"/>
                      </a:ext>
                    </a:extLst>
                  </a:tr>
                  <a:tr h="674180">
                    <a:tc>
                      <a:txBody>
                        <a:bodyPr/>
                        <a:lstStyle/>
                        <a:p>
                          <a:pPr algn="l"/>
                          <a:r>
                            <a:rPr sz="2800"/>
                            <a:t>​</a:t>
                          </a:r>
                        </a:p>
                      </a:txBody>
                      <a:tcPr/>
                    </a:tc>
                    <a:tc>
                      <a:txBody>
                        <a:bodyPr/>
                        <a:lstStyle/>
                        <a:p>
                          <a:endParaRPr lang="en-US"/>
                        </a:p>
                      </a:txBody>
                      <a:tcPr>
                        <a:blipFill>
                          <a:blip r:embed="rId3"/>
                          <a:stretch>
                            <a:fillRect l="-18464" t="-351351" r="-102124" b="-25225"/>
                          </a:stretch>
                        </a:blipFill>
                      </a:tcPr>
                    </a:tc>
                    <a:tc>
                      <a:txBody>
                        <a:bodyPr/>
                        <a:lstStyle/>
                        <a:p>
                          <a:pPr algn="l">
                            <a:defRPr b="1"/>
                          </a:pPr>
                          <a:r>
                            <a:rPr lang="en-US" sz="2800" b="0" dirty="0"/>
                            <a:t>Simplify.</a:t>
                          </a:r>
                          <a:endParaRPr sz="2800" b="0" dirty="0"/>
                        </a:p>
                      </a:txBody>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B5334AC2-A69E-1635-B3AE-A41724B78D40}"/>
              </a:ext>
            </a:extLst>
          </p:cNvPr>
          <p:cNvSpPr txBox="1"/>
          <p:nvPr/>
        </p:nvSpPr>
        <p:spPr>
          <a:xfrm>
            <a:off x="457200" y="1817154"/>
            <a:ext cx="82296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First and Second Derivatives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order to find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
                          <a:rPr>
                            <a:latin typeface="Cambria Math" panose="02040503050406030204" pitchFamily="18" charset="0"/>
                          </a:rPr>
                          <m:t>𝑦</m:t>
                        </m:r>
                      </m:num>
                      <m:den>
                        <m:sSup>
                          <m:sSupPr>
                            <m:ctrlPr>
                              <a:rPr i="1">
                                <a:latin typeface="Cambria Math" panose="02040503050406030204" pitchFamily="18" charset="0"/>
                              </a:rPr>
                            </m:ctrlPr>
                          </m:sSupPr>
                          <m:e>
                            <m:r>
                              <a:rPr>
                                <a:latin typeface="Cambria Math" panose="02040503050406030204" pitchFamily="18" charset="0"/>
                              </a:rPr>
                              <m:t>𝑑𝑥</m:t>
                            </m:r>
                          </m:e>
                          <m:sup>
                            <m:r>
                              <a:rPr>
                                <a:latin typeface="Cambria Math" panose="02040503050406030204" pitchFamily="18" charset="0"/>
                              </a:rPr>
                              <m:t>2</m:t>
                            </m:r>
                          </m:sup>
                        </m:sSup>
                      </m:den>
                    </m:f>
                  </m:oMath>
                </a14:m>
                <a:r>
                  <a:rPr sz="2800" dirty="0"/>
                  <a:t>, we must take the derivative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dirty="0"/>
                  <a:t>. 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dirty="0"/>
                  <a:t> is a product of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e>
                        </m:d>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we use the Product Rule to find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
                          <a:rPr>
                            <a:latin typeface="Cambria Math" panose="02040503050406030204" pitchFamily="18" charset="0"/>
                          </a:rPr>
                          <m:t>𝑦</m:t>
                        </m:r>
                      </m:num>
                      <m:den>
                        <m:sSup>
                          <m:sSupPr>
                            <m:ctrlPr>
                              <a:rPr i="1">
                                <a:latin typeface="Cambria Math" panose="02040503050406030204" pitchFamily="18" charset="0"/>
                              </a:rPr>
                            </m:ctrlPr>
                          </m:sSupPr>
                          <m:e>
                            <m:r>
                              <a:rPr>
                                <a:latin typeface="Cambria Math" panose="02040503050406030204" pitchFamily="18" charset="0"/>
                              </a:rPr>
                              <m:t>𝑑𝑥</m:t>
                            </m:r>
                          </m:e>
                          <m:sup>
                            <m:r>
                              <a:rPr>
                                <a:latin typeface="Cambria Math" panose="02040503050406030204" pitchFamily="18" charset="0"/>
                              </a:rPr>
                              <m:t>2</m:t>
                            </m:r>
                          </m:sup>
                        </m:sSup>
                      </m:den>
                    </m:f>
                  </m:oMath>
                </a14:m>
                <a:r>
                  <a:rPr sz="2800" dirty="0"/>
                  <a:t>. When applying the Product Rule, differentiate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e>
                        </m:d>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using the General Power Rule.</a:t>
                </a:r>
              </a:p>
              <a:p>
                <a:pPr>
                  <a:defRPr sz="2800"/>
                </a:pPr>
                <a:r>
                  <a:rPr sz="2800" dirty="0"/>
                  <a:t>If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e>
                        </m:d>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up>
                    </m:sSup>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we have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155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First and Second Derivatives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62369876"/>
                  </p:ext>
                </p:extLst>
              </p:nvPr>
            </p:nvGraphicFramePr>
            <p:xfrm>
              <a:off x="457200" y="1524000"/>
              <a:ext cx="8229600" cy="2935097"/>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pPr algn="l">
                            <a:defRPr sz="1800"/>
                          </a:pPr>
                          <a:r>
                            <a:rPr sz="1800" b="0" dirty="0"/>
                            <a:t>​</a:t>
                          </a:r>
                          <a14:m>
                            <m:oMath xmlns:m="http://schemas.openxmlformats.org/officeDocument/2006/math">
                              <m:f>
                                <m:fPr>
                                  <m:ctrlPr>
                                    <a:rPr sz="1800" b="0" i="1">
                                      <a:latin typeface="Cambria Math" panose="02040503050406030204" pitchFamily="18" charset="0"/>
                                    </a:rPr>
                                  </m:ctrlPr>
                                </m:fPr>
                                <m:num>
                                  <m:sSup>
                                    <m:sSupPr>
                                      <m:ctrlPr>
                                        <a:rPr sz="1800" b="0" i="1">
                                          <a:latin typeface="Cambria Math" panose="02040503050406030204" pitchFamily="18" charset="0"/>
                                        </a:rPr>
                                      </m:ctrlPr>
                                    </m:sSupPr>
                                    <m:e>
                                      <m:r>
                                        <a:rPr lang="en-US" sz="1800" b="0" i="1" smtClean="0">
                                          <a:latin typeface="Cambria Math"/>
                                        </a:rPr>
                                        <m:t>𝑑</m:t>
                                      </m:r>
                                    </m:e>
                                    <m:sup>
                                      <m:r>
                                        <a:rPr lang="en-US" sz="1800" b="0" i="1" smtClean="0">
                                          <a:latin typeface="Cambria Math"/>
                                        </a:rPr>
                                        <m:t>2</m:t>
                                      </m:r>
                                    </m:sup>
                                  </m:sSup>
                                  <m:r>
                                    <a:rPr lang="en-US" sz="1800" b="0" i="1" smtClean="0">
                                      <a:latin typeface="Cambria Math"/>
                                    </a:rPr>
                                    <m:t>𝑦</m:t>
                                  </m:r>
                                </m:num>
                                <m:den>
                                  <m:sSup>
                                    <m:sSupPr>
                                      <m:ctrlPr>
                                        <a:rPr sz="1800" b="0" i="1">
                                          <a:latin typeface="Cambria Math" panose="02040503050406030204" pitchFamily="18" charset="0"/>
                                        </a:rPr>
                                      </m:ctrlPr>
                                    </m:sSupPr>
                                    <m:e>
                                      <m:r>
                                        <a:rPr lang="en-US" sz="1800" b="0" i="1" smtClean="0">
                                          <a:latin typeface="Cambria Math"/>
                                        </a:rPr>
                                        <m:t>𝑑𝑥</m:t>
                                      </m:r>
                                    </m:e>
                                    <m:sup>
                                      <m:r>
                                        <a:rPr lang="en-US" sz="1800" b="0" i="1" smtClean="0">
                                          <a:latin typeface="Cambria Math"/>
                                        </a:rPr>
                                        <m:t>2</m:t>
                                      </m:r>
                                    </m:sup>
                                  </m:sSup>
                                </m:den>
                              </m:f>
                              <m:r>
                                <a:rPr lang="en-US" sz="1800" b="0" smtClean="0">
                                  <a:latin typeface="Cambria Math"/>
                                </a:rPr>
                                <m:t>=</m:t>
                              </m:r>
                              <m:acc>
                                <m:accPr>
                                  <m:chr m:val="̂"/>
                                  <m:ctrlPr>
                                    <a:rPr sz="1800" b="0" i="1">
                                      <a:latin typeface="Cambria Math" panose="02040503050406030204" pitchFamily="18" charset="0"/>
                                    </a:rPr>
                                  </m:ctrlPr>
                                </m:accPr>
                                <m:e>
                                  <m:r>
                                    <a:rPr lang="en-US" sz="1800" b="0" i="1" smtClean="0">
                                      <a:latin typeface="Cambria Math"/>
                                    </a:rPr>
                                    <m:t>𝑥</m:t>
                                  </m:r>
                                </m:e>
                              </m:acc>
                              <m:r>
                                <a:rPr lang="en-US" sz="1800" b="0" smtClean="0">
                                  <a:latin typeface="Cambria Math"/>
                                </a:rPr>
                                <m:t>⋅</m:t>
                              </m:r>
                              <m:acc>
                                <m:accPr>
                                  <m:chr m:val="̂"/>
                                  <m:ctrlPr>
                                    <a:rPr sz="1800" b="0" i="1">
                                      <a:latin typeface="Cambria Math" panose="02040503050406030204" pitchFamily="18" charset="0"/>
                                    </a:rPr>
                                  </m:ctrlPr>
                                </m:accPr>
                                <m:e>
                                  <m:f>
                                    <m:fPr>
                                      <m:ctrlPr>
                                        <a:rPr sz="1800" b="0" i="1">
                                          <a:latin typeface="Cambria Math" panose="02040503050406030204" pitchFamily="18" charset="0"/>
                                        </a:rPr>
                                      </m:ctrlPr>
                                    </m:fPr>
                                    <m:num>
                                      <m:r>
                                        <a:rPr lang="en-US" sz="1800" b="0" i="1" smtClean="0">
                                          <a:latin typeface="Cambria Math"/>
                                        </a:rPr>
                                        <m:t>𝑑</m:t>
                                      </m:r>
                                    </m:num>
                                    <m:den>
                                      <m:r>
                                        <a:rPr lang="en-US" sz="1800" b="0" i="1" smtClean="0">
                                          <a:latin typeface="Cambria Math"/>
                                        </a:rPr>
                                        <m:t>𝑑𝑥</m:t>
                                      </m:r>
                                    </m:den>
                                  </m:f>
                                  <m:d>
                                    <m:dPr>
                                      <m:begChr m:val="["/>
                                      <m:endChr m:val="]"/>
                                      <m:ctrlPr>
                                        <a:rPr sz="1800" b="0" i="1">
                                          <a:latin typeface="Cambria Math" panose="02040503050406030204" pitchFamily="18" charset="0"/>
                                        </a:rPr>
                                      </m:ctrlPr>
                                    </m:dPr>
                                    <m:e>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1</m:t>
                                              </m:r>
                                            </m:num>
                                            <m:den>
                                              <m:r>
                                                <a:rPr lang="en-US" sz="1800" b="0" i="1" smtClean="0">
                                                  <a:latin typeface="Cambria Math"/>
                                                </a:rPr>
                                                <m:t>2</m:t>
                                              </m:r>
                                            </m:den>
                                          </m:f>
                                        </m:sup>
                                      </m:sSup>
                                    </m:e>
                                  </m:d>
                                </m:e>
                              </m:acc>
                              <m:r>
                                <a:rPr lang="en-US" sz="1800" b="0" smtClean="0">
                                  <a:latin typeface="Cambria Math"/>
                                </a:rPr>
                                <m:t>+</m:t>
                              </m:r>
                              <m:acc>
                                <m:accPr>
                                  <m:chr m:val="̂"/>
                                  <m:ctrlPr>
                                    <a:rPr sz="1800" b="0" i="1">
                                      <a:latin typeface="Cambria Math" panose="02040503050406030204" pitchFamily="18" charset="0"/>
                                    </a:rPr>
                                  </m:ctrlPr>
                                </m:accPr>
                                <m:e>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1</m:t>
                                          </m:r>
                                        </m:num>
                                        <m:den>
                                          <m:r>
                                            <a:rPr lang="en-US" sz="1800" b="0" i="1" smtClean="0">
                                              <a:latin typeface="Cambria Math"/>
                                            </a:rPr>
                                            <m:t>2</m:t>
                                          </m:r>
                                        </m:den>
                                      </m:f>
                                    </m:sup>
                                  </m:sSup>
                                </m:e>
                              </m:acc>
                              <m:r>
                                <a:rPr lang="en-US" sz="1800" b="0" smtClean="0">
                                  <a:latin typeface="Cambria Math"/>
                                </a:rPr>
                                <m:t>⋅</m:t>
                              </m:r>
                              <m:acc>
                                <m:accPr>
                                  <m:chr m:val="̂"/>
                                  <m:ctrlPr>
                                    <a:rPr sz="1800" b="0" i="1">
                                      <a:latin typeface="Cambria Math" panose="02040503050406030204" pitchFamily="18" charset="0"/>
                                    </a:rPr>
                                  </m:ctrlPr>
                                </m:accPr>
                                <m:e>
                                  <m:f>
                                    <m:fPr>
                                      <m:ctrlPr>
                                        <a:rPr sz="1800" b="0" i="1">
                                          <a:latin typeface="Cambria Math" panose="02040503050406030204" pitchFamily="18" charset="0"/>
                                        </a:rPr>
                                      </m:ctrlPr>
                                    </m:fPr>
                                    <m:num>
                                      <m:r>
                                        <a:rPr lang="en-US" sz="1800" b="0" i="1" smtClean="0">
                                          <a:latin typeface="Cambria Math"/>
                                        </a:rPr>
                                        <m:t>𝑑</m:t>
                                      </m:r>
                                    </m:num>
                                    <m:den>
                                      <m:r>
                                        <a:rPr lang="en-US" sz="1800" b="0" i="1" smtClean="0">
                                          <a:latin typeface="Cambria Math"/>
                                        </a:rPr>
                                        <m:t>𝑑𝑥</m:t>
                                      </m:r>
                                    </m:den>
                                  </m:f>
                                  <m:d>
                                    <m:dPr>
                                      <m:begChr m:val="["/>
                                      <m:endChr m:val="]"/>
                                      <m:ctrlPr>
                                        <a:rPr sz="1800" b="0" i="1">
                                          <a:latin typeface="Cambria Math" panose="02040503050406030204" pitchFamily="18" charset="0"/>
                                        </a:rPr>
                                      </m:ctrlPr>
                                    </m:dPr>
                                    <m:e>
                                      <m:r>
                                        <a:rPr lang="en-US" sz="1800" b="0" i="1" smtClean="0">
                                          <a:latin typeface="Cambria Math"/>
                                        </a:rPr>
                                        <m:t>𝑥</m:t>
                                      </m:r>
                                    </m:e>
                                  </m:d>
                                </m:e>
                              </m:acc>
                            </m:oMath>
                          </a14:m>
                          <a:endParaRPr sz="1800" b="0" dirty="0"/>
                        </a:p>
                      </a:txBody>
                      <a:tcPr/>
                    </a:tc>
                    <a:tc>
                      <a:txBody>
                        <a:bodyPr/>
                        <a:lstStyle/>
                        <a:p>
                          <a:pPr algn="l">
                            <a:defRPr b="1"/>
                          </a:pPr>
                          <a:r>
                            <a:rPr lang="en-US" sz="1800" b="0" dirty="0"/>
                            <a:t>Use the Product Rule.</a:t>
                          </a:r>
                          <a:r>
                            <a:rPr sz="1800" b="0" dirty="0"/>
                            <a:t> </a:t>
                          </a:r>
                        </a:p>
                      </a:txBody>
                      <a:tcPr/>
                    </a:tc>
                    <a:extLst>
                      <a:ext uri="{0D108BD9-81ED-4DB2-BD59-A6C34878D82A}">
                        <a16:rowId xmlns:a16="http://schemas.microsoft.com/office/drawing/2014/main" val="10000"/>
                      </a:ext>
                    </a:extLst>
                  </a:tr>
                  <a:tr h="370840">
                    <a:tc>
                      <a:txBody>
                        <a:bodyPr/>
                        <a:lstStyle/>
                        <a:p>
                          <a:pPr algn="l">
                            <a:defRPr sz="1800"/>
                          </a:pPr>
                          <a:r>
                            <a:rPr sz="1800" b="0"/>
                            <a:t>​</a:t>
                          </a:r>
                          <a14:m>
                            <m:oMath xmlns:m="http://schemas.openxmlformats.org/officeDocument/2006/math">
                              <m:phant>
                                <m:phantPr>
                                  <m:show m:val="off"/>
                                  <m:ctrlPr>
                                    <a:rPr sz="1800" b="0" i="1">
                                      <a:latin typeface="Cambria Math" panose="02040503050406030204" pitchFamily="18" charset="0"/>
                                    </a:rPr>
                                  </m:ctrlPr>
                                </m:phantPr>
                                <m:e>
                                  <m:f>
                                    <m:fPr>
                                      <m:ctrlPr>
                                        <a:rPr sz="1800" b="0" i="1">
                                          <a:latin typeface="Cambria Math" panose="02040503050406030204" pitchFamily="18" charset="0"/>
                                        </a:rPr>
                                      </m:ctrlPr>
                                    </m:fPr>
                                    <m:num>
                                      <m:sSup>
                                        <m:sSupPr>
                                          <m:ctrlPr>
                                            <a:rPr sz="1800" b="0" i="1">
                                              <a:latin typeface="Cambria Math" panose="02040503050406030204" pitchFamily="18" charset="0"/>
                                            </a:rPr>
                                          </m:ctrlPr>
                                        </m:sSupPr>
                                        <m:e>
                                          <m:r>
                                            <a:rPr lang="en-US" sz="1800" b="0" i="1" smtClean="0">
                                              <a:latin typeface="Cambria Math"/>
                                            </a:rPr>
                                            <m:t>𝑑</m:t>
                                          </m:r>
                                        </m:e>
                                        <m:sup>
                                          <m:r>
                                            <a:rPr lang="en-US" sz="1800" b="0" i="1" smtClean="0">
                                              <a:latin typeface="Cambria Math"/>
                                            </a:rPr>
                                            <m:t>2</m:t>
                                          </m:r>
                                        </m:sup>
                                      </m:sSup>
                                      <m:r>
                                        <a:rPr lang="en-US" sz="1800" b="0" i="1" smtClean="0">
                                          <a:latin typeface="Cambria Math"/>
                                        </a:rPr>
                                        <m:t>𝑦</m:t>
                                      </m:r>
                                    </m:num>
                                    <m:den>
                                      <m:sSup>
                                        <m:sSupPr>
                                          <m:ctrlPr>
                                            <a:rPr sz="1800" b="0" i="1">
                                              <a:latin typeface="Cambria Math" panose="02040503050406030204" pitchFamily="18" charset="0"/>
                                            </a:rPr>
                                          </m:ctrlPr>
                                        </m:sSupPr>
                                        <m:e>
                                          <m:r>
                                            <a:rPr lang="en-US" sz="1800" b="0" i="1" smtClean="0">
                                              <a:latin typeface="Cambria Math"/>
                                            </a:rPr>
                                            <m:t>𝑑𝑥</m:t>
                                          </m:r>
                                        </m:e>
                                        <m:sup>
                                          <m:r>
                                            <a:rPr lang="en-US" sz="1800" b="0" i="1" smtClean="0">
                                              <a:latin typeface="Cambria Math"/>
                                            </a:rPr>
                                            <m:t>2</m:t>
                                          </m:r>
                                        </m:sup>
                                      </m:sSup>
                                    </m:den>
                                  </m:f>
                                </m:e>
                              </m:phant>
                              <m:r>
                                <a:rPr lang="en-US" sz="1800" b="0" smtClean="0">
                                  <a:latin typeface="Cambria Math"/>
                                </a:rPr>
                                <m:t>=</m:t>
                              </m:r>
                              <m:r>
                                <a:rPr lang="en-US" sz="1800" b="0" i="1" smtClean="0">
                                  <a:latin typeface="Cambria Math"/>
                                </a:rPr>
                                <m:t>𝑥</m:t>
                              </m:r>
                              <m:r>
                                <a:rPr lang="en-US" sz="1800" b="0" smtClean="0">
                                  <a:latin typeface="Cambria Math"/>
                                </a:rPr>
                                <m:t>⋅</m:t>
                              </m:r>
                              <m:d>
                                <m:dPr>
                                  <m:ctrlPr>
                                    <a:rPr sz="1800" b="0" i="1">
                                      <a:latin typeface="Cambria Math" panose="02040503050406030204" pitchFamily="18" charset="0"/>
                                    </a:rPr>
                                  </m:ctrlPr>
                                </m:dPr>
                                <m:e>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1</m:t>
                                      </m:r>
                                    </m:num>
                                    <m:den>
                                      <m:r>
                                        <a:rPr lang="en-US" sz="1800" b="0" i="1" smtClean="0">
                                          <a:latin typeface="Cambria Math"/>
                                        </a:rPr>
                                        <m:t>2</m:t>
                                      </m:r>
                                    </m:den>
                                  </m:f>
                                </m:e>
                              </m:d>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3</m:t>
                                      </m:r>
                                    </m:num>
                                    <m:den>
                                      <m:r>
                                        <a:rPr lang="en-US" sz="1800" b="0" i="1" smtClean="0">
                                          <a:latin typeface="Cambria Math"/>
                                        </a:rPr>
                                        <m:t>2</m:t>
                                      </m:r>
                                    </m:den>
                                  </m:f>
                                </m:sup>
                              </m:sSup>
                              <m:d>
                                <m:dPr>
                                  <m:ctrlPr>
                                    <a:rPr sz="1800" b="0" i="1">
                                      <a:latin typeface="Cambria Math" panose="02040503050406030204" pitchFamily="18" charset="0"/>
                                    </a:rPr>
                                  </m:ctrlPr>
                                </m:dPr>
                                <m:e>
                                  <m:r>
                                    <a:rPr lang="en-US" sz="1800" b="0" i="1" smtClean="0">
                                      <a:latin typeface="Cambria Math"/>
                                    </a:rPr>
                                    <m:t>2</m:t>
                                  </m:r>
                                  <m:r>
                                    <a:rPr lang="en-US" sz="1800" b="0" i="1" smtClean="0">
                                      <a:latin typeface="Cambria Math"/>
                                    </a:rPr>
                                    <m:t>𝑥</m:t>
                                  </m:r>
                                </m:e>
                              </m:d>
                              <m:r>
                                <a:rPr lang="en-US" sz="1800" b="0" smtClean="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1</m:t>
                                      </m:r>
                                    </m:num>
                                    <m:den>
                                      <m:r>
                                        <a:rPr lang="en-US" sz="1800" b="0" i="1" smtClean="0">
                                          <a:latin typeface="Cambria Math"/>
                                        </a:rPr>
                                        <m:t>2</m:t>
                                      </m:r>
                                    </m:den>
                                  </m:f>
                                </m:sup>
                              </m:sSup>
                              <m:r>
                                <a:rPr lang="en-US" sz="1800" b="0" smtClean="0">
                                  <a:latin typeface="Cambria Math"/>
                                </a:rPr>
                                <m:t>⋅</m:t>
                              </m:r>
                              <m:r>
                                <a:rPr lang="en-US" sz="1800" b="0" i="1" smtClean="0">
                                  <a:latin typeface="Cambria Math"/>
                                </a:rPr>
                                <m:t>1</m:t>
                              </m:r>
                            </m:oMath>
                          </a14:m>
                          <a:endParaRPr sz="1800" b="0"/>
                        </a:p>
                      </a:txBody>
                      <a:tcPr/>
                    </a:tc>
                    <a:tc>
                      <a:txBody>
                        <a:bodyPr/>
                        <a:lstStyle/>
                        <a:p>
                          <a:pPr algn="l">
                            <a:defRPr sz="1100" b="1"/>
                          </a:pPr>
                          <a:r>
                            <a:rPr sz="1800" b="0" dirty="0"/>
                            <a:t>Use the General Power Rule to find </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𝑔</m:t>
                                  </m:r>
                                </m:e>
                                <m:sup>
                                  <m:r>
                                    <a:rPr lang="en-US" sz="1800" b="0" smtClean="0">
                                      <a:latin typeface="Cambria Math"/>
                                    </a:rPr>
                                    <m:t>′</m:t>
                                  </m:r>
                                </m:sup>
                              </m:sSup>
                              <m:r>
                                <a:rPr lang="en-US" sz="1800" b="0" smtClean="0">
                                  <a:latin typeface="Cambria Math"/>
                                </a:rPr>
                                <m:t>⁡</m:t>
                              </m:r>
                              <m:d>
                                <m:dPr>
                                  <m:ctrlPr>
                                    <a:rPr sz="1800" b="0" i="1">
                                      <a:latin typeface="Cambria Math" panose="02040503050406030204" pitchFamily="18" charset="0"/>
                                    </a:rPr>
                                  </m:ctrlPr>
                                </m:dPr>
                                <m:e>
                                  <m:r>
                                    <a:rPr lang="en-US" sz="1800" b="0" i="1" smtClean="0">
                                      <a:latin typeface="Cambria Math"/>
                                    </a:rPr>
                                    <m:t>𝑥</m:t>
                                  </m:r>
                                </m:e>
                              </m:d>
                            </m:oMath>
                          </a14:m>
                          <a:r>
                            <a:rPr sz="1800" b="0" dirty="0"/>
                            <a:t>.</a:t>
                          </a:r>
                        </a:p>
                      </a:txBody>
                      <a:tcPr/>
                    </a:tc>
                    <a:extLst>
                      <a:ext uri="{0D108BD9-81ED-4DB2-BD59-A6C34878D82A}">
                        <a16:rowId xmlns:a16="http://schemas.microsoft.com/office/drawing/2014/main" val="10001"/>
                      </a:ext>
                    </a:extLst>
                  </a:tr>
                  <a:tr h="370840">
                    <a:tc>
                      <a:txBody>
                        <a:bodyPr/>
                        <a:lstStyle/>
                        <a:p>
                          <a:pPr algn="l">
                            <a:defRPr sz="1800"/>
                          </a:pPr>
                          <a:r>
                            <a:rPr sz="1800" b="0"/>
                            <a:t>​</a:t>
                          </a:r>
                          <a14:m>
                            <m:oMath xmlns:m="http://schemas.openxmlformats.org/officeDocument/2006/math">
                              <m:phant>
                                <m:phantPr>
                                  <m:show m:val="off"/>
                                  <m:ctrlPr>
                                    <a:rPr sz="1800" b="0" i="1">
                                      <a:latin typeface="Cambria Math" panose="02040503050406030204" pitchFamily="18" charset="0"/>
                                    </a:rPr>
                                  </m:ctrlPr>
                                </m:phantPr>
                                <m:e>
                                  <m:f>
                                    <m:fPr>
                                      <m:ctrlPr>
                                        <a:rPr sz="1800" b="0" i="1">
                                          <a:latin typeface="Cambria Math" panose="02040503050406030204" pitchFamily="18" charset="0"/>
                                        </a:rPr>
                                      </m:ctrlPr>
                                    </m:fPr>
                                    <m:num>
                                      <m:sSup>
                                        <m:sSupPr>
                                          <m:ctrlPr>
                                            <a:rPr sz="1800" b="0" i="1">
                                              <a:latin typeface="Cambria Math" panose="02040503050406030204" pitchFamily="18" charset="0"/>
                                            </a:rPr>
                                          </m:ctrlPr>
                                        </m:sSupPr>
                                        <m:e>
                                          <m:r>
                                            <a:rPr lang="en-US" sz="1800" b="0" i="1" smtClean="0">
                                              <a:latin typeface="Cambria Math"/>
                                            </a:rPr>
                                            <m:t>𝑑</m:t>
                                          </m:r>
                                        </m:e>
                                        <m:sup>
                                          <m:r>
                                            <a:rPr lang="en-US" sz="1800" b="0" i="1" smtClean="0">
                                              <a:latin typeface="Cambria Math"/>
                                            </a:rPr>
                                            <m:t>2</m:t>
                                          </m:r>
                                        </m:sup>
                                      </m:sSup>
                                      <m:r>
                                        <a:rPr lang="en-US" sz="1800" b="0" i="1" smtClean="0">
                                          <a:latin typeface="Cambria Math"/>
                                        </a:rPr>
                                        <m:t>𝑦</m:t>
                                      </m:r>
                                    </m:num>
                                    <m:den>
                                      <m:sSup>
                                        <m:sSupPr>
                                          <m:ctrlPr>
                                            <a:rPr sz="1800" b="0" i="1">
                                              <a:latin typeface="Cambria Math" panose="02040503050406030204" pitchFamily="18" charset="0"/>
                                            </a:rPr>
                                          </m:ctrlPr>
                                        </m:sSupPr>
                                        <m:e>
                                          <m:r>
                                            <a:rPr lang="en-US" sz="1800" b="0" i="1" smtClean="0">
                                              <a:latin typeface="Cambria Math"/>
                                            </a:rPr>
                                            <m:t>𝑑𝑥</m:t>
                                          </m:r>
                                        </m:e>
                                        <m:sup>
                                          <m:r>
                                            <a:rPr lang="en-US" sz="1800" b="0" i="1" smtClean="0">
                                              <a:latin typeface="Cambria Math"/>
                                            </a:rPr>
                                            <m:t>2</m:t>
                                          </m:r>
                                        </m:sup>
                                      </m:sSup>
                                    </m:den>
                                  </m:f>
                                </m:e>
                              </m:phant>
                              <m:r>
                                <a:rPr lang="en-US" sz="1800" b="0" smtClean="0">
                                  <a:latin typeface="Cambria Math"/>
                                </a:rPr>
                                <m:t>=−</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3</m:t>
                                      </m:r>
                                    </m:num>
                                    <m:den>
                                      <m:r>
                                        <a:rPr lang="en-US" sz="1800" b="0" i="1" smtClean="0">
                                          <a:latin typeface="Cambria Math"/>
                                        </a:rPr>
                                        <m:t>2</m:t>
                                      </m:r>
                                    </m:den>
                                  </m:f>
                                </m:sup>
                              </m:sSup>
                              <m:r>
                                <a:rPr lang="en-US" sz="1800" b="0" smtClean="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1</m:t>
                                      </m:r>
                                    </m:num>
                                    <m:den>
                                      <m:r>
                                        <a:rPr lang="en-US" sz="1800" b="0" i="1" smtClean="0">
                                          <a:latin typeface="Cambria Math"/>
                                        </a:rPr>
                                        <m:t>2</m:t>
                                      </m:r>
                                    </m:den>
                                  </m:f>
                                </m:sup>
                              </m:sSup>
                            </m:oMath>
                          </a14:m>
                          <a:endParaRPr sz="1800" b="0"/>
                        </a:p>
                      </a:txBody>
                      <a:tcPr/>
                    </a:tc>
                    <a:tc>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l">
                            <a:defRPr sz="1800"/>
                          </a:pPr>
                          <a:r>
                            <a:rPr sz="1800" b="0"/>
                            <a:t>​</a:t>
                          </a:r>
                          <a14:m>
                            <m:oMath xmlns:m="http://schemas.openxmlformats.org/officeDocument/2006/math">
                              <m:phant>
                                <m:phantPr>
                                  <m:show m:val="off"/>
                                  <m:ctrlPr>
                                    <a:rPr sz="1800" b="0" i="1">
                                      <a:latin typeface="Cambria Math" panose="02040503050406030204" pitchFamily="18" charset="0"/>
                                    </a:rPr>
                                  </m:ctrlPr>
                                </m:phantPr>
                                <m:e>
                                  <m:f>
                                    <m:fPr>
                                      <m:ctrlPr>
                                        <a:rPr sz="1800" b="0" i="1">
                                          <a:latin typeface="Cambria Math" panose="02040503050406030204" pitchFamily="18" charset="0"/>
                                        </a:rPr>
                                      </m:ctrlPr>
                                    </m:fPr>
                                    <m:num>
                                      <m:sSup>
                                        <m:sSupPr>
                                          <m:ctrlPr>
                                            <a:rPr sz="1800" b="0" i="1">
                                              <a:latin typeface="Cambria Math" panose="02040503050406030204" pitchFamily="18" charset="0"/>
                                            </a:rPr>
                                          </m:ctrlPr>
                                        </m:sSupPr>
                                        <m:e>
                                          <m:r>
                                            <a:rPr lang="en-US" sz="1800" b="0" i="1" smtClean="0">
                                              <a:latin typeface="Cambria Math"/>
                                            </a:rPr>
                                            <m:t>𝑑</m:t>
                                          </m:r>
                                        </m:e>
                                        <m:sup>
                                          <m:r>
                                            <a:rPr lang="en-US" sz="1800" b="0" i="1" smtClean="0">
                                              <a:latin typeface="Cambria Math"/>
                                            </a:rPr>
                                            <m:t>2</m:t>
                                          </m:r>
                                        </m:sup>
                                      </m:sSup>
                                      <m:r>
                                        <a:rPr lang="en-US" sz="1800" b="0" i="1" smtClean="0">
                                          <a:latin typeface="Cambria Math"/>
                                        </a:rPr>
                                        <m:t>𝑦</m:t>
                                      </m:r>
                                    </m:num>
                                    <m:den>
                                      <m:sSup>
                                        <m:sSupPr>
                                          <m:ctrlPr>
                                            <a:rPr sz="1800" b="0" i="1">
                                              <a:latin typeface="Cambria Math" panose="02040503050406030204" pitchFamily="18" charset="0"/>
                                            </a:rPr>
                                          </m:ctrlPr>
                                        </m:sSupPr>
                                        <m:e>
                                          <m:r>
                                            <a:rPr lang="en-US" sz="1800" b="0" i="1" smtClean="0">
                                              <a:latin typeface="Cambria Math"/>
                                            </a:rPr>
                                            <m:t>𝑑𝑥</m:t>
                                          </m:r>
                                        </m:e>
                                        <m:sup>
                                          <m:r>
                                            <a:rPr lang="en-US" sz="1800" b="0" i="1" smtClean="0">
                                              <a:latin typeface="Cambria Math"/>
                                            </a:rPr>
                                            <m:t>2</m:t>
                                          </m:r>
                                        </m:sup>
                                      </m:sSup>
                                    </m:den>
                                  </m:f>
                                </m:e>
                              </m:phant>
                              <m:r>
                                <a:rPr lang="en-US" sz="1800" b="0" smtClean="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3</m:t>
                                      </m:r>
                                    </m:num>
                                    <m:den>
                                      <m:r>
                                        <a:rPr lang="en-US" sz="1800" b="0" i="1" smtClean="0">
                                          <a:latin typeface="Cambria Math"/>
                                        </a:rPr>
                                        <m:t>2</m:t>
                                      </m:r>
                                    </m:den>
                                  </m:f>
                                </m:sup>
                              </m:sSup>
                              <m:d>
                                <m:dPr>
                                  <m:begChr m:val="["/>
                                  <m:endChr m:val="]"/>
                                  <m:ctrlPr>
                                    <a:rPr sz="1800" b="0" i="1">
                                      <a:latin typeface="Cambria Math" panose="02040503050406030204" pitchFamily="18" charset="0"/>
                                    </a:rPr>
                                  </m:ctrlPr>
                                </m:dPr>
                                <m:e>
                                  <m:r>
                                    <a:rPr lang="en-US" sz="1800" b="0" smtClean="0">
                                      <a:latin typeface="Cambria Math"/>
                                    </a:rPr>
                                    <m:t>−</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d>
                            </m:oMath>
                          </a14:m>
                          <a:endParaRPr sz="1800" b="0"/>
                        </a:p>
                      </a:txBody>
                      <a:tcPr/>
                    </a:tc>
                    <a:tc>
                      <a:txBody>
                        <a:bodyPr/>
                        <a:lstStyle/>
                        <a:p>
                          <a:pPr algn="l">
                            <a:defRPr sz="1100" b="1"/>
                          </a:pPr>
                          <a:r>
                            <a:rPr sz="1800" b="0" dirty="0"/>
                            <a:t>Factor out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3</m:t>
                                      </m:r>
                                    </m:num>
                                    <m:den>
                                      <m:r>
                                        <a:rPr lang="en-US" sz="1800" b="0" i="1" smtClean="0">
                                          <a:latin typeface="Cambria Math"/>
                                        </a:rPr>
                                        <m:t>2</m:t>
                                      </m:r>
                                    </m:den>
                                  </m:f>
                                </m:sup>
                              </m:sSup>
                            </m:oMath>
                          </a14:m>
                          <a:r>
                            <a:rPr sz="1800" b="0" dirty="0"/>
                            <a:t>.</a:t>
                          </a:r>
                        </a:p>
                      </a:txBody>
                      <a:tcPr/>
                    </a:tc>
                    <a:extLst>
                      <a:ext uri="{0D108BD9-81ED-4DB2-BD59-A6C34878D82A}">
                        <a16:rowId xmlns:a16="http://schemas.microsoft.com/office/drawing/2014/main" val="10003"/>
                      </a:ext>
                    </a:extLst>
                  </a:tr>
                  <a:tr h="370840">
                    <a:tc>
                      <a:txBody>
                        <a:bodyPr/>
                        <a:lstStyle/>
                        <a:p>
                          <a:pPr algn="l">
                            <a:defRPr sz="1800"/>
                          </a:pPr>
                          <a:r>
                            <a:rPr sz="1800" b="0" dirty="0"/>
                            <a:t>​</a:t>
                          </a:r>
                          <a14:m>
                            <m:oMath xmlns:m="http://schemas.openxmlformats.org/officeDocument/2006/math">
                              <m:phant>
                                <m:phantPr>
                                  <m:show m:val="off"/>
                                  <m:ctrlPr>
                                    <a:rPr sz="1800" b="0" i="1">
                                      <a:latin typeface="Cambria Math" panose="02040503050406030204" pitchFamily="18" charset="0"/>
                                    </a:rPr>
                                  </m:ctrlPr>
                                </m:phantPr>
                                <m:e>
                                  <m:f>
                                    <m:fPr>
                                      <m:ctrlPr>
                                        <a:rPr sz="1800" b="0" i="1">
                                          <a:latin typeface="Cambria Math" panose="02040503050406030204" pitchFamily="18" charset="0"/>
                                        </a:rPr>
                                      </m:ctrlPr>
                                    </m:fPr>
                                    <m:num>
                                      <m:sSup>
                                        <m:sSupPr>
                                          <m:ctrlPr>
                                            <a:rPr sz="1800" b="0" i="1">
                                              <a:latin typeface="Cambria Math" panose="02040503050406030204" pitchFamily="18" charset="0"/>
                                            </a:rPr>
                                          </m:ctrlPr>
                                        </m:sSupPr>
                                        <m:e>
                                          <m:r>
                                            <a:rPr lang="en-US" sz="1800" b="0" i="1" smtClean="0">
                                              <a:latin typeface="Cambria Math"/>
                                            </a:rPr>
                                            <m:t>𝑑</m:t>
                                          </m:r>
                                        </m:e>
                                        <m:sup>
                                          <m:r>
                                            <a:rPr lang="en-US" sz="1800" b="0" i="1" smtClean="0">
                                              <a:latin typeface="Cambria Math"/>
                                            </a:rPr>
                                            <m:t>2</m:t>
                                          </m:r>
                                        </m:sup>
                                      </m:sSup>
                                      <m:r>
                                        <a:rPr lang="en-US" sz="1800" b="0" i="1" smtClean="0">
                                          <a:latin typeface="Cambria Math"/>
                                        </a:rPr>
                                        <m:t>𝑦</m:t>
                                      </m:r>
                                    </m:num>
                                    <m:den>
                                      <m:sSup>
                                        <m:sSupPr>
                                          <m:ctrlPr>
                                            <a:rPr sz="1800" b="0" i="1">
                                              <a:latin typeface="Cambria Math" panose="02040503050406030204" pitchFamily="18" charset="0"/>
                                            </a:rPr>
                                          </m:ctrlPr>
                                        </m:sSupPr>
                                        <m:e>
                                          <m:r>
                                            <a:rPr lang="en-US" sz="1800" b="0" i="1" smtClean="0">
                                              <a:latin typeface="Cambria Math"/>
                                            </a:rPr>
                                            <m:t>𝑑𝑥</m:t>
                                          </m:r>
                                        </m:e>
                                        <m:sup>
                                          <m:r>
                                            <a:rPr lang="en-US" sz="1800" b="0" i="1" smtClean="0">
                                              <a:latin typeface="Cambria Math"/>
                                            </a:rPr>
                                            <m:t>2</m:t>
                                          </m:r>
                                        </m:sup>
                                      </m:sSup>
                                    </m:den>
                                  </m:f>
                                </m:e>
                              </m:phant>
                              <m:r>
                                <a:rPr lang="en-US" sz="1800" b="0" smtClean="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smtClean="0">
                                          <a:latin typeface="Cambria Math"/>
                                        </a:rPr>
                                        <m:t>−</m:t>
                                      </m:r>
                                      <m:r>
                                        <a:rPr lang="en-US" sz="1800" b="0" i="1" smtClean="0">
                                          <a:latin typeface="Cambria Math"/>
                                        </a:rPr>
                                        <m:t>3</m:t>
                                      </m:r>
                                    </m:num>
                                    <m:den>
                                      <m:r>
                                        <a:rPr lang="en-US" sz="1800" b="0" i="1" smtClean="0">
                                          <a:latin typeface="Cambria Math"/>
                                        </a:rPr>
                                        <m:t>2</m:t>
                                      </m:r>
                                    </m:den>
                                  </m:f>
                                </m:sup>
                              </m:sSup>
                              <m:d>
                                <m:dPr>
                                  <m:ctrlPr>
                                    <a:rPr sz="1800" b="0" i="1">
                                      <a:latin typeface="Cambria Math" panose="02040503050406030204" pitchFamily="18" charset="0"/>
                                    </a:rPr>
                                  </m:ctrlPr>
                                </m:dPr>
                                <m:e>
                                  <m:r>
                                    <a:rPr lang="en-US" sz="1800" b="0" i="1" smtClean="0">
                                      <a:latin typeface="Cambria Math"/>
                                    </a:rPr>
                                    <m:t>1</m:t>
                                  </m:r>
                                </m:e>
                              </m:d>
                              <m:r>
                                <a:rPr lang="en-US" sz="1800" b="0" smtClean="0">
                                  <a:latin typeface="Cambria Math"/>
                                </a:rPr>
                                <m:t>=</m:t>
                              </m:r>
                              <m:f>
                                <m:fPr>
                                  <m:ctrlPr>
                                    <a:rPr sz="1800" b="0" i="1">
                                      <a:latin typeface="Cambria Math" panose="02040503050406030204" pitchFamily="18" charset="0"/>
                                    </a:rPr>
                                  </m:ctrlPr>
                                </m:fPr>
                                <m:num>
                                  <m:r>
                                    <a:rPr lang="en-US" sz="1800" b="0" i="1" smtClean="0">
                                      <a:latin typeface="Cambria Math"/>
                                    </a:rPr>
                                    <m:t>1</m:t>
                                  </m:r>
                                </m:num>
                                <m:den>
                                  <m:sSup>
                                    <m:sSupPr>
                                      <m:ctrlPr>
                                        <a:rPr sz="1800" b="0" i="1">
                                          <a:latin typeface="Cambria Math" panose="02040503050406030204" pitchFamily="18" charset="0"/>
                                        </a:rPr>
                                      </m:ctrlPr>
                                    </m:sSupPr>
                                    <m:e>
                                      <m:d>
                                        <m:dPr>
                                          <m:ctrlPr>
                                            <a:rPr sz="1800" b="0" i="1">
                                              <a:latin typeface="Cambria Math" panose="02040503050406030204" pitchFamily="18" charset="0"/>
                                            </a:rPr>
                                          </m:ctrlPr>
                                        </m:dPr>
                                        <m:e>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1</m:t>
                                          </m:r>
                                        </m:e>
                                      </m:d>
                                    </m:e>
                                    <m:sup>
                                      <m:f>
                                        <m:fPr>
                                          <m:ctrlPr>
                                            <a:rPr sz="1800" b="0" i="1">
                                              <a:latin typeface="Cambria Math" panose="02040503050406030204" pitchFamily="18" charset="0"/>
                                            </a:rPr>
                                          </m:ctrlPr>
                                        </m:fPr>
                                        <m:num>
                                          <m:r>
                                            <a:rPr lang="en-US" sz="1800" b="0" i="1" smtClean="0">
                                              <a:latin typeface="Cambria Math"/>
                                            </a:rPr>
                                            <m:t>3</m:t>
                                          </m:r>
                                        </m:num>
                                        <m:den>
                                          <m:r>
                                            <a:rPr lang="en-US" sz="1800" b="0" i="1" smtClean="0">
                                              <a:latin typeface="Cambria Math"/>
                                            </a:rPr>
                                            <m:t>2</m:t>
                                          </m:r>
                                        </m:den>
                                      </m:f>
                                    </m:sup>
                                  </m:sSup>
                                </m:den>
                              </m:f>
                            </m:oMath>
                          </a14:m>
                          <a:endParaRPr sz="1800" b="0" dirty="0"/>
                        </a:p>
                      </a:txBody>
                      <a:tcPr/>
                    </a:tc>
                    <a:tc>
                      <a:txBody>
                        <a:bodyPr/>
                        <a:lstStyle/>
                        <a:p>
                          <a:pPr algn="l">
                            <a:defRPr b="1"/>
                          </a:pPr>
                          <a:r>
                            <a:rPr lang="en-US" sz="1800" b="0" dirty="0"/>
                            <a:t>Simplify.</a:t>
                          </a:r>
                          <a:r>
                            <a:rPr sz="1800" b="0" dirty="0"/>
                            <a:t> </a:t>
                          </a: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62369876"/>
                  </p:ext>
                </p:extLst>
              </p:nvPr>
            </p:nvGraphicFramePr>
            <p:xfrm>
              <a:off x="457200" y="1524000"/>
              <a:ext cx="8229600" cy="2935097"/>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576580">
                    <a:tc>
                      <a:txBody>
                        <a:bodyPr/>
                        <a:lstStyle/>
                        <a:p>
                          <a:endParaRPr lang="en-US"/>
                        </a:p>
                      </a:txBody>
                      <a:tcPr>
                        <a:blipFill>
                          <a:blip r:embed="rId2"/>
                          <a:stretch>
                            <a:fillRect t="-5263" r="-74194" b="-407368"/>
                          </a:stretch>
                        </a:blipFill>
                      </a:tcPr>
                    </a:tc>
                    <a:tc>
                      <a:txBody>
                        <a:bodyPr/>
                        <a:lstStyle/>
                        <a:p>
                          <a:pPr algn="l">
                            <a:defRPr b="1"/>
                          </a:pPr>
                          <a:r>
                            <a:rPr lang="en-US" sz="1800" b="0" dirty="0"/>
                            <a:t>Use the Product Rule.</a:t>
                          </a:r>
                          <a:r>
                            <a:rPr sz="1800" b="0" dirty="0"/>
                            <a:t> </a:t>
                          </a:r>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95238" r="-74194" b="-268571"/>
                          </a:stretch>
                        </a:blipFill>
                      </a:tcPr>
                    </a:tc>
                    <a:tc>
                      <a:txBody>
                        <a:bodyPr/>
                        <a:lstStyle/>
                        <a:p>
                          <a:endParaRPr lang="en-US"/>
                        </a:p>
                      </a:txBody>
                      <a:tcPr>
                        <a:blipFill>
                          <a:blip r:embed="rId2"/>
                          <a:stretch>
                            <a:fillRect l="-134783" t="-95238" b="-268571"/>
                          </a:stretch>
                        </a:blipFill>
                      </a:tcPr>
                    </a:tc>
                    <a:extLst>
                      <a:ext uri="{0D108BD9-81ED-4DB2-BD59-A6C34878D82A}">
                        <a16:rowId xmlns:a16="http://schemas.microsoft.com/office/drawing/2014/main" val="10001"/>
                      </a:ext>
                    </a:extLst>
                  </a:tr>
                  <a:tr h="532130">
                    <a:tc>
                      <a:txBody>
                        <a:bodyPr/>
                        <a:lstStyle/>
                        <a:p>
                          <a:endParaRPr lang="en-US"/>
                        </a:p>
                      </a:txBody>
                      <a:tcPr>
                        <a:blipFill>
                          <a:blip r:embed="rId2"/>
                          <a:stretch>
                            <a:fillRect t="-235632" r="-74194" b="-224138"/>
                          </a:stretch>
                        </a:blipFill>
                      </a:tcPr>
                    </a:tc>
                    <a:tc>
                      <a:txBody>
                        <a:bodyPr/>
                        <a:lstStyle/>
                        <a:p>
                          <a:pPr algn="l"/>
                          <a:endParaRPr sz="1800" b="0" dirty="0"/>
                        </a:p>
                      </a:txBody>
                      <a:tcPr/>
                    </a:tc>
                    <a:extLst>
                      <a:ext uri="{0D108BD9-81ED-4DB2-BD59-A6C34878D82A}">
                        <a16:rowId xmlns:a16="http://schemas.microsoft.com/office/drawing/2014/main" val="10002"/>
                      </a:ext>
                    </a:extLst>
                  </a:tr>
                  <a:tr h="532130">
                    <a:tc>
                      <a:txBody>
                        <a:bodyPr/>
                        <a:lstStyle/>
                        <a:p>
                          <a:endParaRPr lang="en-US"/>
                        </a:p>
                      </a:txBody>
                      <a:tcPr>
                        <a:blipFill>
                          <a:blip r:embed="rId2"/>
                          <a:stretch>
                            <a:fillRect t="-331818" r="-74194" b="-121591"/>
                          </a:stretch>
                        </a:blipFill>
                      </a:tcPr>
                    </a:tc>
                    <a:tc>
                      <a:txBody>
                        <a:bodyPr/>
                        <a:lstStyle/>
                        <a:p>
                          <a:endParaRPr lang="en-US"/>
                        </a:p>
                      </a:txBody>
                      <a:tcPr>
                        <a:blipFill>
                          <a:blip r:embed="rId2"/>
                          <a:stretch>
                            <a:fillRect l="-134783" t="-331818" b="-121591"/>
                          </a:stretch>
                        </a:blipFill>
                      </a:tcPr>
                    </a:tc>
                    <a:extLst>
                      <a:ext uri="{0D108BD9-81ED-4DB2-BD59-A6C34878D82A}">
                        <a16:rowId xmlns:a16="http://schemas.microsoft.com/office/drawing/2014/main" val="10003"/>
                      </a:ext>
                    </a:extLst>
                  </a:tr>
                  <a:tr h="654177">
                    <a:tc>
                      <a:txBody>
                        <a:bodyPr/>
                        <a:lstStyle/>
                        <a:p>
                          <a:endParaRPr lang="en-US"/>
                        </a:p>
                      </a:txBody>
                      <a:tcPr>
                        <a:blipFill>
                          <a:blip r:embed="rId2"/>
                          <a:stretch>
                            <a:fillRect t="-355140" r="-74194"/>
                          </a:stretch>
                        </a:blipFill>
                      </a:tcPr>
                    </a:tc>
                    <a:tc>
                      <a:txBody>
                        <a:bodyPr/>
                        <a:lstStyle/>
                        <a:p>
                          <a:pPr algn="l">
                            <a:defRPr b="1"/>
                          </a:pPr>
                          <a:r>
                            <a:rPr lang="en-US" sz="1800" b="0" dirty="0"/>
                            <a:t>Simplify.</a:t>
                          </a:r>
                          <a:r>
                            <a:rPr sz="1800" b="0" dirty="0"/>
                            <a:t> </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101F6A-B825-5E04-9D62-89A2C6CA3372}"/>
                  </a:ext>
                </a:extLst>
              </p:cNvPr>
              <p:cNvSpPr txBox="1"/>
              <p:nvPr/>
            </p:nvSpPr>
            <p:spPr>
              <a:xfrm>
                <a:off x="-1066800" y="1408986"/>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funcPr>
                        <m:fNa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𝑓</m:t>
                          </m:r>
                        </m:fName>
                        <m:e>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𝑥</m:t>
                              </m:r>
                            </m:e>
                          </m:d>
                        </m:e>
                      </m:func>
                    </m:oMath>
                  </m:oMathPara>
                </a14:m>
                <a:endParaRPr lang="en-US" sz="1200" dirty="0"/>
              </a:p>
            </p:txBody>
          </p:sp>
        </mc:Choice>
        <mc:Fallback xmlns="">
          <p:sp>
            <p:nvSpPr>
              <p:cNvPr id="5" name="TextBox 4">
                <a:extLst>
                  <a:ext uri="{FF2B5EF4-FFF2-40B4-BE49-F238E27FC236}">
                    <a16:creationId xmlns:a16="http://schemas.microsoft.com/office/drawing/2014/main" id="{CD101F6A-B825-5E04-9D62-89A2C6CA3372}"/>
                  </a:ext>
                </a:extLst>
              </p:cNvPr>
              <p:cNvSpPr txBox="1">
                <a:spLocks noRot="1" noChangeAspect="1" noMove="1" noResize="1" noEditPoints="1" noAdjustHandles="1" noChangeArrowheads="1" noChangeShapeType="1" noTextEdit="1"/>
              </p:cNvSpPr>
              <p:nvPr/>
            </p:nvSpPr>
            <p:spPr>
              <a:xfrm>
                <a:off x="-1066800" y="1408986"/>
                <a:ext cx="4572000" cy="276999"/>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091F80-0A2F-D46E-046D-71DD35441BB7}"/>
                  </a:ext>
                </a:extLst>
              </p:cNvPr>
              <p:cNvSpPr txBox="1"/>
              <p:nvPr/>
            </p:nvSpPr>
            <p:spPr>
              <a:xfrm>
                <a:off x="1143000" y="1280585"/>
                <a:ext cx="5067656"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funcPr>
                        <m:fNa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𝑔</m:t>
                          </m:r>
                        </m:fName>
                        <m:e>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𝑥</m:t>
                              </m:r>
                            </m:e>
                          </m:d>
                        </m:e>
                      </m:func>
                    </m:oMath>
                  </m:oMathPara>
                </a14:m>
                <a:endParaRPr lang="en-US" sz="1200" dirty="0"/>
              </a:p>
            </p:txBody>
          </p:sp>
        </mc:Choice>
        <mc:Fallback xmlns="">
          <p:sp>
            <p:nvSpPr>
              <p:cNvPr id="7" name="TextBox 6">
                <a:extLst>
                  <a:ext uri="{FF2B5EF4-FFF2-40B4-BE49-F238E27FC236}">
                    <a16:creationId xmlns:a16="http://schemas.microsoft.com/office/drawing/2014/main" id="{88091F80-0A2F-D46E-046D-71DD35441BB7}"/>
                  </a:ext>
                </a:extLst>
              </p:cNvPr>
              <p:cNvSpPr txBox="1">
                <a:spLocks noRot="1" noChangeAspect="1" noMove="1" noResize="1" noEditPoints="1" noAdjustHandles="1" noChangeArrowheads="1" noChangeShapeType="1" noTextEdit="1"/>
              </p:cNvSpPr>
              <p:nvPr/>
            </p:nvSpPr>
            <p:spPr>
              <a:xfrm>
                <a:off x="1143000" y="1280585"/>
                <a:ext cx="5067656"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7D3EBE-B4D7-1153-B1E6-4EC59A5CDA12}"/>
                  </a:ext>
                </a:extLst>
              </p:cNvPr>
              <p:cNvSpPr txBox="1"/>
              <p:nvPr/>
            </p:nvSpPr>
            <p:spPr>
              <a:xfrm>
                <a:off x="-324384" y="1275166"/>
                <a:ext cx="5067656"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funcPr>
                        <m:fNa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𝑔</m:t>
                          </m:r>
                          <m:r>
                            <a:rPr kumimoji="0" lang="en-US" sz="1200" b="0" i="0" u="none" strike="noStrike" kern="1200" cap="none" spc="0" normalizeH="0" baseline="0" noProof="0" smtClean="0">
                              <a:ln>
                                <a:noFill/>
                              </a:ln>
                              <a:solidFill>
                                <a:srgbClr val="366092"/>
                              </a:solidFill>
                              <a:effectLst/>
                              <a:uLnTx/>
                              <a:uFillTx/>
                              <a:latin typeface="Cambria Math" panose="02040503050406030204" pitchFamily="18" charset="0"/>
                            </a:rPr>
                            <m:t>′</m:t>
                          </m:r>
                        </m:fName>
                        <m:e>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𝑥</m:t>
                              </m:r>
                            </m:e>
                          </m:d>
                        </m:e>
                      </m:func>
                    </m:oMath>
                  </m:oMathPara>
                </a14:m>
                <a:endParaRPr lang="en-US" sz="1200" dirty="0"/>
              </a:p>
            </p:txBody>
          </p:sp>
        </mc:Choice>
        <mc:Fallback xmlns="">
          <p:sp>
            <p:nvSpPr>
              <p:cNvPr id="8" name="TextBox 7">
                <a:extLst>
                  <a:ext uri="{FF2B5EF4-FFF2-40B4-BE49-F238E27FC236}">
                    <a16:creationId xmlns:a16="http://schemas.microsoft.com/office/drawing/2014/main" id="{E57D3EBE-B4D7-1153-B1E6-4EC59A5CDA12}"/>
                  </a:ext>
                </a:extLst>
              </p:cNvPr>
              <p:cNvSpPr txBox="1">
                <a:spLocks noRot="1" noChangeAspect="1" noMove="1" noResize="1" noEditPoints="1" noAdjustHandles="1" noChangeArrowheads="1" noChangeShapeType="1" noTextEdit="1"/>
              </p:cNvSpPr>
              <p:nvPr/>
            </p:nvSpPr>
            <p:spPr>
              <a:xfrm>
                <a:off x="-324384" y="1275166"/>
                <a:ext cx="5067656"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08FBE4-B64F-B17C-B075-BCA4A2CC6D71}"/>
                  </a:ext>
                </a:extLst>
              </p:cNvPr>
              <p:cNvSpPr txBox="1"/>
              <p:nvPr/>
            </p:nvSpPr>
            <p:spPr>
              <a:xfrm>
                <a:off x="2344396" y="1399156"/>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200" b="0" i="1" u="none" strike="noStrike" kern="1200" cap="none" spc="0" normalizeH="0" baseline="0" noProof="0" smtClean="0">
                              <a:ln>
                                <a:noFill/>
                              </a:ln>
                              <a:solidFill>
                                <a:srgbClr val="366092"/>
                              </a:solidFill>
                              <a:effectLst/>
                              <a:uLnTx/>
                              <a:uFillTx/>
                              <a:latin typeface="Cambria Math" panose="02040503050406030204" pitchFamily="18" charset="0"/>
                            </a:rPr>
                          </m:ctrlPr>
                        </m:funcPr>
                        <m:fNa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𝑓</m:t>
                          </m:r>
                          <m:r>
                            <a:rPr kumimoji="0" lang="en-US" sz="1200" b="0" i="0" u="none" strike="noStrike" kern="1200" cap="none" spc="0" normalizeH="0" baseline="0" noProof="0" smtClean="0">
                              <a:ln>
                                <a:noFill/>
                              </a:ln>
                              <a:solidFill>
                                <a:srgbClr val="366092"/>
                              </a:solidFill>
                              <a:effectLst/>
                              <a:uLnTx/>
                              <a:uFillTx/>
                              <a:latin typeface="Cambria Math" panose="02040503050406030204" pitchFamily="18" charset="0"/>
                            </a:rPr>
                            <m:t>′</m:t>
                          </m:r>
                        </m:fName>
                        <m:e>
                          <m:d>
                            <m:dPr>
                              <m:ctrlPr>
                                <a:rPr kumimoji="0" lang="ar-AE" sz="1200" b="0" i="1" u="none" strike="noStrike" kern="1200" cap="none" spc="0" normalizeH="0" baseline="0" noProof="0">
                                  <a:ln>
                                    <a:noFill/>
                                  </a:ln>
                                  <a:solidFill>
                                    <a:srgbClr val="366092"/>
                                  </a:solidFill>
                                  <a:effectLst/>
                                  <a:uLnTx/>
                                  <a:uFillTx/>
                                  <a:latin typeface="Cambria Math" panose="02040503050406030204" pitchFamily="18" charset="0"/>
                                </a:rPr>
                              </m:ctrlPr>
                            </m:dPr>
                            <m:e>
                              <m:r>
                                <a:rPr kumimoji="0" lang="ar-AE" sz="1200" b="0" i="0" u="none" strike="noStrike" kern="1200" cap="none" spc="0" normalizeH="0" baseline="0" noProof="0">
                                  <a:ln>
                                    <a:noFill/>
                                  </a:ln>
                                  <a:solidFill>
                                    <a:srgbClr val="366092"/>
                                  </a:solidFill>
                                  <a:effectLst/>
                                  <a:uLnTx/>
                                  <a:uFillTx/>
                                  <a:latin typeface="Cambria Math" panose="02040503050406030204" pitchFamily="18" charset="0"/>
                                </a:rPr>
                                <m:t>𝑥</m:t>
                              </m:r>
                            </m:e>
                          </m:d>
                        </m:e>
                      </m:func>
                    </m:oMath>
                  </m:oMathPara>
                </a14:m>
                <a:endParaRPr lang="en-US" sz="1200" dirty="0"/>
              </a:p>
            </p:txBody>
          </p:sp>
        </mc:Choice>
        <mc:Fallback xmlns="">
          <p:sp>
            <p:nvSpPr>
              <p:cNvPr id="9" name="TextBox 8">
                <a:extLst>
                  <a:ext uri="{FF2B5EF4-FFF2-40B4-BE49-F238E27FC236}">
                    <a16:creationId xmlns:a16="http://schemas.microsoft.com/office/drawing/2014/main" id="{0C08FBE4-B64F-B17C-B075-BCA4A2CC6D71}"/>
                  </a:ext>
                </a:extLst>
              </p:cNvPr>
              <p:cNvSpPr txBox="1">
                <a:spLocks noRot="1" noChangeAspect="1" noMove="1" noResize="1" noEditPoints="1" noAdjustHandles="1" noChangeArrowheads="1" noChangeShapeType="1" noTextEdit="1"/>
              </p:cNvSpPr>
              <p:nvPr/>
            </p:nvSpPr>
            <p:spPr>
              <a:xfrm>
                <a:off x="2344396" y="1399156"/>
                <a:ext cx="4572000" cy="276999"/>
              </a:xfrm>
              <a:prstGeom prst="rect">
                <a:avLst/>
              </a:prstGeom>
              <a:blipFill>
                <a:blip r:embed="rId6"/>
                <a:stretch>
                  <a:fillRect b="-444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First and Second Derivatives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𝑢</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𝑢</m:t>
                            </m:r>
                          </m:e>
                          <m:sup>
                            <m:r>
                              <a:rPr>
                                <a:latin typeface="Cambria Math" panose="02040503050406030204" pitchFamily="18" charset="0"/>
                              </a:rPr>
                              <m:t>2</m:t>
                            </m:r>
                          </m:sup>
                        </m:sSup>
                        <m:r>
                          <a:rPr>
                            <a:latin typeface="Cambria Math" panose="02040503050406030204" pitchFamily="18" charset="0"/>
                          </a:rPr>
                          <m:t>−9</m:t>
                        </m:r>
                      </m:den>
                    </m:f>
                  </m:oMath>
                </a14:m>
                <a:r>
                  <a:rPr sz="2800"/>
                  <a:t>, 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oMath>
                </a14:m>
                <a:r>
                  <a:rPr sz="280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𝑢</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2B9295-5CE7-9938-A0A9-DBB60D9AA81E}"/>
                  </a:ext>
                </a:extLst>
              </p:cNvPr>
              <p:cNvSpPr txBox="1"/>
              <p:nvPr/>
            </p:nvSpPr>
            <p:spPr>
              <a:xfrm>
                <a:off x="457200" y="1833776"/>
                <a:ext cx="8229600" cy="2763834"/>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In order to find </a:t>
                </a:r>
                <a14:m>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we must use the Quotient Rule.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Numerator</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Denominator</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Numerator</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Denominator</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𝑢</m:t>
                      </m:r>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xmlns="">
          <p:sp>
            <p:nvSpPr>
              <p:cNvPr id="5" name="TextBox 4">
                <a:extLst>
                  <a:ext uri="{FF2B5EF4-FFF2-40B4-BE49-F238E27FC236}">
                    <a16:creationId xmlns:a16="http://schemas.microsoft.com/office/drawing/2014/main" id="{9B2B9295-5CE7-9938-A0A9-DBB60D9AA81E}"/>
                  </a:ext>
                </a:extLst>
              </p:cNvPr>
              <p:cNvSpPr txBox="1">
                <a:spLocks noRot="1" noChangeAspect="1" noMove="1" noResize="1" noEditPoints="1" noAdjustHandles="1" noChangeArrowheads="1" noChangeShapeType="1" noTextEdit="1"/>
              </p:cNvSpPr>
              <p:nvPr/>
            </p:nvSpPr>
            <p:spPr>
              <a:xfrm>
                <a:off x="457200" y="1833776"/>
                <a:ext cx="8229600" cy="2763834"/>
              </a:xfrm>
              <a:prstGeom prst="rect">
                <a:avLst/>
              </a:prstGeom>
              <a:blipFill>
                <a:blip r:embed="rId3"/>
                <a:stretch>
                  <a:fillRect l="-1481" t="-2208"/>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First and Second Derivatives (cont.)</a:t>
            </a:r>
          </a:p>
        </p:txBody>
      </p:sp>
      <p:pic>
        <p:nvPicPr>
          <p:cNvPr id="5" name="Content Placeholder 4">
            <a:extLst>
              <a:ext uri="{FF2B5EF4-FFF2-40B4-BE49-F238E27FC236}">
                <a16:creationId xmlns:a16="http://schemas.microsoft.com/office/drawing/2014/main" id="{09E41309-D02E-D682-2481-78ABB1F4A1E4}"/>
              </a:ext>
            </a:extLst>
          </p:cNvPr>
          <p:cNvPicPr>
            <a:picLocks noGrp="1" noChangeAspect="1"/>
          </p:cNvPicPr>
          <p:nvPr>
            <p:ph sz="quarter" idx="11"/>
          </p:nvPr>
        </p:nvPicPr>
        <p:blipFill>
          <a:blip r:embed="rId2"/>
          <a:stretch>
            <a:fillRect/>
          </a:stretch>
        </p:blipFill>
        <p:spPr>
          <a:xfrm>
            <a:off x="1162050" y="1049939"/>
            <a:ext cx="6819900" cy="2886075"/>
          </a:xfrm>
        </p:spPr>
      </p:pic>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0FBA27C5-6552-1248-5AD4-88862ABF2568}"/>
                  </a:ext>
                </a:extLst>
              </p:cNvPr>
              <p:cNvGraphicFramePr>
                <a:graphicFrameLocks/>
              </p:cNvGraphicFramePr>
              <p:nvPr>
                <p:extLst>
                  <p:ext uri="{D42A27DB-BD31-4B8C-83A1-F6EECF244321}">
                    <p14:modId xmlns:p14="http://schemas.microsoft.com/office/powerpoint/2010/main" val="1217082841"/>
                  </p:ext>
                </p:extLst>
              </p:nvPr>
            </p:nvGraphicFramePr>
            <p:xfrm>
              <a:off x="2590800" y="4038600"/>
              <a:ext cx="8229600" cy="1541908"/>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a:rPr sz="2800">
                                          <a:latin typeface="Cambria Math"/>
                                        </a:rPr>
                                        <m:t>𝑓</m:t>
                                      </m:r>
                                    </m:e>
                                    <m:sup>
                                      <m:r>
                                        <a:rPr sz="2800">
                                          <a:latin typeface="Cambria Math"/>
                                        </a:rPr>
                                        <m:t>′</m:t>
                                      </m:r>
                                    </m:sup>
                                  </m:sSup>
                                </m:fName>
                                <m:e>
                                  <m:d>
                                    <m:dPr>
                                      <m:ctrlPr>
                                        <a:rPr sz="2800" i="1">
                                          <a:latin typeface="Cambria Math" panose="02040503050406030204" pitchFamily="18" charset="0"/>
                                        </a:rPr>
                                      </m:ctrlPr>
                                    </m:dPr>
                                    <m:e>
                                      <m:r>
                                        <a:rPr sz="2800">
                                          <a:latin typeface="Cambria Math"/>
                                        </a:rPr>
                                        <m:t>𝑢</m:t>
                                      </m:r>
                                    </m:e>
                                  </m:d>
                                </m:e>
                              </m:func>
                              <m:r>
                                <a:rPr sz="2800">
                                  <a:latin typeface="Cambria Math"/>
                                </a:rPr>
                                <m:t>=</m:t>
                              </m:r>
                              <m:f>
                                <m:fPr>
                                  <m:ctrlPr>
                                    <a:rPr sz="2800" i="1">
                                      <a:latin typeface="Cambria Math" panose="02040503050406030204" pitchFamily="18" charset="0"/>
                                    </a:rPr>
                                  </m:ctrlPr>
                                </m:fPr>
                                <m:num>
                                  <m:r>
                                    <a:rPr sz="2800">
                                      <a:latin typeface="Cambria Math"/>
                                    </a:rPr>
                                    <m:t>2</m:t>
                                  </m:r>
                                  <m:sSup>
                                    <m:sSupPr>
                                      <m:ctrlPr>
                                        <a:rPr sz="2800" i="1">
                                          <a:latin typeface="Cambria Math" panose="02040503050406030204" pitchFamily="18" charset="0"/>
                                        </a:rPr>
                                      </m:ctrlPr>
                                    </m:sSupPr>
                                    <m:e>
                                      <m:r>
                                        <a:rPr sz="2800">
                                          <a:latin typeface="Cambria Math"/>
                                        </a:rPr>
                                        <m:t>𝑢</m:t>
                                      </m:r>
                                    </m:e>
                                    <m:sup>
                                      <m:r>
                                        <a:rPr sz="2800">
                                          <a:latin typeface="Cambria Math"/>
                                        </a:rPr>
                                        <m:t>3</m:t>
                                      </m:r>
                                    </m:sup>
                                  </m:sSup>
                                  <m:r>
                                    <a:rPr sz="2800">
                                      <a:latin typeface="Cambria Math"/>
                                    </a:rPr>
                                    <m:t>−18</m:t>
                                  </m:r>
                                  <m:r>
                                    <a:rPr sz="2800">
                                      <a:latin typeface="Cambria Math"/>
                                    </a:rPr>
                                    <m:t>𝑢</m:t>
                                  </m:r>
                                  <m:r>
                                    <a:rPr sz="2800">
                                      <a:latin typeface="Cambria Math"/>
                                    </a:rPr>
                                    <m:t>−2</m:t>
                                  </m:r>
                                  <m:sSup>
                                    <m:sSupPr>
                                      <m:ctrlPr>
                                        <a:rPr sz="2800" i="1">
                                          <a:latin typeface="Cambria Math" panose="02040503050406030204" pitchFamily="18" charset="0"/>
                                        </a:rPr>
                                      </m:ctrlPr>
                                    </m:sSupPr>
                                    <m:e>
                                      <m:r>
                                        <a:rPr sz="2800">
                                          <a:latin typeface="Cambria Math"/>
                                        </a:rPr>
                                        <m:t>𝑢</m:t>
                                      </m:r>
                                    </m:e>
                                    <m:sup>
                                      <m:r>
                                        <a:rPr sz="2800">
                                          <a:latin typeface="Cambria Math"/>
                                        </a:rPr>
                                        <m:t>3</m:t>
                                      </m:r>
                                    </m:sup>
                                  </m:sSup>
                                </m:num>
                                <m:den>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𝑢</m:t>
                                              </m:r>
                                            </m:e>
                                            <m:sup>
                                              <m:r>
                                                <a:rPr sz="2800">
                                                  <a:latin typeface="Cambria Math"/>
                                                </a:rPr>
                                                <m:t>2</m:t>
                                              </m:r>
                                            </m:sup>
                                          </m:sSup>
                                          <m:r>
                                            <a:rPr sz="2800">
                                              <a:latin typeface="Cambria Math"/>
                                            </a:rPr>
                                            <m:t>−9</m:t>
                                          </m:r>
                                        </m:e>
                                      </m:d>
                                    </m:e>
                                    <m:sup>
                                      <m:r>
                                        <a:rPr sz="2800">
                                          <a:latin typeface="Cambria Math"/>
                                        </a:rPr>
                                        <m:t>2</m:t>
                                      </m:r>
                                    </m:sup>
                                  </m:sSup>
                                </m:den>
                              </m:f>
                            </m:oMath>
                          </a14:m>
                          <a:endParaRPr sz="2800" dirty="0"/>
                        </a:p>
                      </a:txBody>
                      <a:tcPr/>
                    </a:tc>
                    <a:tc>
                      <a:txBody>
                        <a:bodyPr/>
                        <a:lstStyle/>
                        <a:p>
                          <a:pPr algn="l"/>
                          <a:endParaRPr sz="280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r>
                                        <a:rPr sz="2800">
                                          <a:latin typeface="Cambria Math"/>
                                        </a:rPr>
                                        <m:t>𝑓</m:t>
                                      </m:r>
                                    </m:e>
                                    <m:sup>
                                      <m:r>
                                        <a:rPr sz="2800">
                                          <a:latin typeface="Cambria Math"/>
                                        </a:rPr>
                                        <m:t>′</m:t>
                                      </m:r>
                                    </m:sup>
                                  </m:sSup>
                                  <m:r>
                                    <a:rPr sz="2800">
                                      <a:latin typeface="Cambria Math"/>
                                    </a:rPr>
                                    <m:t>⁡</m:t>
                                  </m:r>
                                  <m:d>
                                    <m:dPr>
                                      <m:ctrlPr>
                                        <a:rPr sz="2800" i="1">
                                          <a:latin typeface="Cambria Math" panose="02040503050406030204" pitchFamily="18" charset="0"/>
                                        </a:rPr>
                                      </m:ctrlPr>
                                    </m:dPr>
                                    <m:e>
                                      <m:r>
                                        <a:rPr sz="2800">
                                          <a:latin typeface="Cambria Math"/>
                                        </a:rPr>
                                        <m:t>𝑢</m:t>
                                      </m:r>
                                    </m:e>
                                  </m:d>
                                </m:e>
                              </m:phant>
                              <m:r>
                                <a:rPr sz="2800">
                                  <a:latin typeface="Cambria Math"/>
                                </a:rPr>
                                <m:t>=</m:t>
                              </m:r>
                              <m:f>
                                <m:fPr>
                                  <m:ctrlPr>
                                    <a:rPr sz="2800" i="1">
                                      <a:latin typeface="Cambria Math" panose="02040503050406030204" pitchFamily="18" charset="0"/>
                                    </a:rPr>
                                  </m:ctrlPr>
                                </m:fPr>
                                <m:num>
                                  <m:r>
                                    <a:rPr sz="2800">
                                      <a:latin typeface="Cambria Math"/>
                                    </a:rPr>
                                    <m:t>−18</m:t>
                                  </m:r>
                                  <m:r>
                                    <a:rPr sz="2800">
                                      <a:latin typeface="Cambria Math"/>
                                    </a:rPr>
                                    <m:t>𝑢</m:t>
                                  </m:r>
                                </m:num>
                                <m:den>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𝑢</m:t>
                                              </m:r>
                                            </m:e>
                                            <m:sup>
                                              <m:r>
                                                <a:rPr sz="2800">
                                                  <a:latin typeface="Cambria Math"/>
                                                </a:rPr>
                                                <m:t>2</m:t>
                                              </m:r>
                                            </m:sup>
                                          </m:sSup>
                                          <m:r>
                                            <a:rPr sz="2800">
                                              <a:latin typeface="Cambria Math"/>
                                            </a:rPr>
                                            <m:t>−9</m:t>
                                          </m:r>
                                        </m:e>
                                      </m:d>
                                    </m:e>
                                    <m:sup>
                                      <m:r>
                                        <a:rPr sz="2800">
                                          <a:latin typeface="Cambria Math"/>
                                        </a:rPr>
                                        <m:t>2</m:t>
                                      </m:r>
                                    </m:sup>
                                  </m:sSup>
                                </m:den>
                              </m:f>
                            </m:oMath>
                          </a14:m>
                          <a:endParaRPr sz="2800" dirty="0"/>
                        </a:p>
                      </a:txBody>
                      <a:tcPr/>
                    </a:tc>
                    <a:tc>
                      <a:txBody>
                        <a:bodyPr/>
                        <a:lstStyle/>
                        <a:p>
                          <a:pPr algn="l">
                            <a:defRPr b="1"/>
                          </a:pPr>
                          <a:r>
                            <a:rPr lang="en-US" sz="2800" b="0" dirty="0"/>
                            <a:t>Simplify.</a:t>
                          </a:r>
                          <a:endParaRPr sz="2800" b="0" dirty="0"/>
                        </a:p>
                      </a:txBody>
                      <a:tcPr/>
                    </a:tc>
                    <a:extLst>
                      <a:ext uri="{0D108BD9-81ED-4DB2-BD59-A6C34878D82A}">
                        <a16:rowId xmlns:a16="http://schemas.microsoft.com/office/drawing/2014/main" val="10001"/>
                      </a:ext>
                    </a:extLst>
                  </a:tr>
                </a:tbl>
              </a:graphicData>
            </a:graphic>
          </p:graphicFrame>
        </mc:Choice>
        <mc:Fallback xmlns="">
          <p:graphicFrame>
            <p:nvGraphicFramePr>
              <p:cNvPr id="6" name="Table Placeholder 2">
                <a:extLst>
                  <a:ext uri="{FF2B5EF4-FFF2-40B4-BE49-F238E27FC236}">
                    <a16:creationId xmlns:a16="http://schemas.microsoft.com/office/drawing/2014/main" id="{0FBA27C5-6552-1248-5AD4-88862ABF2568}"/>
                  </a:ext>
                </a:extLst>
              </p:cNvPr>
              <p:cNvGraphicFramePr>
                <a:graphicFrameLocks/>
              </p:cNvGraphicFramePr>
              <p:nvPr>
                <p:extLst>
                  <p:ext uri="{D42A27DB-BD31-4B8C-83A1-F6EECF244321}">
                    <p14:modId xmlns:p14="http://schemas.microsoft.com/office/powerpoint/2010/main" val="1217082841"/>
                  </p:ext>
                </p:extLst>
              </p:nvPr>
            </p:nvGraphicFramePr>
            <p:xfrm>
              <a:off x="2590800" y="4038600"/>
              <a:ext cx="8229600" cy="1541908"/>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800799">
                    <a:tc>
                      <a:txBody>
                        <a:bodyPr/>
                        <a:lstStyle/>
                        <a:p>
                          <a:endParaRPr lang="en-US"/>
                        </a:p>
                      </a:txBody>
                      <a:tcPr>
                        <a:blipFill>
                          <a:blip r:embed="rId3"/>
                          <a:stretch>
                            <a:fillRect r="-129592" b="-97727"/>
                          </a:stretch>
                        </a:blipFill>
                      </a:tcPr>
                    </a:tc>
                    <a:tc>
                      <a:txBody>
                        <a:bodyPr/>
                        <a:lstStyle/>
                        <a:p>
                          <a:pPr algn="l"/>
                          <a:endParaRPr sz="2800"/>
                        </a:p>
                      </a:txBody>
                      <a:tcPr/>
                    </a:tc>
                    <a:extLst>
                      <a:ext uri="{0D108BD9-81ED-4DB2-BD59-A6C34878D82A}">
                        <a16:rowId xmlns:a16="http://schemas.microsoft.com/office/drawing/2014/main" val="10000"/>
                      </a:ext>
                    </a:extLst>
                  </a:tr>
                  <a:tr h="741109">
                    <a:tc>
                      <a:txBody>
                        <a:bodyPr/>
                        <a:lstStyle/>
                        <a:p>
                          <a:endParaRPr lang="en-US"/>
                        </a:p>
                      </a:txBody>
                      <a:tcPr>
                        <a:blipFill>
                          <a:blip r:embed="rId3"/>
                          <a:stretch>
                            <a:fillRect t="-108197" r="-129592" b="-5738"/>
                          </a:stretch>
                        </a:blipFill>
                      </a:tcPr>
                    </a:tc>
                    <a:tc>
                      <a:txBody>
                        <a:bodyPr/>
                        <a:lstStyle/>
                        <a:p>
                          <a:pPr algn="l">
                            <a:defRPr b="1"/>
                          </a:pPr>
                          <a:r>
                            <a:rPr lang="en-US" sz="2800" b="0" dirty="0"/>
                            <a:t>Simplify.</a:t>
                          </a:r>
                          <a:endParaRPr sz="28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2260</Words>
  <Application>Microsoft Office PowerPoint</Application>
  <PresentationFormat>On-screen Show (4:3)</PresentationFormat>
  <Paragraphs>244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Cambria Math</vt:lpstr>
      <vt:lpstr>Courier New</vt:lpstr>
      <vt:lpstr>Arial</vt:lpstr>
      <vt:lpstr>Office Theme</vt:lpstr>
      <vt:lpstr>Section 4.1</vt:lpstr>
      <vt:lpstr>Notation for the Second Derivative</vt:lpstr>
      <vt:lpstr>Note:</vt:lpstr>
      <vt:lpstr>Example 1: First and Second Derivatives</vt:lpstr>
      <vt:lpstr>Example 2: First and Second Derivatives</vt:lpstr>
      <vt:lpstr>Example 2: First and Second Derivatives (cont.)</vt:lpstr>
      <vt:lpstr>Example 2: First and Second Derivatives (cont.)</vt:lpstr>
      <vt:lpstr>Example 3: First and Second Derivatives</vt:lpstr>
      <vt:lpstr>Example 3: First and Second Derivatives (cont.)</vt:lpstr>
      <vt:lpstr>Example 3: First and Second Derivatives (cont.)</vt:lpstr>
      <vt:lpstr>Example 3: First and Second Derivatives (cont.)</vt:lpstr>
      <vt:lpstr>Concavity</vt:lpstr>
      <vt:lpstr>Note:</vt:lpstr>
      <vt:lpstr>Interpreting f^″⁡(x) to Determine Concavity</vt:lpstr>
      <vt:lpstr>Example 4: Determining Concavity</vt:lpstr>
      <vt:lpstr>Example 4: Determining Concavity (cont.)</vt:lpstr>
      <vt:lpstr>Example 4: Determining Concavity (cont.)</vt:lpstr>
      <vt:lpstr>Example 5: Sketching a Curve Using Concavity</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Example 5: Sketching a Curve Using Concavity (cont.)</vt:lpstr>
      <vt:lpstr>Point of Inflection</vt:lpstr>
      <vt:lpstr>Note:</vt:lpstr>
      <vt:lpstr>To Determine Points of Inflection</vt:lpstr>
      <vt:lpstr>To Determine Points of Inflection (cont.)</vt:lpstr>
      <vt:lpstr>PowerPoint Presentation</vt:lpstr>
      <vt:lpstr>Example 6: Finding Points of Inflection</vt:lpstr>
      <vt:lpstr>Example 6: Finding Points of Inflection (cont.)</vt:lpstr>
      <vt:lpstr>Example 6: Finding Points of Inflection (cont.)</vt:lpstr>
      <vt:lpstr>Example 6: Finding Points of Inflection (cont.)</vt:lpstr>
      <vt:lpstr>Example 6: Finding Points of Inflection (cont.)</vt:lpstr>
      <vt:lpstr>Example 6: Finding Points of Inflection (cont.)</vt:lpstr>
      <vt:lpstr>Example 6: Finding Points of Inflection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126</cp:revision>
  <dcterms:created xsi:type="dcterms:W3CDTF">2013-04-26T14:43:13Z</dcterms:created>
  <dcterms:modified xsi:type="dcterms:W3CDTF">2022-08-18T18:18:50Z</dcterms:modified>
</cp:coreProperties>
</file>