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2" r:id="rId7"/>
    <p:sldId id="264" r:id="rId8"/>
    <p:sldId id="267" r:id="rId9"/>
    <p:sldId id="288" r:id="rId10"/>
    <p:sldId id="269" r:id="rId11"/>
    <p:sldId id="270" r:id="rId12"/>
    <p:sldId id="271" r:id="rId13"/>
    <p:sldId id="273" r:id="rId14"/>
    <p:sldId id="276" r:id="rId15"/>
    <p:sldId id="277" r:id="rId16"/>
    <p:sldId id="280" r:id="rId17"/>
    <p:sldId id="289" r:id="rId18"/>
    <p:sldId id="281" r:id="rId19"/>
    <p:sldId id="282" r:id="rId20"/>
    <p:sldId id="283" r:id="rId21"/>
    <p:sldId id="284" r:id="rId22"/>
    <p:sldId id="285" r:id="rId23"/>
    <p:sldId id="287"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The Second Derivative Test</a:t>
            </a:r>
          </a:p>
        </p:txBody>
      </p:sp>
      <p:sp>
        <p:nvSpPr>
          <p:cNvPr id="3" name="Title 2"/>
          <p:cNvSpPr>
            <a:spLocks noGrp="1"/>
          </p:cNvSpPr>
          <p:nvPr>
            <p:ph type="title"/>
          </p:nvPr>
        </p:nvSpPr>
        <p:spPr/>
        <p:txBody>
          <a:bodyPr/>
          <a:lstStyle/>
          <a:p>
            <a:r>
              <a:t>Section 4.2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Second Derivative Test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lang="en-US" dirty="0"/>
                  <a:t>Note that it is easy (without a graphing calculator) to sketch </a:t>
                </a:r>
                <a14:m>
                  <m:oMath xmlns:m="http://schemas.openxmlformats.org/officeDocument/2006/math">
                    <m:r>
                      <a:rPr lang="en-US">
                        <a:latin typeface="Cambria Math"/>
                      </a:rPr>
                      <m:t>𝑦</m:t>
                    </m:r>
                    <m:r>
                      <a:rPr lang="en-US">
                        <a:latin typeface="Cambria Math"/>
                      </a:rPr>
                      <m:t>=</m:t>
                    </m:r>
                    <m:sSup>
                      <m:sSupPr>
                        <m:ctrlPr>
                          <a:rPr lang="ar-AE" i="1">
                            <a:latin typeface="Cambria Math" panose="02040503050406030204" pitchFamily="18" charset="0"/>
                          </a:rPr>
                        </m:ctrlPr>
                      </m:sSupPr>
                      <m:e>
                        <m:r>
                          <a:rPr lang="ar-AE">
                            <a:latin typeface="Cambria Math"/>
                          </a:rPr>
                          <m:t>𝑥</m:t>
                        </m:r>
                      </m:e>
                      <m:sup>
                        <m:r>
                          <a:rPr lang="ar-AE">
                            <a:latin typeface="Cambria Math"/>
                          </a:rPr>
                          <m:t>4</m:t>
                        </m:r>
                      </m:sup>
                    </m:sSup>
                    <m:r>
                      <a:rPr lang="ar-AE">
                        <a:latin typeface="Cambria Math"/>
                      </a:rPr>
                      <m:t>−</m:t>
                    </m:r>
                    <m:r>
                      <a:rPr lang="ar-AE">
                        <a:latin typeface="Cambria Math"/>
                      </a:rPr>
                      <m:t>18</m:t>
                    </m:r>
                    <m:sSup>
                      <m:sSupPr>
                        <m:ctrlPr>
                          <a:rPr lang="ar-AE" i="1">
                            <a:latin typeface="Cambria Math" panose="02040503050406030204" pitchFamily="18" charset="0"/>
                          </a:rPr>
                        </m:ctrlPr>
                      </m:sSupPr>
                      <m:e>
                        <m:r>
                          <a:rPr lang="ar-AE">
                            <a:latin typeface="Cambria Math"/>
                          </a:rPr>
                          <m:t>𝑥</m:t>
                        </m:r>
                      </m:e>
                      <m:sup>
                        <m:r>
                          <a:rPr lang="ar-AE">
                            <a:latin typeface="Cambria Math"/>
                          </a:rPr>
                          <m:t>2</m:t>
                        </m:r>
                      </m:sup>
                    </m:sSup>
                  </m:oMath>
                </a14:m>
                <a:r>
                  <a:rPr lang="ar-AE" dirty="0"/>
                  <a:t>. </a:t>
                </a:r>
                <a:r>
                  <a:rPr lang="en-US" dirty="0"/>
                  <a:t>We need only the coordinates of the three extreme points, and we may sketch a smooth curve only knowing which is a maximum and/or a minimum. In this example, the potential inflection points occur between a maximum and a minimum point and so we "know" the concavity changes at these points.</a:t>
                </a:r>
              </a:p>
              <a:p>
                <a:pPr>
                  <a:defRPr sz="2800"/>
                </a:pP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Second Derivative Test (cont.)</a:t>
            </a:r>
          </a:p>
        </p:txBody>
      </p:sp>
      <p:pic>
        <p:nvPicPr>
          <p:cNvPr id="5" name="Content Placeholder 4">
            <a:extLst>
              <a:ext uri="{FF2B5EF4-FFF2-40B4-BE49-F238E27FC236}">
                <a16:creationId xmlns:a16="http://schemas.microsoft.com/office/drawing/2014/main" id="{7DB9BED0-D704-49DD-2BBC-DED181FD182A}"/>
              </a:ext>
            </a:extLst>
          </p:cNvPr>
          <p:cNvPicPr>
            <a:picLocks noGrp="1" noChangeAspect="1"/>
          </p:cNvPicPr>
          <p:nvPr>
            <p:ph sz="quarter" idx="11"/>
          </p:nvPr>
        </p:nvPicPr>
        <p:blipFill>
          <a:blip r:embed="rId2"/>
          <a:stretch>
            <a:fillRect/>
          </a:stretch>
        </p:blipFill>
        <p:spPr>
          <a:xfrm>
            <a:off x="2083810" y="1082675"/>
            <a:ext cx="4976379" cy="484981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 Training</a:t>
            </a:r>
          </a:p>
        </p:txBody>
      </p:sp>
      <p:sp>
        <p:nvSpPr>
          <p:cNvPr id="3" name="Text Placeholder 2"/>
          <p:cNvSpPr>
            <a:spLocks noGrp="1"/>
          </p:cNvSpPr>
          <p:nvPr>
            <p:ph type="body" sz="quarter" idx="10"/>
          </p:nvPr>
        </p:nvSpPr>
        <p:spPr/>
        <p:txBody>
          <a:bodyPr>
            <a:normAutofit/>
          </a:bodyPr>
          <a:lstStyle/>
          <a:p>
            <a:r>
              <a:rPr sz="2800"/>
              <a:t>To verify your graph with a TI-84 Plus calculator, perform the following steps:</a:t>
            </a:r>
          </a:p>
          <a:p>
            <a:pPr marL="514350" indent="-514350">
              <a:buFont typeface="+mj-lt"/>
              <a:buAutoNum type="arabicPeriod"/>
              <a:defRPr sz="2800"/>
            </a:pPr>
            <a:r>
              <a:t>​</a:t>
            </a:r>
            <a:r>
              <a:rPr sz="2800"/>
              <a:t>Enter the given function into </a:t>
            </a:r>
            <a:r>
              <a:rPr sz="2800" b="1"/>
              <a:t>Y1</a:t>
            </a:r>
            <a:r>
              <a:rPr sz="2800"/>
              <a:t>.</a:t>
            </a:r>
          </a:p>
          <a:p>
            <a:pPr marL="514350" indent="-514350">
              <a:buFont typeface="+mj-lt"/>
              <a:buAutoNum type="arabicPeriod" startAt="2"/>
              <a:defRPr sz="2800"/>
            </a:pPr>
            <a:r>
              <a:t>​</a:t>
            </a:r>
            <a:r>
              <a:rPr sz="2800"/>
              <a:t>Check that your </a:t>
            </a:r>
            <a:r>
              <a:rPr sz="2800" b="1"/>
              <a:t>WINDOW</a:t>
            </a:r>
            <a:r>
              <a:rPr sz="2800"/>
              <a:t> is appropriate.</a:t>
            </a:r>
          </a:p>
          <a:p>
            <a:pPr marL="514350" indent="-514350">
              <a:buFont typeface="+mj-lt"/>
              <a:buAutoNum type="arabicPeriod" startAt="3"/>
              <a:defRPr sz="2800"/>
            </a:pPr>
            <a:r>
              <a:t>​</a:t>
            </a:r>
            <a:r>
              <a:rPr sz="2800"/>
              <a:t>Press </a:t>
            </a:r>
            <a:r>
              <a:rPr sz="2800" b="1"/>
              <a:t>GRAPH</a:t>
            </a:r>
            <a:r>
              <a:rPr sz="2800"/>
              <a:t>.</a:t>
            </a:r>
          </a:p>
        </p:txBody>
      </p:sp>
      <p:pic>
        <p:nvPicPr>
          <p:cNvPr id="5" name="Picture 4">
            <a:extLst>
              <a:ext uri="{FF2B5EF4-FFF2-40B4-BE49-F238E27FC236}">
                <a16:creationId xmlns:a16="http://schemas.microsoft.com/office/drawing/2014/main" id="{DE6FBCCC-0657-FA0F-F374-88C3DFB79D39}"/>
              </a:ext>
            </a:extLst>
          </p:cNvPr>
          <p:cNvPicPr>
            <a:picLocks noChangeAspect="1"/>
          </p:cNvPicPr>
          <p:nvPr/>
        </p:nvPicPr>
        <p:blipFill>
          <a:blip r:embed="rId2"/>
          <a:stretch>
            <a:fillRect/>
          </a:stretch>
        </p:blipFill>
        <p:spPr>
          <a:xfrm>
            <a:off x="3018864" y="3512820"/>
            <a:ext cx="3106271" cy="24003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Locating Local Extrema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Locate the local extrema for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3</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oMath>
                </a14:m>
                <a:r>
                  <a:rPr sz="2800"/>
                  <a:t> and sketch a graph of the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454601B6-7C0E-964B-6640-B2E8866D2F51}"/>
              </a:ext>
            </a:extLst>
          </p:cNvPr>
          <p:cNvSpPr txBox="1"/>
          <p:nvPr/>
        </p:nvSpPr>
        <p:spPr>
          <a:xfrm>
            <a:off x="457200" y="2286000"/>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a:ln>
                  <a:noFill/>
                </a:ln>
                <a:solidFill>
                  <a:srgbClr val="366092"/>
                </a:solidFill>
                <a:effectLst/>
                <a:uLnTx/>
                <a:uFillTx/>
                <a:latin typeface="Calibri"/>
                <a:ea typeface="+mn-ea"/>
                <a:cs typeface="+mn-cs"/>
              </a:rPr>
              <a:t>Solution</a:t>
            </a:r>
          </a:p>
        </p:txBody>
      </p:sp>
      <mc:AlternateContent xmlns:mc="http://schemas.openxmlformats.org/markup-compatibility/2006">
        <mc:Choice xmlns:a14="http://schemas.microsoft.com/office/drawing/2010/main" Requires="a14">
          <p:graphicFrame>
            <p:nvGraphicFramePr>
              <p:cNvPr id="6" name="Table Placeholder 2">
                <a:extLst>
                  <a:ext uri="{FF2B5EF4-FFF2-40B4-BE49-F238E27FC236}">
                    <a16:creationId xmlns:a16="http://schemas.microsoft.com/office/drawing/2014/main" id="{DFCCBCA7-310F-5C87-0F25-DE6BD1E3747C}"/>
                  </a:ext>
                </a:extLst>
              </p:cNvPr>
              <p:cNvGraphicFramePr>
                <a:graphicFrameLocks/>
              </p:cNvGraphicFramePr>
              <p:nvPr>
                <p:extLst>
                  <p:ext uri="{D42A27DB-BD31-4B8C-83A1-F6EECF244321}">
                    <p14:modId xmlns:p14="http://schemas.microsoft.com/office/powerpoint/2010/main" val="3898658239"/>
                  </p:ext>
                </p:extLst>
              </p:nvPr>
            </p:nvGraphicFramePr>
            <p:xfrm>
              <a:off x="457200" y="2832721"/>
              <a:ext cx="8229600" cy="249936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403239">
                    <a:tc>
                      <a:txBody>
                        <a:bodyPr/>
                        <a:lstStyle/>
                        <a:p>
                          <a:pPr algn="r">
                            <a:defRPr sz="18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𝑓</m:t>
                                  </m:r>
                                </m:e>
                                <m:sup>
                                  <m:r>
                                    <a:rPr sz="2800">
                                      <a:latin typeface="Cambria Math"/>
                                    </a:rPr>
                                    <m:t>′</m:t>
                                  </m:r>
                                </m:sup>
                              </m:sSup>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tc>
                    <a:tc>
                      <a:txBody>
                        <a:bodyPr/>
                        <a:lstStyle/>
                        <a:p>
                          <a:pPr algn="l">
                            <a:defRPr sz="1800"/>
                          </a:pPr>
                          <a:r>
                            <a:rPr sz="2800"/>
                            <a:t>​</a:t>
                          </a:r>
                          <a14:m>
                            <m:oMath xmlns:m="http://schemas.openxmlformats.org/officeDocument/2006/math">
                              <m:r>
                                <a:rPr sz="2800">
                                  <a:latin typeface="Cambria Math"/>
                                </a:rPr>
                                <m:t>=8</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3</m:t>
                                  </m:r>
                                </m:sup>
                              </m:sSup>
                            </m:oMath>
                          </a14:m>
                          <a:endParaRPr sz="2800"/>
                        </a:p>
                      </a:txBody>
                      <a:tcPr/>
                    </a:tc>
                    <a:tc>
                      <a:txBody>
                        <a:bodyPr/>
                        <a:lstStyle/>
                        <a:p>
                          <a:pPr algn="l">
                            <a:defRPr sz="1100" b="1"/>
                          </a:pPr>
                          <a:r>
                            <a:rPr sz="2800" b="0" dirty="0"/>
                            <a:t>Find </a:t>
                          </a:r>
                          <a14:m>
                            <m:oMath xmlns:m="http://schemas.openxmlformats.org/officeDocument/2006/math">
                              <m:sSup>
                                <m:sSupPr>
                                  <m:ctrlPr>
                                    <a:rPr sz="2800" b="0" i="1">
                                      <a:latin typeface="Cambria Math" panose="02040503050406030204" pitchFamily="18" charset="0"/>
                                    </a:rPr>
                                  </m:ctrlPr>
                                </m:sSupPr>
                                <m:e>
                                  <m:r>
                                    <m:rPr>
                                      <m:sty m:val="p"/>
                                    </m:rPr>
                                    <a:rPr sz="2800" b="0" i="1">
                                      <a:latin typeface="Cambria Math"/>
                                    </a:rPr>
                                    <m:t>f</m:t>
                                  </m:r>
                                </m:e>
                                <m:sup>
                                  <m:r>
                                    <a:rPr sz="2800" b="0">
                                      <a:latin typeface="Cambria Math"/>
                                    </a:rPr>
                                    <m:t>′</m:t>
                                  </m:r>
                                </m:sup>
                              </m:sSup>
                              <m:r>
                                <a:rPr sz="2800" b="0">
                                  <a:latin typeface="Cambria Math"/>
                                </a:rPr>
                                <m:t>⁡</m:t>
                              </m:r>
                              <m:d>
                                <m:dPr>
                                  <m:ctrlPr>
                                    <a:rPr sz="2800" b="0" i="1">
                                      <a:latin typeface="Cambria Math" panose="02040503050406030204" pitchFamily="18" charset="0"/>
                                    </a:rPr>
                                  </m:ctrlPr>
                                </m:dPr>
                                <m:e>
                                  <m:r>
                                    <m:rPr>
                                      <m:sty m:val="p"/>
                                    </m:rPr>
                                    <a:rPr sz="2800" b="0" i="1">
                                      <a:latin typeface="Cambria Math"/>
                                    </a:rPr>
                                    <m:t>x</m:t>
                                  </m:r>
                                </m:e>
                              </m:d>
                            </m:oMath>
                          </a14:m>
                          <a:r>
                            <a:rPr sz="2800" b="0" dirty="0"/>
                            <a:t> and all values </a:t>
                          </a:r>
                          <a14:m>
                            <m:oMath xmlns:m="http://schemas.openxmlformats.org/officeDocument/2006/math">
                              <m:r>
                                <m:rPr>
                                  <m:sty m:val="p"/>
                                </m:rPr>
                                <a:rPr sz="2800" b="0" i="1">
                                  <a:latin typeface="Cambria Math"/>
                                </a:rPr>
                                <m:t>x</m:t>
                              </m:r>
                              <m:r>
                                <a:rPr sz="2800" b="0">
                                  <a:latin typeface="Cambria Math"/>
                                </a:rPr>
                                <m:t>=</m:t>
                              </m:r>
                              <m:r>
                                <m:rPr>
                                  <m:sty m:val="p"/>
                                </m:rPr>
                                <a:rPr sz="2800" b="0" i="1">
                                  <a:latin typeface="Cambria Math"/>
                                </a:rPr>
                                <m:t>c</m:t>
                              </m:r>
                            </m:oMath>
                          </a14:m>
                          <a:r>
                            <a:rPr sz="2800" b="0" dirty="0"/>
                            <a:t> where </a:t>
                          </a:r>
                          <a14:m>
                            <m:oMath xmlns:m="http://schemas.openxmlformats.org/officeDocument/2006/math">
                              <m:func>
                                <m:funcPr>
                                  <m:ctrlPr>
                                    <a:rPr sz="2800" b="0" i="1">
                                      <a:latin typeface="Cambria Math" panose="02040503050406030204" pitchFamily="18" charset="0"/>
                                    </a:rPr>
                                  </m:ctrlPr>
                                </m:funcPr>
                                <m:fName>
                                  <m:sSup>
                                    <m:sSupPr>
                                      <m:ctrlPr>
                                        <a:rPr sz="2800" b="0" i="1">
                                          <a:latin typeface="Cambria Math" panose="02040503050406030204" pitchFamily="18" charset="0"/>
                                        </a:rPr>
                                      </m:ctrlPr>
                                    </m:sSupPr>
                                    <m:e>
                                      <m:r>
                                        <m:rPr>
                                          <m:sty m:val="p"/>
                                        </m:rPr>
                                        <a:rPr sz="2800" b="0" i="1">
                                          <a:latin typeface="Cambria Math"/>
                                        </a:rPr>
                                        <m:t>f</m:t>
                                      </m:r>
                                    </m:e>
                                    <m:sup>
                                      <m:r>
                                        <a:rPr sz="2800" b="0">
                                          <a:latin typeface="Cambria Math"/>
                                        </a:rPr>
                                        <m:t>′</m:t>
                                      </m:r>
                                    </m:sup>
                                  </m:sSup>
                                </m:fName>
                                <m:e>
                                  <m:d>
                                    <m:dPr>
                                      <m:ctrlPr>
                                        <a:rPr sz="2800" b="0" i="1">
                                          <a:latin typeface="Cambria Math" panose="02040503050406030204" pitchFamily="18" charset="0"/>
                                        </a:rPr>
                                      </m:ctrlPr>
                                    </m:dPr>
                                    <m:e>
                                      <m:r>
                                        <m:rPr>
                                          <m:sty m:val="p"/>
                                        </m:rPr>
                                        <a:rPr sz="2800" b="0" i="1">
                                          <a:latin typeface="Cambria Math"/>
                                        </a:rPr>
                                        <m:t>c</m:t>
                                      </m:r>
                                    </m:e>
                                  </m:d>
                                </m:e>
                              </m:func>
                              <m:r>
                                <a:rPr sz="2800" b="0">
                                  <a:latin typeface="Cambria Math"/>
                                </a:rPr>
                                <m:t>=0</m:t>
                              </m:r>
                            </m:oMath>
                          </a14:m>
                          <a:r>
                            <a:rPr sz="2800" b="0" dirty="0"/>
                            <a:t>.</a:t>
                          </a:r>
                        </a:p>
                      </a:txBody>
                      <a:tcPr/>
                    </a:tc>
                    <a:extLst>
                      <a:ext uri="{0D108BD9-81ED-4DB2-BD59-A6C34878D82A}">
                        <a16:rowId xmlns:a16="http://schemas.microsoft.com/office/drawing/2014/main" val="10000"/>
                      </a:ext>
                    </a:extLst>
                  </a:tr>
                  <a:tr h="370840">
                    <a:tc>
                      <a:txBody>
                        <a:bodyPr/>
                        <a:lstStyle/>
                        <a:p>
                          <a:pPr algn="r"/>
                          <a:r>
                            <a:rPr sz="2800" dirty="0"/>
                            <a:t>​</a:t>
                          </a:r>
                          <a:r>
                            <a:rPr sz="2800" dirty="0">
                              <a:latin typeface="Cambria Math"/>
                            </a:rPr>
                            <a:t>0</a:t>
                          </a:r>
                        </a:p>
                      </a:txBody>
                      <a:tcPr/>
                    </a:tc>
                    <a:tc>
                      <a:txBody>
                        <a:bodyPr/>
                        <a:lstStyle/>
                        <a:p>
                          <a:pPr algn="l">
                            <a:defRPr sz="1800"/>
                          </a:pPr>
                          <a:r>
                            <a:rPr sz="2800"/>
                            <a:t>​</a:t>
                          </a:r>
                          <a14:m>
                            <m:oMath xmlns:m="http://schemas.openxmlformats.org/officeDocument/2006/math">
                              <m:r>
                                <a:rPr sz="2800">
                                  <a:latin typeface="Cambria Math"/>
                                </a:rPr>
                                <m:t>=8</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3</m:t>
                                  </m:r>
                                </m:sup>
                              </m:sSup>
                            </m:oMath>
                          </a14:m>
                          <a:endParaRPr sz="2800"/>
                        </a:p>
                      </a:txBody>
                      <a:tcPr/>
                    </a:tc>
                    <a:tc>
                      <a:txBody>
                        <a:bodyPr/>
                        <a:lstStyle/>
                        <a:p>
                          <a:pPr algn="l"/>
                          <a:endParaRPr sz="2800" dirty="0"/>
                        </a:p>
                      </a:txBody>
                      <a:tcPr/>
                    </a:tc>
                    <a:extLst>
                      <a:ext uri="{0D108BD9-81ED-4DB2-BD59-A6C34878D82A}">
                        <a16:rowId xmlns:a16="http://schemas.microsoft.com/office/drawing/2014/main" val="10001"/>
                      </a:ext>
                    </a:extLst>
                  </a:tr>
                  <a:tr h="370840">
                    <a:tc>
                      <a:txBody>
                        <a:bodyPr/>
                        <a:lstStyle/>
                        <a:p>
                          <a:pPr algn="r"/>
                          <a:r>
                            <a:rPr sz="2800" dirty="0"/>
                            <a:t>​</a:t>
                          </a:r>
                          <a:r>
                            <a:rPr sz="2800" dirty="0">
                              <a:latin typeface="Cambria Math"/>
                            </a:rPr>
                            <a:t>0</a:t>
                          </a:r>
                        </a:p>
                      </a:txBody>
                      <a:tcPr/>
                    </a:tc>
                    <a:tc>
                      <a:txBody>
                        <a:bodyPr/>
                        <a:lstStyle/>
                        <a:p>
                          <a:pPr algn="l">
                            <a:defRPr sz="1800"/>
                          </a:pPr>
                          <a:r>
                            <a:rPr sz="2800" dirty="0"/>
                            <a:t>​</a:t>
                          </a:r>
                          <a14:m>
                            <m:oMath xmlns:m="http://schemas.openxmlformats.org/officeDocument/2006/math">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d>
                                <m:dPr>
                                  <m:ctrlPr>
                                    <a:rPr sz="2800" i="1">
                                      <a:latin typeface="Cambria Math" panose="02040503050406030204" pitchFamily="18" charset="0"/>
                                    </a:rPr>
                                  </m:ctrlPr>
                                </m:dPr>
                                <m:e>
                                  <m:r>
                                    <a:rPr sz="2800">
                                      <a:latin typeface="Cambria Math"/>
                                    </a:rPr>
                                    <m:t>2−</m:t>
                                  </m:r>
                                  <m:r>
                                    <a:rPr sz="2800">
                                      <a:latin typeface="Cambria Math"/>
                                    </a:rPr>
                                    <m:t>𝑥</m:t>
                                  </m:r>
                                </m:e>
                              </m:d>
                            </m:oMath>
                          </a14:m>
                          <a:endParaRPr sz="2800" dirty="0"/>
                        </a:p>
                      </a:txBody>
                      <a:tcPr/>
                    </a:tc>
                    <a:tc>
                      <a:txBody>
                        <a:bodyPr/>
                        <a:lstStyle/>
                        <a:p>
                          <a:pPr algn="l"/>
                          <a:endParaRPr sz="2800"/>
                        </a:p>
                      </a:txBody>
                      <a:tcP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a:t>​</a:t>
                          </a:r>
                          <a14:m>
                            <m:oMath xmlns:m="http://schemas.openxmlformats.org/officeDocument/2006/math">
                              <m:r>
                                <a:rPr sz="2800">
                                  <a:latin typeface="Cambria Math"/>
                                </a:rPr>
                                <m:t>=0,2</m:t>
                              </m:r>
                            </m:oMath>
                          </a14:m>
                          <a:endParaRPr sz="2800"/>
                        </a:p>
                      </a:txBody>
                      <a:tcPr/>
                    </a:tc>
                    <a:tc>
                      <a:txBody>
                        <a:bodyPr/>
                        <a:lstStyle/>
                        <a:p>
                          <a:pPr algn="l"/>
                          <a:endParaRPr sz="2800" dirty="0"/>
                        </a:p>
                      </a:txBody>
                      <a:tcPr/>
                    </a:tc>
                    <a:extLst>
                      <a:ext uri="{0D108BD9-81ED-4DB2-BD59-A6C34878D82A}">
                        <a16:rowId xmlns:a16="http://schemas.microsoft.com/office/drawing/2014/main" val="10003"/>
                      </a:ext>
                    </a:extLst>
                  </a:tr>
                </a:tbl>
              </a:graphicData>
            </a:graphic>
          </p:graphicFrame>
        </mc:Choice>
        <mc:Fallback>
          <p:graphicFrame>
            <p:nvGraphicFramePr>
              <p:cNvPr id="6" name="Table Placeholder 2">
                <a:extLst>
                  <a:ext uri="{FF2B5EF4-FFF2-40B4-BE49-F238E27FC236}">
                    <a16:creationId xmlns:a16="http://schemas.microsoft.com/office/drawing/2014/main" id="{DFCCBCA7-310F-5C87-0F25-DE6BD1E3747C}"/>
                  </a:ext>
                </a:extLst>
              </p:cNvPr>
              <p:cNvGraphicFramePr>
                <a:graphicFrameLocks/>
              </p:cNvGraphicFramePr>
              <p:nvPr>
                <p:extLst>
                  <p:ext uri="{D42A27DB-BD31-4B8C-83A1-F6EECF244321}">
                    <p14:modId xmlns:p14="http://schemas.microsoft.com/office/powerpoint/2010/main" val="3898658239"/>
                  </p:ext>
                </p:extLst>
              </p:nvPr>
            </p:nvGraphicFramePr>
            <p:xfrm>
              <a:off x="457200" y="2832721"/>
              <a:ext cx="8229600" cy="2499360"/>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944880">
                    <a:tc>
                      <a:txBody>
                        <a:bodyPr/>
                        <a:lstStyle/>
                        <a:p>
                          <a:endParaRPr lang="en-US"/>
                        </a:p>
                      </a:txBody>
                      <a:tcPr>
                        <a:blipFill>
                          <a:blip r:embed="rId3"/>
                          <a:stretch>
                            <a:fillRect t="-5806" r="-671429" b="-183871"/>
                          </a:stretch>
                        </a:blipFill>
                      </a:tcPr>
                    </a:tc>
                    <a:tc>
                      <a:txBody>
                        <a:bodyPr/>
                        <a:lstStyle/>
                        <a:p>
                          <a:endParaRPr lang="en-US"/>
                        </a:p>
                      </a:txBody>
                      <a:tcPr>
                        <a:blipFill>
                          <a:blip r:embed="rId3"/>
                          <a:stretch>
                            <a:fillRect l="-45103" t="-5806" r="-202835" b="-183871"/>
                          </a:stretch>
                        </a:blipFill>
                      </a:tcPr>
                    </a:tc>
                    <a:tc>
                      <a:txBody>
                        <a:bodyPr/>
                        <a:lstStyle/>
                        <a:p>
                          <a:endParaRPr lang="en-US"/>
                        </a:p>
                      </a:txBody>
                      <a:tcPr>
                        <a:blipFill>
                          <a:blip r:embed="rId3"/>
                          <a:stretch>
                            <a:fillRect l="-71537" t="-5806" b="-183871"/>
                          </a:stretch>
                        </a:blipFill>
                      </a:tcPr>
                    </a:tc>
                    <a:extLst>
                      <a:ext uri="{0D108BD9-81ED-4DB2-BD59-A6C34878D82A}">
                        <a16:rowId xmlns:a16="http://schemas.microsoft.com/office/drawing/2014/main" val="10000"/>
                      </a:ext>
                    </a:extLst>
                  </a:tr>
                  <a:tr h="518160">
                    <a:tc>
                      <a:txBody>
                        <a:bodyPr/>
                        <a:lstStyle/>
                        <a:p>
                          <a:pPr algn="r"/>
                          <a:r>
                            <a:rPr sz="2800" dirty="0"/>
                            <a:t>​</a:t>
                          </a:r>
                          <a:r>
                            <a:rPr sz="2800" dirty="0">
                              <a:latin typeface="Cambria Math"/>
                            </a:rPr>
                            <a:t>0</a:t>
                          </a:r>
                        </a:p>
                      </a:txBody>
                      <a:tcPr/>
                    </a:tc>
                    <a:tc>
                      <a:txBody>
                        <a:bodyPr/>
                        <a:lstStyle/>
                        <a:p>
                          <a:endParaRPr lang="en-US"/>
                        </a:p>
                      </a:txBody>
                      <a:tcPr>
                        <a:blipFill>
                          <a:blip r:embed="rId3"/>
                          <a:stretch>
                            <a:fillRect l="-45103" t="-190698" r="-202835" b="-231395"/>
                          </a:stretch>
                        </a:blipFill>
                      </a:tcPr>
                    </a:tc>
                    <a:tc>
                      <a:txBody>
                        <a:bodyPr/>
                        <a:lstStyle/>
                        <a:p>
                          <a:pPr algn="l"/>
                          <a:endParaRPr sz="2800" dirty="0"/>
                        </a:p>
                      </a:txBody>
                      <a:tcPr/>
                    </a:tc>
                    <a:extLst>
                      <a:ext uri="{0D108BD9-81ED-4DB2-BD59-A6C34878D82A}">
                        <a16:rowId xmlns:a16="http://schemas.microsoft.com/office/drawing/2014/main" val="10001"/>
                      </a:ext>
                    </a:extLst>
                  </a:tr>
                  <a:tr h="518160">
                    <a:tc>
                      <a:txBody>
                        <a:bodyPr/>
                        <a:lstStyle/>
                        <a:p>
                          <a:pPr algn="r"/>
                          <a:r>
                            <a:rPr sz="2800" dirty="0"/>
                            <a:t>​</a:t>
                          </a:r>
                          <a:r>
                            <a:rPr sz="2800" dirty="0">
                              <a:latin typeface="Cambria Math"/>
                            </a:rPr>
                            <a:t>0</a:t>
                          </a:r>
                        </a:p>
                      </a:txBody>
                      <a:tcPr/>
                    </a:tc>
                    <a:tc>
                      <a:txBody>
                        <a:bodyPr/>
                        <a:lstStyle/>
                        <a:p>
                          <a:endParaRPr lang="en-US"/>
                        </a:p>
                      </a:txBody>
                      <a:tcPr>
                        <a:blipFill>
                          <a:blip r:embed="rId3"/>
                          <a:stretch>
                            <a:fillRect l="-45103" t="-294118" r="-202835" b="-134118"/>
                          </a:stretch>
                        </a:blipFill>
                      </a:tcPr>
                    </a:tc>
                    <a:tc>
                      <a:txBody>
                        <a:bodyPr/>
                        <a:lstStyle/>
                        <a:p>
                          <a:pPr algn="l"/>
                          <a:endParaRPr sz="2800"/>
                        </a:p>
                      </a:txBody>
                      <a:tcPr/>
                    </a:tc>
                    <a:extLst>
                      <a:ext uri="{0D108BD9-81ED-4DB2-BD59-A6C34878D82A}">
                        <a16:rowId xmlns:a16="http://schemas.microsoft.com/office/drawing/2014/main" val="10002"/>
                      </a:ext>
                    </a:extLst>
                  </a:tr>
                  <a:tr h="518160">
                    <a:tc>
                      <a:txBody>
                        <a:bodyPr/>
                        <a:lstStyle/>
                        <a:p>
                          <a:endParaRPr lang="en-US"/>
                        </a:p>
                      </a:txBody>
                      <a:tcPr>
                        <a:blipFill>
                          <a:blip r:embed="rId3"/>
                          <a:stretch>
                            <a:fillRect t="-394118" r="-671429" b="-34118"/>
                          </a:stretch>
                        </a:blipFill>
                      </a:tcPr>
                    </a:tc>
                    <a:tc>
                      <a:txBody>
                        <a:bodyPr/>
                        <a:lstStyle/>
                        <a:p>
                          <a:endParaRPr lang="en-US"/>
                        </a:p>
                      </a:txBody>
                      <a:tcPr>
                        <a:blipFill>
                          <a:blip r:embed="rId3"/>
                          <a:stretch>
                            <a:fillRect l="-45103" t="-394118" r="-202835" b="-34118"/>
                          </a:stretch>
                        </a:blipFill>
                      </a:tcPr>
                    </a:tc>
                    <a:tc>
                      <a:txBody>
                        <a:bodyPr/>
                        <a:lstStyle/>
                        <a:p>
                          <a:pPr algn="l"/>
                          <a:endParaRPr sz="28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Locating Local Extrema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a:t>Determine the corresponding </a:t>
                </a:r>
                <a14:m>
                  <m:oMath xmlns:m="http://schemas.openxmlformats.org/officeDocument/2006/math">
                    <m:r>
                      <a:rPr>
                        <a:latin typeface="Cambria Math" panose="02040503050406030204" pitchFamily="18" charset="0"/>
                      </a:rPr>
                      <m:t>𝑦</m:t>
                    </m:r>
                  </m:oMath>
                </a14:m>
                <a:r>
                  <a:rPr sz="2800"/>
                  <a:t>-values of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3</m:t>
                          </m:r>
                        </m:den>
                      </m:f>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3</m:t>
                          </m:r>
                        </m:den>
                      </m:f>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m:t>
                              </m:r>
                            </m:e>
                          </m:d>
                        </m:e>
                        <m:sup>
                          <m:r>
                            <a:rPr>
                              <a:latin typeface="Cambria Math" panose="02040503050406030204" pitchFamily="18" charset="0"/>
                            </a:rPr>
                            <m:t>4</m:t>
                          </m:r>
                        </m:sup>
                      </m:sSup>
                      <m:r>
                        <a:rPr>
                          <a:latin typeface="Cambria Math" panose="02040503050406030204" pitchFamily="18" charset="0"/>
                        </a:rPr>
                        <m:t>=0</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3</m:t>
                          </m:r>
                        </m:den>
                      </m:f>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e>
                          </m:d>
                        </m:e>
                        <m:sup>
                          <m:r>
                            <a:rPr>
                              <a:latin typeface="Cambria Math" panose="02040503050406030204" pitchFamily="18" charset="0"/>
                            </a:rPr>
                            <m:t>4</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16</m:t>
                          </m:r>
                        </m:num>
                        <m:den>
                          <m:r>
                            <a:rPr>
                              <a:latin typeface="Cambria Math" panose="02040503050406030204" pitchFamily="18" charset="0"/>
                            </a:rPr>
                            <m:t>3</m:t>
                          </m:r>
                        </m:den>
                      </m:f>
                    </m:oMath>
                  </m:oMathPara>
                </a14:m>
                <a:endParaRPr sz="2800"/>
              </a:p>
              <a:p>
                <a:pPr>
                  <a:defRPr sz="2800"/>
                </a:pPr>
                <a:r>
                  <a:rPr sz="2800"/>
                  <a:t>The critical points are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f>
                          <m:fPr>
                            <m:ctrlPr>
                              <a:rPr i="1">
                                <a:latin typeface="Cambria Math" panose="02040503050406030204" pitchFamily="18" charset="0"/>
                              </a:rPr>
                            </m:ctrlPr>
                          </m:fPr>
                          <m:num>
                            <m:r>
                              <a:rPr>
                                <a:latin typeface="Cambria Math" panose="02040503050406030204" pitchFamily="18" charset="0"/>
                              </a:rPr>
                              <m:t>16</m:t>
                            </m:r>
                          </m:num>
                          <m:den>
                            <m:r>
                              <a:rPr>
                                <a:latin typeface="Cambria Math" panose="02040503050406030204" pitchFamily="18" charset="0"/>
                              </a:rPr>
                              <m:t>3</m:t>
                            </m:r>
                          </m:den>
                        </m:f>
                      </m:e>
                    </m:d>
                  </m:oMath>
                </a14:m>
                <a:r>
                  <a:rPr sz="2800"/>
                  <a:t>.</a:t>
                </a:r>
              </a:p>
              <a:p>
                <a:pPr>
                  <a:defRPr sz="2800"/>
                </a:pPr>
                <a:r>
                  <a:rPr sz="2800"/>
                  <a:t>Now find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a:t> and apply the Second Derivative Test to interpret these points.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b="-491"/>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Locating Local Extrema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73477371"/>
                  </p:ext>
                </p:extLst>
              </p:nvPr>
            </p:nvGraphicFramePr>
            <p:xfrm>
              <a:off x="457200" y="1105523"/>
              <a:ext cx="8229600" cy="212344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370840">
                    <a:tc>
                      <a:txBody>
                        <a:bodyPr/>
                        <a:lstStyle/>
                        <a:p>
                          <a:pPr algn="l">
                            <a:defRPr sz="1800"/>
                          </a:pPr>
                          <a:r>
                            <a:rPr sz="1800"/>
                            <a:t>​</a:t>
                          </a:r>
                          <a14:m>
                            <m:oMath xmlns:m="http://schemas.openxmlformats.org/officeDocument/2006/math">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oMath>
                          </a14:m>
                          <a:endParaRPr sz="1800"/>
                        </a:p>
                      </a:txBody>
                      <a:tcPr/>
                    </a:tc>
                    <a:tc>
                      <a:txBody>
                        <a:bodyPr/>
                        <a:lstStyle/>
                        <a:p>
                          <a:pPr algn="l">
                            <a:defRPr sz="1800"/>
                          </a:pPr>
                          <a:r>
                            <a:rPr sz="1800"/>
                            <a:t>​</a:t>
                          </a:r>
                          <a14:m>
                            <m:oMath xmlns:m="http://schemas.openxmlformats.org/officeDocument/2006/math">
                              <m:r>
                                <a:rPr sz="1800">
                                  <a:latin typeface="Cambria Math"/>
                                </a:rPr>
                                <m:t>=16</m:t>
                              </m:r>
                              <m:r>
                                <a:rPr sz="1800">
                                  <a:latin typeface="Cambria Math"/>
                                </a:rPr>
                                <m:t>𝑥</m:t>
                              </m:r>
                              <m:r>
                                <a:rPr sz="1800">
                                  <a:latin typeface="Cambria Math"/>
                                </a:rPr>
                                <m:t>−12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oMath>
                          </a14:m>
                          <a:endParaRPr sz="1800"/>
                        </a:p>
                      </a:txBody>
                      <a:tcPr/>
                    </a:tc>
                    <a:tc>
                      <a:txBody>
                        <a:bodyPr/>
                        <a:lstStyle/>
                        <a:p>
                          <a:pPr algn="l"/>
                          <a:endParaRPr sz="1800"/>
                        </a:p>
                      </a:txBody>
                      <a:tcPr/>
                    </a:tc>
                    <a:extLst>
                      <a:ext uri="{0D108BD9-81ED-4DB2-BD59-A6C34878D82A}">
                        <a16:rowId xmlns:a16="http://schemas.microsoft.com/office/drawing/2014/main" val="10000"/>
                      </a:ext>
                    </a:extLst>
                  </a:tr>
                  <a:tr h="370840">
                    <a:tc>
                      <a:txBody>
                        <a:bodyPr/>
                        <a:lstStyle/>
                        <a:p>
                          <a:pPr algn="l">
                            <a:defRPr sz="1800"/>
                          </a:pPr>
                          <a:r>
                            <a:rPr sz="1800"/>
                            <a:t>​</a:t>
                          </a:r>
                          <a14:m>
                            <m:oMath xmlns:m="http://schemas.openxmlformats.org/officeDocument/2006/math">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0</m:t>
                                  </m:r>
                                </m:e>
                              </m:d>
                            </m:oMath>
                          </a14:m>
                          <a:endParaRPr sz="1800"/>
                        </a:p>
                      </a:txBody>
                      <a:tcPr/>
                    </a:tc>
                    <a:tc>
                      <a:txBody>
                        <a:bodyPr/>
                        <a:lstStyle/>
                        <a:p>
                          <a:pPr algn="l">
                            <a:defRPr sz="1800"/>
                          </a:pPr>
                          <a:r>
                            <a:rPr sz="1800"/>
                            <a:t>​</a:t>
                          </a:r>
                          <a14:m>
                            <m:oMath xmlns:m="http://schemas.openxmlformats.org/officeDocument/2006/math">
                              <m:r>
                                <a:rPr sz="1800">
                                  <a:latin typeface="Cambria Math"/>
                                </a:rPr>
                                <m:t>=16</m:t>
                              </m:r>
                              <m:d>
                                <m:dPr>
                                  <m:ctrlPr>
                                    <a:rPr sz="1800" i="1">
                                      <a:latin typeface="Cambria Math" panose="02040503050406030204" pitchFamily="18" charset="0"/>
                                    </a:rPr>
                                  </m:ctrlPr>
                                </m:dPr>
                                <m:e>
                                  <m:r>
                                    <a:rPr sz="1800">
                                      <a:latin typeface="Cambria Math"/>
                                    </a:rPr>
                                    <m:t>0</m:t>
                                  </m:r>
                                </m:e>
                              </m:d>
                              <m:r>
                                <a:rPr sz="1800">
                                  <a:latin typeface="Cambria Math"/>
                                </a:rPr>
                                <m:t>−12</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0</m:t>
                                      </m:r>
                                    </m:e>
                                  </m:d>
                                </m:e>
                                <m:sup>
                                  <m:r>
                                    <a:rPr sz="1800">
                                      <a:latin typeface="Cambria Math"/>
                                    </a:rPr>
                                    <m:t>2</m:t>
                                  </m:r>
                                </m:sup>
                              </m:sSup>
                            </m:oMath>
                          </a14:m>
                          <a:endParaRPr sz="1800"/>
                        </a:p>
                      </a:txBody>
                      <a:tcPr/>
                    </a:tc>
                    <a:tc>
                      <a:txBody>
                        <a:bodyPr/>
                        <a:lstStyle/>
                        <a:p>
                          <a:pPr algn="l">
                            <a:defRPr sz="1100" b="1"/>
                          </a:pPr>
                          <a:r>
                            <a:rPr sz="1800" b="0" dirty="0"/>
                            <a:t>Substitute </a:t>
                          </a:r>
                          <a14:m>
                            <m:oMath xmlns:m="http://schemas.openxmlformats.org/officeDocument/2006/math">
                              <m:r>
                                <m:rPr>
                                  <m:sty m:val="p"/>
                                </m:rPr>
                                <a:rPr sz="1800" b="0" i="1">
                                  <a:latin typeface="Cambria Math"/>
                                </a:rPr>
                                <m:t>x</m:t>
                              </m:r>
                              <m:r>
                                <a:rPr sz="1800" b="0">
                                  <a:latin typeface="Cambria Math"/>
                                </a:rPr>
                                <m:t>=0</m:t>
                              </m:r>
                            </m:oMath>
                          </a14:m>
                          <a:r>
                            <a:rPr sz="1800" b="0" dirty="0"/>
                            <a:t> and </a:t>
                          </a:r>
                          <a14:m>
                            <m:oMath xmlns:m="http://schemas.openxmlformats.org/officeDocument/2006/math">
                              <m:r>
                                <m:rPr>
                                  <m:sty m:val="p"/>
                                </m:rPr>
                                <a:rPr sz="1800" b="0" i="1">
                                  <a:latin typeface="Cambria Math"/>
                                </a:rPr>
                                <m:t>x</m:t>
                              </m:r>
                              <m:r>
                                <a:rPr sz="1800" b="0">
                                  <a:latin typeface="Cambria Math"/>
                                </a:rPr>
                                <m:t>=2</m:t>
                              </m:r>
                            </m:oMath>
                          </a14:m>
                          <a:r>
                            <a:rPr sz="1800" b="0" dirty="0"/>
                            <a:t> into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f</m:t>
                                  </m:r>
                                </m:e>
                                <m:sup>
                                  <m:r>
                                    <a:rPr sz="1800" b="0">
                                      <a:latin typeface="Cambria Math"/>
                                    </a:rPr>
                                    <m:t>″</m:t>
                                  </m:r>
                                </m:sup>
                              </m:sSup>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a:t>
                          </a:r>
                        </a:p>
                      </a:txBody>
                      <a:tcPr/>
                    </a:tc>
                    <a:extLst>
                      <a:ext uri="{0D108BD9-81ED-4DB2-BD59-A6C34878D82A}">
                        <a16:rowId xmlns:a16="http://schemas.microsoft.com/office/drawing/2014/main" val="10001"/>
                      </a:ext>
                    </a:extLst>
                  </a:tr>
                  <a:tr h="370840">
                    <a:tc>
                      <a:txBody>
                        <a:bodyPr/>
                        <a:lstStyle/>
                        <a:p>
                          <a:pPr algn="l"/>
                          <a:endParaRPr sz="1800"/>
                        </a:p>
                      </a:txBody>
                      <a:tcPr/>
                    </a:tc>
                    <a:tc>
                      <a:txBody>
                        <a:bodyPr/>
                        <a:lstStyle/>
                        <a:p>
                          <a:pPr algn="l">
                            <a:defRPr sz="1800"/>
                          </a:pPr>
                          <a:r>
                            <a:rPr sz="1800"/>
                            <a:t>​</a:t>
                          </a:r>
                          <a14:m>
                            <m:oMath xmlns:m="http://schemas.openxmlformats.org/officeDocument/2006/math">
                              <m:r>
                                <a:rPr sz="1800">
                                  <a:latin typeface="Cambria Math"/>
                                </a:rPr>
                                <m:t>=0</m:t>
                              </m:r>
                            </m:oMath>
                          </a14:m>
                          <a:endParaRPr sz="1800"/>
                        </a:p>
                      </a:txBody>
                      <a:tcPr/>
                    </a:tc>
                    <a:tc>
                      <a:txBody>
                        <a:bodyPr/>
                        <a:lstStyle/>
                        <a:p>
                          <a:pPr algn="l">
                            <a:defRPr sz="1100" b="1"/>
                          </a:pPr>
                          <a:r>
                            <a:rPr sz="1800" b="0" dirty="0"/>
                            <a:t>Since </a:t>
                          </a:r>
                          <a14:m>
                            <m:oMath xmlns:m="http://schemas.openxmlformats.org/officeDocument/2006/math">
                              <m:func>
                                <m:funcPr>
                                  <m:ctrlPr>
                                    <a:rPr sz="1800" b="0" i="1">
                                      <a:latin typeface="Cambria Math" panose="02040503050406030204" pitchFamily="18" charset="0"/>
                                    </a:rPr>
                                  </m:ctrlPr>
                                </m:funcPr>
                                <m:fName>
                                  <m:sSup>
                                    <m:sSupPr>
                                      <m:ctrlPr>
                                        <a:rPr sz="1800" b="0" i="1">
                                          <a:latin typeface="Cambria Math" panose="02040503050406030204" pitchFamily="18" charset="0"/>
                                        </a:rPr>
                                      </m:ctrlPr>
                                    </m:sSupPr>
                                    <m:e>
                                      <m:r>
                                        <m:rPr>
                                          <m:sty m:val="p"/>
                                        </m:rPr>
                                        <a:rPr sz="1800" b="0" i="1">
                                          <a:latin typeface="Cambria Math"/>
                                        </a:rPr>
                                        <m:t>f</m:t>
                                      </m:r>
                                    </m:e>
                                    <m:sup>
                                      <m:r>
                                        <a:rPr sz="1800" b="0">
                                          <a:latin typeface="Cambria Math"/>
                                        </a:rPr>
                                        <m:t>″</m:t>
                                      </m:r>
                                    </m:sup>
                                  </m:sSup>
                                </m:fName>
                                <m:e>
                                  <m:d>
                                    <m:dPr>
                                      <m:ctrlPr>
                                        <a:rPr sz="1800" b="0" i="1">
                                          <a:latin typeface="Cambria Math" panose="02040503050406030204" pitchFamily="18" charset="0"/>
                                        </a:rPr>
                                      </m:ctrlPr>
                                    </m:dPr>
                                    <m:e>
                                      <m:r>
                                        <a:rPr sz="1800" b="0">
                                          <a:latin typeface="Cambria Math"/>
                                        </a:rPr>
                                        <m:t>0</m:t>
                                      </m:r>
                                    </m:e>
                                  </m:d>
                                </m:e>
                              </m:func>
                              <m:r>
                                <a:rPr sz="1800" b="0">
                                  <a:latin typeface="Cambria Math"/>
                                </a:rPr>
                                <m:t>=0</m:t>
                              </m:r>
                            </m:oMath>
                          </a14:m>
                          <a:r>
                            <a:rPr sz="1800" b="0" dirty="0"/>
                            <a:t>, the Second Derivative Test fails at this point.</a:t>
                          </a:r>
                        </a:p>
                      </a:txBody>
                      <a:tcPr/>
                    </a:tc>
                    <a:extLst>
                      <a:ext uri="{0D108BD9-81ED-4DB2-BD59-A6C34878D82A}">
                        <a16:rowId xmlns:a16="http://schemas.microsoft.com/office/drawing/2014/main" val="10002"/>
                      </a:ext>
                    </a:extLst>
                  </a:tr>
                  <a:tr h="370840">
                    <a:tc>
                      <a:txBody>
                        <a:bodyPr/>
                        <a:lstStyle/>
                        <a:p>
                          <a:pPr algn="l">
                            <a:defRPr sz="1800"/>
                          </a:pPr>
                          <a:r>
                            <a:rPr sz="1800" dirty="0"/>
                            <a:t>​</a:t>
                          </a:r>
                          <a14:m>
                            <m:oMath xmlns:m="http://schemas.openxmlformats.org/officeDocument/2006/math">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2</m:t>
                                  </m:r>
                                </m:e>
                              </m:d>
                            </m:oMath>
                          </a14:m>
                          <a:endParaRPr sz="1800" dirty="0"/>
                        </a:p>
                      </a:txBody>
                      <a:tcPr/>
                    </a:tc>
                    <a:tc>
                      <a:txBody>
                        <a:bodyPr/>
                        <a:lstStyle/>
                        <a:p>
                          <a:pPr algn="l">
                            <a:defRPr sz="1800"/>
                          </a:pPr>
                          <a:r>
                            <a:rPr sz="1800"/>
                            <a:t>​</a:t>
                          </a:r>
                          <a14:m>
                            <m:oMath xmlns:m="http://schemas.openxmlformats.org/officeDocument/2006/math">
                              <m:r>
                                <a:rPr sz="1800">
                                  <a:latin typeface="Cambria Math"/>
                                </a:rPr>
                                <m:t>=16</m:t>
                              </m:r>
                              <m:d>
                                <m:dPr>
                                  <m:ctrlPr>
                                    <a:rPr sz="1800" i="1">
                                      <a:latin typeface="Cambria Math" panose="02040503050406030204" pitchFamily="18" charset="0"/>
                                    </a:rPr>
                                  </m:ctrlPr>
                                </m:dPr>
                                <m:e>
                                  <m:r>
                                    <a:rPr sz="1800">
                                      <a:latin typeface="Cambria Math"/>
                                    </a:rPr>
                                    <m:t>2</m:t>
                                  </m:r>
                                </m:e>
                              </m:d>
                              <m:r>
                                <a:rPr sz="1800">
                                  <a:latin typeface="Cambria Math"/>
                                </a:rPr>
                                <m:t>−12</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2</m:t>
                                      </m:r>
                                    </m:e>
                                  </m:d>
                                </m:e>
                                <m:sup>
                                  <m:r>
                                    <a:rPr sz="1800">
                                      <a:latin typeface="Cambria Math"/>
                                    </a:rPr>
                                    <m:t>2</m:t>
                                  </m:r>
                                </m:sup>
                              </m:sSup>
                            </m:oMath>
                          </a14:m>
                          <a:endParaRPr sz="1800"/>
                        </a:p>
                      </a:txBody>
                      <a:tcPr/>
                    </a:tc>
                    <a:tc>
                      <a:txBody>
                        <a:bodyPr/>
                        <a:lstStyle/>
                        <a:p>
                          <a:pPr algn="l">
                            <a:defRPr sz="1800"/>
                          </a:pPr>
                          <a:endParaRPr sz="1800"/>
                        </a:p>
                      </a:txBody>
                      <a:tcPr/>
                    </a:tc>
                    <a:extLst>
                      <a:ext uri="{0D108BD9-81ED-4DB2-BD59-A6C34878D82A}">
                        <a16:rowId xmlns:a16="http://schemas.microsoft.com/office/drawing/2014/main" val="10003"/>
                      </a:ext>
                    </a:extLst>
                  </a:tr>
                  <a:tr h="370840">
                    <a:tc>
                      <a:txBody>
                        <a:bodyPr/>
                        <a:lstStyle/>
                        <a:p>
                          <a:pPr algn="l"/>
                          <a:endParaRPr sz="1800"/>
                        </a:p>
                      </a:txBody>
                      <a:tcPr/>
                    </a:tc>
                    <a:tc>
                      <a:txBody>
                        <a:bodyPr/>
                        <a:lstStyle/>
                        <a:p>
                          <a:pPr algn="l">
                            <a:defRPr sz="1800"/>
                          </a:pPr>
                          <a:r>
                            <a:rPr sz="1800"/>
                            <a:t>​</a:t>
                          </a:r>
                          <a14:m>
                            <m:oMath xmlns:m="http://schemas.openxmlformats.org/officeDocument/2006/math">
                              <m:r>
                                <a:rPr sz="1800">
                                  <a:latin typeface="Cambria Math"/>
                                </a:rPr>
                                <m:t>=−16</m:t>
                              </m:r>
                            </m:oMath>
                          </a14:m>
                          <a:endParaRPr sz="1800"/>
                        </a:p>
                      </a:txBody>
                      <a:tcPr/>
                    </a:tc>
                    <a:tc>
                      <a:txBody>
                        <a:bodyPr/>
                        <a:lstStyle/>
                        <a:p>
                          <a:pPr algn="l"/>
                          <a:endParaRPr sz="1800" dirty="0"/>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873477371"/>
                  </p:ext>
                </p:extLst>
              </p:nvPr>
            </p:nvGraphicFramePr>
            <p:xfrm>
              <a:off x="457200" y="1105523"/>
              <a:ext cx="8229600" cy="2123440"/>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878261" b="-496721"/>
                          </a:stretch>
                        </a:blipFill>
                      </a:tcPr>
                    </a:tc>
                    <a:tc>
                      <a:txBody>
                        <a:bodyPr/>
                        <a:lstStyle/>
                        <a:p>
                          <a:endParaRPr lang="en-US"/>
                        </a:p>
                      </a:txBody>
                      <a:tcPr>
                        <a:blipFill>
                          <a:blip r:embed="rId2"/>
                          <a:stretch>
                            <a:fillRect l="-42462" t="-8197" r="-272923" b="-496721"/>
                          </a:stretch>
                        </a:blipFill>
                      </a:tcPr>
                    </a:tc>
                    <a:tc>
                      <a:txBody>
                        <a:bodyPr/>
                        <a:lstStyle/>
                        <a:p>
                          <a:pPr algn="l"/>
                          <a:endParaRPr sz="1800"/>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t="-108197" r="-878261" b="-396721"/>
                          </a:stretch>
                        </a:blipFill>
                      </a:tcPr>
                    </a:tc>
                    <a:tc>
                      <a:txBody>
                        <a:bodyPr/>
                        <a:lstStyle/>
                        <a:p>
                          <a:endParaRPr lang="en-US"/>
                        </a:p>
                      </a:txBody>
                      <a:tcPr>
                        <a:blipFill>
                          <a:blip r:embed="rId2"/>
                          <a:stretch>
                            <a:fillRect l="-42462" t="-108197" r="-272923" b="-396721"/>
                          </a:stretch>
                        </a:blipFill>
                      </a:tcPr>
                    </a:tc>
                    <a:tc>
                      <a:txBody>
                        <a:bodyPr/>
                        <a:lstStyle/>
                        <a:p>
                          <a:endParaRPr lang="en-US"/>
                        </a:p>
                      </a:txBody>
                      <a:tcPr>
                        <a:blipFill>
                          <a:blip r:embed="rId2"/>
                          <a:stretch>
                            <a:fillRect l="-52198" t="-108197" b="-396721"/>
                          </a:stretch>
                        </a:blipFill>
                      </a:tcPr>
                    </a:tc>
                    <a:extLst>
                      <a:ext uri="{0D108BD9-81ED-4DB2-BD59-A6C34878D82A}">
                        <a16:rowId xmlns:a16="http://schemas.microsoft.com/office/drawing/2014/main" val="10001"/>
                      </a:ext>
                    </a:extLst>
                  </a:tr>
                  <a:tr h="640080">
                    <a:tc>
                      <a:txBody>
                        <a:bodyPr/>
                        <a:lstStyle/>
                        <a:p>
                          <a:pPr algn="l"/>
                          <a:endParaRPr sz="1800"/>
                        </a:p>
                      </a:txBody>
                      <a:tcPr/>
                    </a:tc>
                    <a:tc>
                      <a:txBody>
                        <a:bodyPr/>
                        <a:lstStyle/>
                        <a:p>
                          <a:endParaRPr lang="en-US"/>
                        </a:p>
                      </a:txBody>
                      <a:tcPr>
                        <a:blipFill>
                          <a:blip r:embed="rId2"/>
                          <a:stretch>
                            <a:fillRect l="-42462" t="-120952" r="-272923" b="-130476"/>
                          </a:stretch>
                        </a:blipFill>
                      </a:tcPr>
                    </a:tc>
                    <a:tc>
                      <a:txBody>
                        <a:bodyPr/>
                        <a:lstStyle/>
                        <a:p>
                          <a:endParaRPr lang="en-US"/>
                        </a:p>
                      </a:txBody>
                      <a:tcPr>
                        <a:blipFill>
                          <a:blip r:embed="rId2"/>
                          <a:stretch>
                            <a:fillRect l="-52198" t="-120952" b="-130476"/>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t="-380328" r="-878261" b="-124590"/>
                          </a:stretch>
                        </a:blipFill>
                      </a:tcPr>
                    </a:tc>
                    <a:tc>
                      <a:txBody>
                        <a:bodyPr/>
                        <a:lstStyle/>
                        <a:p>
                          <a:endParaRPr lang="en-US"/>
                        </a:p>
                      </a:txBody>
                      <a:tcPr>
                        <a:blipFill>
                          <a:blip r:embed="rId2"/>
                          <a:stretch>
                            <a:fillRect l="-42462" t="-380328" r="-272923" b="-124590"/>
                          </a:stretch>
                        </a:blipFill>
                      </a:tcPr>
                    </a:tc>
                    <a:tc>
                      <a:txBody>
                        <a:bodyPr/>
                        <a:lstStyle/>
                        <a:p>
                          <a:pPr algn="l">
                            <a:defRPr sz="1800"/>
                          </a:pPr>
                          <a:endParaRPr sz="1800"/>
                        </a:p>
                      </a:txBody>
                      <a:tcPr/>
                    </a:tc>
                    <a:extLst>
                      <a:ext uri="{0D108BD9-81ED-4DB2-BD59-A6C34878D82A}">
                        <a16:rowId xmlns:a16="http://schemas.microsoft.com/office/drawing/2014/main" val="10003"/>
                      </a:ext>
                    </a:extLst>
                  </a:tr>
                  <a:tr h="370840">
                    <a:tc>
                      <a:txBody>
                        <a:bodyPr/>
                        <a:lstStyle/>
                        <a:p>
                          <a:pPr algn="l"/>
                          <a:endParaRPr sz="1800"/>
                        </a:p>
                      </a:txBody>
                      <a:tcPr/>
                    </a:tc>
                    <a:tc>
                      <a:txBody>
                        <a:bodyPr/>
                        <a:lstStyle/>
                        <a:p>
                          <a:endParaRPr lang="en-US"/>
                        </a:p>
                      </a:txBody>
                      <a:tcPr>
                        <a:blipFill>
                          <a:blip r:embed="rId2"/>
                          <a:stretch>
                            <a:fillRect l="-42462" t="-480328" r="-272923" b="-24590"/>
                          </a:stretch>
                        </a:blipFill>
                      </a:tcPr>
                    </a:tc>
                    <a:tc>
                      <a:txBody>
                        <a:bodyPr/>
                        <a:lstStyle/>
                        <a:p>
                          <a:pPr algn="l"/>
                          <a:endParaRPr sz="1800"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E03AA24D-6E5B-9698-4CFC-E89A51AA5D1D}"/>
                  </a:ext>
                </a:extLst>
              </p:cNvPr>
              <p:cNvGraphicFramePr>
                <a:graphicFrameLocks/>
              </p:cNvGraphicFramePr>
              <p:nvPr>
                <p:extLst>
                  <p:ext uri="{D42A27DB-BD31-4B8C-83A1-F6EECF244321}">
                    <p14:modId xmlns:p14="http://schemas.microsoft.com/office/powerpoint/2010/main" val="1545417877"/>
                  </p:ext>
                </p:extLst>
              </p:nvPr>
            </p:nvGraphicFramePr>
            <p:xfrm>
              <a:off x="457200" y="3197895"/>
              <a:ext cx="8229600" cy="1463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a:pPr>
                          <a:r>
                            <a:rPr lang="en-US" sz="1800" b="0" dirty="0">
                              <a:solidFill>
                                <a:schemeClr val="tx1"/>
                              </a:solidFill>
                            </a:rPr>
                            <a:t> </a:t>
                          </a:r>
                          <a14:m>
                            <m:oMath xmlns:m="http://schemas.openxmlformats.org/officeDocument/2006/math">
                              <m:r>
                                <m:rPr>
                                  <m:sty m:val="p"/>
                                </m:rPr>
                                <a:rPr lang="en-US" sz="1800" b="0" i="1">
                                  <a:solidFill>
                                    <a:schemeClr val="tx1"/>
                                  </a:solidFill>
                                  <a:latin typeface="Cambria Math"/>
                                </a:rPr>
                                <m:t>x</m:t>
                              </m:r>
                              <m:r>
                                <a:rPr lang="en-US" sz="1800" b="0">
                                  <a:solidFill>
                                    <a:schemeClr val="tx1"/>
                                  </a:solidFill>
                                  <a:latin typeface="Cambria Math"/>
                                </a:rPr>
                                <m:t>=0</m:t>
                              </m:r>
                            </m:oMath>
                          </a14:m>
                          <a:r>
                            <a:rPr lang="en-US" sz="1800" b="0" dirty="0">
                              <a:solidFill>
                                <a:schemeClr val="tx1"/>
                              </a:solidFill>
                            </a:rPr>
                            <a:t> </a:t>
                          </a:r>
                        </a:p>
                        <a:p>
                          <a:pPr algn="ctr">
                            <a:defRPr sz="1800"/>
                          </a:pPr>
                          <a14:m>
                            <m:oMath xmlns:m="http://schemas.openxmlformats.org/officeDocument/2006/math">
                              <m:func>
                                <m:funcPr>
                                  <m:ctrlPr>
                                    <a:rPr lang="ar-AE" sz="1800" b="0" i="1">
                                      <a:solidFill>
                                        <a:schemeClr val="tx1"/>
                                      </a:solidFill>
                                      <a:latin typeface="Cambria Math" panose="02040503050406030204" pitchFamily="18" charset="0"/>
                                    </a:rPr>
                                  </m:ctrlPr>
                                </m:funcPr>
                                <m:fName>
                                  <m:sSup>
                                    <m:sSupPr>
                                      <m:ctrlPr>
                                        <a:rPr lang="ar-AE" sz="1800" b="0" i="1">
                                          <a:solidFill>
                                            <a:schemeClr val="tx1"/>
                                          </a:solidFill>
                                          <a:latin typeface="Cambria Math" panose="02040503050406030204" pitchFamily="18" charset="0"/>
                                        </a:rPr>
                                      </m:ctrlPr>
                                    </m:sSupPr>
                                    <m:e>
                                      <m:r>
                                        <m:rPr>
                                          <m:sty m:val="p"/>
                                        </m:rPr>
                                        <a:rPr lang="en-US" sz="1800" b="0" i="1">
                                          <a:solidFill>
                                            <a:schemeClr val="tx1"/>
                                          </a:solidFill>
                                          <a:latin typeface="Cambria Math"/>
                                        </a:rPr>
                                        <m:t>f</m:t>
                                      </m:r>
                                    </m:e>
                                    <m:sup>
                                      <m:r>
                                        <a:rPr lang="ar-AE" sz="1800" b="0">
                                          <a:solidFill>
                                            <a:schemeClr val="tx1"/>
                                          </a:solidFill>
                                          <a:latin typeface="Cambria Math"/>
                                        </a:rPr>
                                        <m:t>″</m:t>
                                      </m:r>
                                    </m:sup>
                                  </m:sSup>
                                </m:fName>
                                <m:e>
                                  <m:d>
                                    <m:dPr>
                                      <m:ctrlPr>
                                        <a:rPr lang="ar-AE" sz="1800" b="0" i="1">
                                          <a:solidFill>
                                            <a:schemeClr val="tx1"/>
                                          </a:solidFill>
                                          <a:latin typeface="Cambria Math" panose="02040503050406030204" pitchFamily="18" charset="0"/>
                                        </a:rPr>
                                      </m:ctrlPr>
                                    </m:dPr>
                                    <m:e>
                                      <m:r>
                                        <a:rPr lang="ar-AE" sz="1800" b="0">
                                          <a:solidFill>
                                            <a:schemeClr val="tx1"/>
                                          </a:solidFill>
                                          <a:latin typeface="Cambria Math"/>
                                        </a:rPr>
                                        <m:t>0</m:t>
                                      </m:r>
                                    </m:e>
                                  </m:d>
                                </m:e>
                              </m:func>
                              <m:r>
                                <a:rPr lang="ar-AE" sz="1800" b="0">
                                  <a:solidFill>
                                    <a:schemeClr val="tx1"/>
                                  </a:solidFill>
                                  <a:latin typeface="Cambria Math"/>
                                </a:rPr>
                                <m:t>=</m:t>
                              </m:r>
                              <m:r>
                                <a:rPr lang="ar-AE" sz="1800" b="0">
                                  <a:solidFill>
                                    <a:schemeClr val="tx1"/>
                                  </a:solidFill>
                                  <a:latin typeface="Cambria Math"/>
                                </a:rPr>
                                <m:t>0</m:t>
                              </m:r>
                            </m:oMath>
                          </a14:m>
                          <a:r>
                            <a:rPr lang="ar-AE" sz="1800" b="0" dirty="0">
                              <a:solidFill>
                                <a:schemeClr val="tx1"/>
                              </a:solidFill>
                            </a:rPr>
                            <a:t> </a:t>
                          </a:r>
                        </a:p>
                        <a:p>
                          <a:pPr algn="ctr">
                            <a:defRPr sz="1800"/>
                          </a:pPr>
                          <a:r>
                            <a:rPr lang="en-US" sz="1800" b="0" dirty="0">
                              <a:solidFill>
                                <a:schemeClr val="tx1"/>
                              </a:solidFill>
                            </a:rPr>
                            <a:t>The Second Derivative Test cannot provide information about the point </a:t>
                          </a:r>
                          <a14:m>
                            <m:oMath xmlns:m="http://schemas.openxmlformats.org/officeDocument/2006/math">
                              <m:d>
                                <m:dPr>
                                  <m:ctrlPr>
                                    <a:rPr lang="ar-AE" sz="1800" b="0" i="1">
                                      <a:solidFill>
                                        <a:schemeClr val="tx1"/>
                                      </a:solidFill>
                                      <a:latin typeface="Cambria Math" panose="02040503050406030204" pitchFamily="18" charset="0"/>
                                    </a:rPr>
                                  </m:ctrlPr>
                                </m:dPr>
                                <m:e>
                                  <m:r>
                                    <a:rPr lang="ar-AE" sz="1800" b="0">
                                      <a:solidFill>
                                        <a:schemeClr val="tx1"/>
                                      </a:solidFill>
                                      <a:latin typeface="Cambria Math"/>
                                    </a:rPr>
                                    <m:t>0</m:t>
                                  </m:r>
                                  <m:r>
                                    <m:rPr>
                                      <m:nor/>
                                    </m:rPr>
                                    <a:rPr lang="ar-AE" sz="1800" b="0">
                                      <a:solidFill>
                                        <a:schemeClr val="tx1"/>
                                      </a:solidFill>
                                      <a:latin typeface="Cambria Math"/>
                                    </a:rPr>
                                    <m:t>, </m:t>
                                  </m:r>
                                  <m:r>
                                    <a:rPr lang="ar-AE" sz="1800" b="0">
                                      <a:solidFill>
                                        <a:schemeClr val="tx1"/>
                                      </a:solidFill>
                                      <a:latin typeface="Cambria Math"/>
                                    </a:rPr>
                                    <m:t>0</m:t>
                                  </m:r>
                                </m:e>
                              </m:d>
                            </m:oMath>
                          </a14:m>
                          <a:r>
                            <a:rPr lang="ar-AE" sz="1800" b="0" dirty="0">
                              <a:solidFill>
                                <a:schemeClr val="tx1"/>
                              </a:solidFill>
                            </a:rPr>
                            <a:t> </a:t>
                          </a:r>
                          <a:r>
                            <a:rPr lang="en-US" sz="1800" b="0" dirty="0">
                              <a:solidFill>
                                <a:schemeClr val="tx1"/>
                              </a:solidFill>
                            </a:rPr>
                            <a:t>as a local extremum.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defRPr sz="1800"/>
                          </a:pPr>
                          <a:r>
                            <a:rPr lang="en-US" sz="1800" b="0" dirty="0">
                              <a:solidFill>
                                <a:schemeClr val="tx1"/>
                              </a:solidFill>
                            </a:rPr>
                            <a:t> </a:t>
                          </a:r>
                          <a14:m>
                            <m:oMath xmlns:m="http://schemas.openxmlformats.org/officeDocument/2006/math">
                              <m:r>
                                <m:rPr>
                                  <m:sty m:val="p"/>
                                </m:rPr>
                                <a:rPr lang="en-US" sz="1800" b="0" i="1">
                                  <a:solidFill>
                                    <a:schemeClr val="tx1"/>
                                  </a:solidFill>
                                  <a:latin typeface="Cambria Math"/>
                                </a:rPr>
                                <m:t>x</m:t>
                              </m:r>
                              <m:r>
                                <a:rPr lang="en-US" sz="1800" b="0">
                                  <a:solidFill>
                                    <a:schemeClr val="tx1"/>
                                  </a:solidFill>
                                  <a:latin typeface="Cambria Math"/>
                                </a:rPr>
                                <m:t>=</m:t>
                              </m:r>
                              <m:r>
                                <a:rPr lang="en-US" sz="1800" b="0">
                                  <a:solidFill>
                                    <a:schemeClr val="tx1"/>
                                  </a:solidFill>
                                  <a:latin typeface="Cambria Math"/>
                                </a:rPr>
                                <m:t>2</m:t>
                              </m:r>
                            </m:oMath>
                          </a14:m>
                          <a:r>
                            <a:rPr lang="en-US" sz="1800" b="0" dirty="0">
                              <a:solidFill>
                                <a:schemeClr val="tx1"/>
                              </a:solidFill>
                            </a:rPr>
                            <a:t> </a:t>
                          </a:r>
                        </a:p>
                        <a:p>
                          <a:pPr algn="ctr">
                            <a:defRPr sz="1800"/>
                          </a:pPr>
                          <a14:m>
                            <m:oMath xmlns:m="http://schemas.openxmlformats.org/officeDocument/2006/math">
                              <m:func>
                                <m:funcPr>
                                  <m:ctrlPr>
                                    <a:rPr lang="ar-AE" sz="1800" b="0" i="1">
                                      <a:solidFill>
                                        <a:schemeClr val="tx1"/>
                                      </a:solidFill>
                                      <a:latin typeface="Cambria Math" panose="02040503050406030204" pitchFamily="18" charset="0"/>
                                    </a:rPr>
                                  </m:ctrlPr>
                                </m:funcPr>
                                <m:fName>
                                  <m:sSup>
                                    <m:sSupPr>
                                      <m:ctrlPr>
                                        <a:rPr lang="ar-AE" sz="1800" b="0" i="1">
                                          <a:solidFill>
                                            <a:schemeClr val="tx1"/>
                                          </a:solidFill>
                                          <a:latin typeface="Cambria Math" panose="02040503050406030204" pitchFamily="18" charset="0"/>
                                        </a:rPr>
                                      </m:ctrlPr>
                                    </m:sSupPr>
                                    <m:e>
                                      <m:r>
                                        <m:rPr>
                                          <m:sty m:val="p"/>
                                        </m:rPr>
                                        <a:rPr lang="en-US" sz="1800" b="0" i="1">
                                          <a:solidFill>
                                            <a:schemeClr val="tx1"/>
                                          </a:solidFill>
                                          <a:latin typeface="Cambria Math"/>
                                        </a:rPr>
                                        <m:t>f</m:t>
                                      </m:r>
                                    </m:e>
                                    <m:sup>
                                      <m:r>
                                        <a:rPr lang="ar-AE" sz="1800" b="0">
                                          <a:solidFill>
                                            <a:schemeClr val="tx1"/>
                                          </a:solidFill>
                                          <a:latin typeface="Cambria Math"/>
                                        </a:rPr>
                                        <m:t>″</m:t>
                                      </m:r>
                                    </m:sup>
                                  </m:sSup>
                                </m:fName>
                                <m:e>
                                  <m:d>
                                    <m:dPr>
                                      <m:ctrlPr>
                                        <a:rPr lang="ar-AE" sz="1800" b="0" i="1">
                                          <a:solidFill>
                                            <a:schemeClr val="tx1"/>
                                          </a:solidFill>
                                          <a:latin typeface="Cambria Math" panose="02040503050406030204" pitchFamily="18" charset="0"/>
                                        </a:rPr>
                                      </m:ctrlPr>
                                    </m:dPr>
                                    <m:e>
                                      <m:r>
                                        <a:rPr lang="ar-AE" sz="1800" b="0">
                                          <a:solidFill>
                                            <a:schemeClr val="tx1"/>
                                          </a:solidFill>
                                          <a:latin typeface="Cambria Math"/>
                                        </a:rPr>
                                        <m:t>2</m:t>
                                      </m:r>
                                    </m:e>
                                  </m:d>
                                </m:e>
                              </m:func>
                              <m:r>
                                <a:rPr lang="ar-AE" sz="1800" b="0">
                                  <a:solidFill>
                                    <a:schemeClr val="tx1"/>
                                  </a:solidFill>
                                  <a:latin typeface="Cambria Math"/>
                                </a:rPr>
                                <m:t>&lt;</m:t>
                              </m:r>
                              <m:r>
                                <a:rPr lang="ar-AE" sz="1800" b="0">
                                  <a:solidFill>
                                    <a:schemeClr val="tx1"/>
                                  </a:solidFill>
                                  <a:latin typeface="Cambria Math"/>
                                </a:rPr>
                                <m:t>0</m:t>
                              </m:r>
                            </m:oMath>
                          </a14:m>
                          <a:r>
                            <a:rPr lang="ar-AE" sz="1800" b="0" dirty="0">
                              <a:solidFill>
                                <a:schemeClr val="tx1"/>
                              </a:solidFill>
                            </a:rPr>
                            <a:t> </a:t>
                          </a:r>
                        </a:p>
                        <a:p>
                          <a:pPr algn="ctr">
                            <a:defRPr sz="1800"/>
                          </a:pPr>
                          <a:r>
                            <a:rPr lang="en-US" sz="1800" b="0" dirty="0">
                              <a:solidFill>
                                <a:schemeClr val="tx1"/>
                              </a:solidFill>
                            </a:rPr>
                            <a:t>Therefore, </a:t>
                          </a:r>
                          <a14:m>
                            <m:oMath xmlns:m="http://schemas.openxmlformats.org/officeDocument/2006/math">
                              <m:r>
                                <m:rPr>
                                  <m:sty m:val="p"/>
                                </m:rPr>
                                <a:rPr lang="en-US" sz="1800" b="0" i="1">
                                  <a:solidFill>
                                    <a:schemeClr val="tx1"/>
                                  </a:solidFill>
                                  <a:latin typeface="Cambria Math"/>
                                </a:rPr>
                                <m:t>f</m:t>
                              </m:r>
                            </m:oMath>
                          </a14:m>
                          <a:r>
                            <a:rPr lang="en-US" sz="1800" b="0" dirty="0">
                              <a:solidFill>
                                <a:schemeClr val="tx1"/>
                              </a:solidFill>
                            </a:rPr>
                            <a:t> is concave down at </a:t>
                          </a:r>
                          <a14:m>
                            <m:oMath xmlns:m="http://schemas.openxmlformats.org/officeDocument/2006/math">
                              <m:r>
                                <m:rPr>
                                  <m:sty m:val="p"/>
                                </m:rPr>
                                <a:rPr lang="en-US" sz="1800" b="0" i="1">
                                  <a:solidFill>
                                    <a:schemeClr val="tx1"/>
                                  </a:solidFill>
                                  <a:latin typeface="Cambria Math"/>
                                </a:rPr>
                                <m:t>x</m:t>
                              </m:r>
                              <m:r>
                                <a:rPr lang="en-US" sz="1800" b="0">
                                  <a:solidFill>
                                    <a:schemeClr val="tx1"/>
                                  </a:solidFill>
                                  <a:latin typeface="Cambria Math"/>
                                </a:rPr>
                                <m:t>=</m:t>
                              </m:r>
                              <m:r>
                                <a:rPr lang="en-US" sz="1800" b="0">
                                  <a:solidFill>
                                    <a:schemeClr val="tx1"/>
                                  </a:solidFill>
                                  <a:latin typeface="Cambria Math"/>
                                </a:rPr>
                                <m:t>2</m:t>
                              </m:r>
                            </m:oMath>
                          </a14:m>
                          <a:r>
                            <a:rPr lang="en-US" sz="1800" b="0" dirty="0">
                              <a:solidFill>
                                <a:schemeClr val="tx1"/>
                              </a:solidFill>
                            </a:rPr>
                            <a:t> and </a:t>
                          </a:r>
                          <a14:m>
                            <m:oMath xmlns:m="http://schemas.openxmlformats.org/officeDocument/2006/math">
                              <m:d>
                                <m:dPr>
                                  <m:ctrlPr>
                                    <a:rPr lang="ar-AE" sz="1800" b="0" i="1">
                                      <a:solidFill>
                                        <a:schemeClr val="tx1"/>
                                      </a:solidFill>
                                      <a:latin typeface="Cambria Math" panose="02040503050406030204" pitchFamily="18" charset="0"/>
                                    </a:rPr>
                                  </m:ctrlPr>
                                </m:dPr>
                                <m:e>
                                  <m:r>
                                    <a:rPr lang="ar-AE" sz="1800" b="0">
                                      <a:solidFill>
                                        <a:schemeClr val="tx1"/>
                                      </a:solidFill>
                                      <a:latin typeface="Cambria Math"/>
                                    </a:rPr>
                                    <m:t>2</m:t>
                                  </m:r>
                                  <m:r>
                                    <m:rPr>
                                      <m:nor/>
                                    </m:rPr>
                                    <a:rPr lang="ar-AE" sz="1800" b="0">
                                      <a:solidFill>
                                        <a:schemeClr val="tx1"/>
                                      </a:solidFill>
                                      <a:latin typeface="Cambria Math"/>
                                    </a:rPr>
                                    <m:t>, </m:t>
                                  </m:r>
                                  <m:f>
                                    <m:fPr>
                                      <m:ctrlPr>
                                        <a:rPr lang="ar-AE" sz="1800" b="0" i="1">
                                          <a:solidFill>
                                            <a:schemeClr val="tx1"/>
                                          </a:solidFill>
                                          <a:latin typeface="Cambria Math" panose="02040503050406030204" pitchFamily="18" charset="0"/>
                                        </a:rPr>
                                      </m:ctrlPr>
                                    </m:fPr>
                                    <m:num>
                                      <m:r>
                                        <a:rPr lang="ar-AE" sz="1800" b="0">
                                          <a:solidFill>
                                            <a:schemeClr val="tx1"/>
                                          </a:solidFill>
                                          <a:latin typeface="Cambria Math"/>
                                        </a:rPr>
                                        <m:t>16</m:t>
                                      </m:r>
                                    </m:num>
                                    <m:den>
                                      <m:r>
                                        <a:rPr lang="ar-AE" sz="1800" b="0">
                                          <a:solidFill>
                                            <a:schemeClr val="tx1"/>
                                          </a:solidFill>
                                          <a:latin typeface="Cambria Math"/>
                                        </a:rPr>
                                        <m:t>3</m:t>
                                      </m:r>
                                    </m:den>
                                  </m:f>
                                </m:e>
                              </m:d>
                            </m:oMath>
                          </a14:m>
                          <a:r>
                            <a:rPr lang="ar-AE" sz="1800" b="0" dirty="0">
                              <a:solidFill>
                                <a:schemeClr val="tx1"/>
                              </a:solidFill>
                            </a:rPr>
                            <a:t> </a:t>
                          </a:r>
                          <a:r>
                            <a:rPr lang="en-US" sz="1800" b="0" dirty="0">
                              <a:solidFill>
                                <a:schemeClr val="tx1"/>
                              </a:solidFill>
                            </a:rPr>
                            <a:t>is a maximum point.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mc:Choice>
        <mc:Fallback>
          <p:graphicFrame>
            <p:nvGraphicFramePr>
              <p:cNvPr id="4" name="Table Placeholder 2">
                <a:extLst>
                  <a:ext uri="{FF2B5EF4-FFF2-40B4-BE49-F238E27FC236}">
                    <a16:creationId xmlns:a16="http://schemas.microsoft.com/office/drawing/2014/main" id="{E03AA24D-6E5B-9698-4CFC-E89A51AA5D1D}"/>
                  </a:ext>
                </a:extLst>
              </p:cNvPr>
              <p:cNvGraphicFramePr>
                <a:graphicFrameLocks/>
              </p:cNvGraphicFramePr>
              <p:nvPr>
                <p:extLst>
                  <p:ext uri="{D42A27DB-BD31-4B8C-83A1-F6EECF244321}">
                    <p14:modId xmlns:p14="http://schemas.microsoft.com/office/powerpoint/2010/main" val="1545417877"/>
                  </p:ext>
                </p:extLst>
              </p:nvPr>
            </p:nvGraphicFramePr>
            <p:xfrm>
              <a:off x="457200" y="3197895"/>
              <a:ext cx="8229600" cy="1463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4630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r="-100000" b="-6639"/>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100000" b="-6639"/>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5D20CEA-126C-A7B0-4438-E116307C7465}"/>
                  </a:ext>
                </a:extLst>
              </p:cNvPr>
              <p:cNvSpPr txBox="1"/>
              <p:nvPr/>
            </p:nvSpPr>
            <p:spPr>
              <a:xfrm>
                <a:off x="457200" y="4724400"/>
                <a:ext cx="8229600" cy="737189"/>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rPr>
                  <a:t>A local maximum occurs at the point </a:t>
                </a:r>
                <a14:m>
                  <m:oMath xmlns:m="http://schemas.openxmlformats.org/officeDocument/2006/math">
                    <m:d>
                      <m:dPr>
                        <m:ctrlPr>
                          <a:rPr lang="ar-AE" sz="2800" i="1" smtClean="0">
                            <a:latin typeface="Cambria Math" panose="02040503050406030204" pitchFamily="18" charset="0"/>
                          </a:rPr>
                        </m:ctrlPr>
                      </m:dPr>
                      <m:e>
                        <m:r>
                          <a:rPr lang="ar-AE" sz="2800">
                            <a:latin typeface="Cambria Math" panose="02040503050406030204" pitchFamily="18" charset="0"/>
                          </a:rPr>
                          <m:t>2</m:t>
                        </m:r>
                        <m:r>
                          <m:rPr>
                            <m:nor/>
                          </m:rPr>
                          <a:rPr lang="ar-AE" sz="2800"/>
                          <m:t>, </m:t>
                        </m:r>
                        <m:f>
                          <m:fPr>
                            <m:ctrlPr>
                              <a:rPr lang="ar-AE" sz="2800" i="1">
                                <a:latin typeface="Cambria Math" panose="02040503050406030204" pitchFamily="18" charset="0"/>
                              </a:rPr>
                            </m:ctrlPr>
                          </m:fPr>
                          <m:num>
                            <m:r>
                              <a:rPr lang="ar-AE" sz="2800">
                                <a:latin typeface="Cambria Math" panose="02040503050406030204" pitchFamily="18" charset="0"/>
                              </a:rPr>
                              <m:t>16</m:t>
                            </m:r>
                          </m:num>
                          <m:den>
                            <m:r>
                              <a:rPr lang="ar-AE" sz="2800">
                                <a:latin typeface="Cambria Math" panose="02040503050406030204" pitchFamily="18" charset="0"/>
                              </a:rPr>
                              <m:t>3</m:t>
                            </m:r>
                          </m:den>
                        </m:f>
                      </m:e>
                    </m:d>
                  </m:oMath>
                </a14:m>
                <a:r>
                  <a:rPr kumimoji="0" lang="en-US" sz="2800" b="0" i="0" u="none" strike="noStrike" kern="1200" cap="none" spc="0" normalizeH="0" baseline="0" noProof="0" dirty="0">
                    <a:ln>
                      <a:noFill/>
                    </a:ln>
                    <a:solidFill>
                      <a:srgbClr val="366092"/>
                    </a:solidFill>
                    <a:effectLst/>
                    <a:uLnTx/>
                    <a:uFillTx/>
                    <a:latin typeface="Calibri"/>
                  </a:rPr>
                  <a:t>.</a:t>
                </a:r>
                <a:r>
                  <a:rPr kumimoji="0" lang="en-US" sz="2800" b="0" i="0" u="none" strike="noStrike" kern="1200" cap="none" spc="0" normalizeH="0" baseline="0" noProof="0" dirty="0">
                    <a:ln>
                      <a:noFill/>
                    </a:ln>
                    <a:solidFill>
                      <a:srgbClr val="366092"/>
                    </a:solidFill>
                    <a:effectLst/>
                    <a:uLnTx/>
                    <a:uFillTx/>
                    <a:latin typeface="Calibri"/>
                    <a:ea typeface="+mn-ea"/>
                    <a:cs typeface="+mn-cs"/>
                  </a:rPr>
                  <a:t> </a:t>
                </a:r>
                <a:endParaRPr lang="en-US" dirty="0"/>
              </a:p>
            </p:txBody>
          </p:sp>
        </mc:Choice>
        <mc:Fallback>
          <p:sp>
            <p:nvSpPr>
              <p:cNvPr id="6" name="TextBox 5">
                <a:extLst>
                  <a:ext uri="{FF2B5EF4-FFF2-40B4-BE49-F238E27FC236}">
                    <a16:creationId xmlns:a16="http://schemas.microsoft.com/office/drawing/2014/main" id="{F5D20CEA-126C-A7B0-4438-E116307C7465}"/>
                  </a:ext>
                </a:extLst>
              </p:cNvPr>
              <p:cNvSpPr txBox="1">
                <a:spLocks noRot="1" noChangeAspect="1" noMove="1" noResize="1" noEditPoints="1" noAdjustHandles="1" noChangeArrowheads="1" noChangeShapeType="1" noTextEdit="1"/>
              </p:cNvSpPr>
              <p:nvPr/>
            </p:nvSpPr>
            <p:spPr>
              <a:xfrm>
                <a:off x="457200" y="4724400"/>
                <a:ext cx="8229600" cy="737189"/>
              </a:xfrm>
              <a:prstGeom prst="rect">
                <a:avLst/>
              </a:prstGeom>
              <a:blipFill>
                <a:blip r:embed="rId4"/>
                <a:stretch>
                  <a:fillRect l="-1481" b="-909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Locating Local Extrema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defRPr sz="2800"/>
                </a:pPr>
                <a:r>
                  <a:rPr sz="2800" dirty="0"/>
                  <a:t>Because the Second Derivative Test provides no information about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as a local extremum, we must use the First Derivative Test. Let us check the sign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on either side of </a:t>
                </a:r>
                <a:r>
                  <a:rPr sz="2800" dirty="0">
                    <a:latin typeface="Cambria Math"/>
                  </a:rPr>
                  <a:t>0</a:t>
                </a:r>
                <a:r>
                  <a:rPr sz="2800" dirty="0"/>
                  <a:t>. Using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a:t>
                </a:r>
              </a:p>
              <a:p>
                <a:pPr algn="ctr">
                  <a:defRPr sz="2800"/>
                </a:pP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12</m:t>
                    </m:r>
                  </m:oMath>
                </a14:m>
                <a:r>
                  <a:rPr sz="2800" dirty="0"/>
                  <a:t> (positive) and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4</m:t>
                    </m:r>
                  </m:oMath>
                </a14:m>
                <a:r>
                  <a:rPr sz="2800" dirty="0"/>
                  <a:t> (also positive).</a:t>
                </a:r>
              </a:p>
              <a:p>
                <a:pPr>
                  <a:defRPr sz="2800"/>
                </a:pPr>
                <a:r>
                  <a:rPr sz="2800" dirty="0"/>
                  <a:t>This shows that </a:t>
                </a:r>
                <a14:m>
                  <m:oMath xmlns:m="http://schemas.openxmlformats.org/officeDocument/2006/math">
                    <m:r>
                      <a:rPr>
                        <a:latin typeface="Cambria Math" panose="02040503050406030204" pitchFamily="18" charset="0"/>
                      </a:rPr>
                      <m:t>𝑓</m:t>
                    </m:r>
                  </m:oMath>
                </a14:m>
                <a:r>
                  <a:rPr sz="2800" dirty="0"/>
                  <a:t> increases to the left of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as well as to the right. Since there is no sign change from one side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dirty="0"/>
                  <a:t> to the other,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does not give a local minimum or a local maximum.</a:t>
                </a:r>
              </a:p>
              <a:p>
                <a:pPr>
                  <a:defRPr sz="2800"/>
                </a:pPr>
                <a:r>
                  <a:rPr sz="2800" dirty="0"/>
                  <a:t>In fact, we have shown that slope is positive to the left of the origin, decreases to zero at the origin, and then increases to the right of the origin. This shows that the concavity changed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which must be a point of inflection.</a:t>
                </a:r>
              </a:p>
              <a:p>
                <a:pPr>
                  <a:defRPr sz="2800"/>
                </a:pP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852"/>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704C-26BB-CF88-9FF6-EEC3587DD9AD}"/>
              </a:ext>
            </a:extLst>
          </p:cNvPr>
          <p:cNvSpPr>
            <a:spLocks noGrp="1"/>
          </p:cNvSpPr>
          <p:nvPr>
            <p:ph type="title"/>
          </p:nvPr>
        </p:nvSpPr>
        <p:spPr/>
        <p:txBody>
          <a:bodyPr/>
          <a:lstStyle/>
          <a:p>
            <a:r>
              <a:rPr lang="en-US" dirty="0"/>
              <a:t>Example 2: Locating Local Extrema (cont.)</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D98E970-A0E0-8A0D-6184-62E294DB407E}"/>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200" b="0" i="0" u="none" strike="noStrike" kern="1200" cap="none" spc="0" normalizeH="0" baseline="0" noProof="0" dirty="0">
                    <a:ln>
                      <a:noFill/>
                    </a:ln>
                    <a:solidFill>
                      <a:srgbClr val="366092"/>
                    </a:solidFill>
                    <a:effectLst/>
                    <a:uLnTx/>
                    <a:uFillTx/>
                    <a:latin typeface="Calibri"/>
                    <a:ea typeface="+mn-ea"/>
                    <a:cs typeface="+mn-cs"/>
                  </a:rPr>
                  <a:t>Since the graph is concave up to the right of </a:t>
                </a:r>
                <a14:m>
                  <m:oMath xmlns:m="http://schemas.openxmlformats.org/officeDocument/2006/math">
                    <m:d>
                      <m:dPr>
                        <m:ctrlPr>
                          <a:rPr kumimoji="0" lang="ar-AE" sz="22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r>
                          <m:rPr>
                            <m:nor/>
                          </m:rPr>
                          <a:rPr kumimoji="0" lang="ar-AE" sz="2200" b="0" i="0" u="none" strike="noStrike" kern="1200" cap="none" spc="0" normalizeH="0" baseline="0" noProof="0">
                            <a:ln>
                              <a:noFill/>
                            </a:ln>
                            <a:solidFill>
                              <a:srgbClr val="366092"/>
                            </a:solidFill>
                            <a:effectLst/>
                            <a:uLnTx/>
                            <a:uFillTx/>
                            <a:latin typeface="Calibri"/>
                            <a:ea typeface="+mn-ea"/>
                            <a:cs typeface="+mn-cs"/>
                          </a:rPr>
                          <m:t>, </m:t>
                        </m:r>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oMath>
                </a14:m>
                <a:r>
                  <a:rPr kumimoji="0" lang="ar-AE"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0" i="0" u="none" strike="noStrike" kern="1200" cap="none" spc="0" normalizeH="0" baseline="0" noProof="0" dirty="0">
                    <a:ln>
                      <a:noFill/>
                    </a:ln>
                    <a:solidFill>
                      <a:srgbClr val="366092"/>
                    </a:solidFill>
                    <a:effectLst/>
                    <a:uLnTx/>
                    <a:uFillTx/>
                    <a:latin typeface="Calibri"/>
                    <a:ea typeface="+mn-ea"/>
                    <a:cs typeface="+mn-cs"/>
                  </a:rPr>
                  <a:t>and concave down at the maximum </a:t>
                </a:r>
                <a14:m>
                  <m:oMath xmlns:m="http://schemas.openxmlformats.org/officeDocument/2006/math">
                    <m:d>
                      <m:dPr>
                        <m:ctrlPr>
                          <a:rPr kumimoji="0" lang="ar-AE" sz="22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m:rPr>
                            <m:nor/>
                          </m:rPr>
                          <a:rPr kumimoji="0" lang="ar-AE" sz="2200" b="0" i="0" u="none" strike="noStrike" kern="1200" cap="none" spc="0" normalizeH="0" baseline="0" noProof="0">
                            <a:ln>
                              <a:noFill/>
                            </a:ln>
                            <a:solidFill>
                              <a:srgbClr val="366092"/>
                            </a:solidFill>
                            <a:effectLst/>
                            <a:uLnTx/>
                            <a:uFillTx/>
                            <a:latin typeface="Calibri"/>
                            <a:ea typeface="+mn-ea"/>
                            <a:cs typeface="+mn-cs"/>
                          </a:rPr>
                          <m:t>, </m:t>
                        </m:r>
                        <m:f>
                          <m:fPr>
                            <m:ctrlPr>
                              <a:rPr kumimoji="0" lang="ar-AE" sz="22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16</m:t>
                            </m:r>
                          </m:num>
                          <m:den>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den>
                        </m:f>
                      </m:e>
                    </m:d>
                  </m:oMath>
                </a14:m>
                <a:r>
                  <a:rPr kumimoji="0" lang="ar-AE"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0" i="0" u="none" strike="noStrike" kern="1200" cap="none" spc="0" normalizeH="0" baseline="0" noProof="0" dirty="0">
                    <a:ln>
                      <a:noFill/>
                    </a:ln>
                    <a:solidFill>
                      <a:srgbClr val="366092"/>
                    </a:solidFill>
                    <a:effectLst/>
                    <a:uLnTx/>
                    <a:uFillTx/>
                    <a:latin typeface="Calibri"/>
                    <a:ea typeface="+mn-ea"/>
                    <a:cs typeface="+mn-cs"/>
                  </a:rPr>
                  <a:t>there must be an inflection point in between these points. Set </a:t>
                </a:r>
                <a14:m>
                  <m:oMath xmlns:m="http://schemas.openxmlformats.org/officeDocument/2006/math">
                    <m:sSup>
                      <m:sSupPr>
                        <m:ctrlPr>
                          <a:rPr kumimoji="0" lang="ar-AE" sz="22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e>
                      <m:sup>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200" b="0" i="0" u="none" strike="noStrike" kern="1200" cap="none" spc="0" normalizeH="0" baseline="0" noProof="0" dirty="0">
                    <a:ln>
                      <a:noFill/>
                    </a:ln>
                    <a:solidFill>
                      <a:srgbClr val="366092"/>
                    </a:solidFill>
                    <a:effectLst/>
                    <a:uLnTx/>
                    <a:uFillTx/>
                    <a:latin typeface="Calibri"/>
                    <a:ea typeface="+mn-ea"/>
                    <a:cs typeface="+mn-cs"/>
                  </a:rPr>
                  <a:t> </a:t>
                </a:r>
                <a:r>
                  <a:rPr kumimoji="0" lang="en-US" sz="2200" b="0" i="0" u="none" strike="noStrike" kern="1200" cap="none" spc="0" normalizeH="0" baseline="0" noProof="0" dirty="0">
                    <a:ln>
                      <a:noFill/>
                    </a:ln>
                    <a:solidFill>
                      <a:srgbClr val="366092"/>
                    </a:solidFill>
                    <a:effectLst/>
                    <a:uLnTx/>
                    <a:uFillTx/>
                    <a:latin typeface="Calibri"/>
                    <a:ea typeface="+mn-ea"/>
                    <a:cs typeface="+mn-cs"/>
                  </a:rPr>
                  <a:t>and solve for </a:t>
                </a:r>
                <a14:m>
                  <m:oMath xmlns:m="http://schemas.openxmlformats.org/officeDocument/2006/math">
                    <m:r>
                      <a:rPr kumimoji="0" lang="en-US" sz="22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2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366092"/>
                    </a:solidFill>
                    <a:effectLst/>
                    <a:uLnTx/>
                    <a:uFillTx/>
                    <a:latin typeface="Calibri"/>
                    <a:ea typeface="+mn-ea"/>
                    <a:cs typeface="+mn-cs"/>
                  </a:rPr>
                  <a:t>​</a:t>
                </a:r>
                <a:endParaRPr kumimoji="0" lang="en-US" sz="20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lang="en-US" sz="2000" dirty="0">
                  <a:solidFill>
                    <a:srgbClr val="366092"/>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kumimoji="0" lang="en-US" sz="20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lang="en-US" sz="2000" dirty="0">
                  <a:solidFill>
                    <a:srgbClr val="366092"/>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endParaRPr lang="en-US" sz="2000" dirty="0">
                  <a:solidFill>
                    <a:srgbClr val="366092"/>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num>
                          <m:den>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den>
                        </m:f>
                        <m:r>
                          <m:rPr>
                            <m:nor/>
                          </m:rPr>
                          <a:rPr kumimoji="0" lang="ar-AE" sz="2000" b="0" i="0" u="none" strike="noStrike" kern="1200" cap="none" spc="0" normalizeH="0" baseline="0" noProof="0">
                            <a:ln>
                              <a:noFill/>
                            </a:ln>
                            <a:solidFill>
                              <a:srgbClr val="366092"/>
                            </a:solidFill>
                            <a:effectLst/>
                            <a:uLnTx/>
                            <a:uFillTx/>
                            <a:latin typeface="Calibri"/>
                            <a:ea typeface="+mn-ea"/>
                            <a:cs typeface="+mn-cs"/>
                          </a:rPr>
                          <m:t>, </m:t>
                        </m:r>
                        <m:func>
                          <m:func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𝑓</m:t>
                            </m:r>
                          </m:fName>
                          <m:e>
                            <m:d>
                              <m:d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f>
                                  <m:f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num>
                                  <m:den>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den>
                                </m:f>
                              </m:e>
                            </m:d>
                          </m:e>
                        </m:func>
                      </m:e>
                    </m:d>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the other inflection point. Note as a check that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f>
                      <m:fPr>
                        <m:ctrlPr>
                          <a:rPr kumimoji="0" lang="ar-AE" sz="20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num>
                      <m:den>
                        <m:r>
                          <a:rPr kumimoji="0" lang="ar-AE"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den>
                    </m:f>
                  </m:oMath>
                </a14:m>
                <a:r>
                  <a:rPr kumimoji="0" lang="ar-AE" sz="2000" b="0" i="0" u="none" strike="noStrike" kern="1200" cap="none" spc="0" normalizeH="0" baseline="0" noProof="0" dirty="0">
                    <a:ln>
                      <a:noFill/>
                    </a:ln>
                    <a:solidFill>
                      <a:srgbClr val="366092"/>
                    </a:solidFill>
                    <a:effectLst/>
                    <a:uLnTx/>
                    <a:uFillTx/>
                    <a:latin typeface="Calibri"/>
                    <a:ea typeface="+mn-ea"/>
                    <a:cs typeface="+mn-cs"/>
                  </a:rPr>
                  <a:t> </a:t>
                </a:r>
                <a:r>
                  <a:rPr kumimoji="0" lang="en-US" sz="2000" b="0" i="0" u="none" strike="noStrike" kern="1200" cap="none" spc="0" normalizeH="0" baseline="0" noProof="0" dirty="0">
                    <a:ln>
                      <a:noFill/>
                    </a:ln>
                    <a:solidFill>
                      <a:srgbClr val="366092"/>
                    </a:solidFill>
                    <a:effectLst/>
                    <a:uLnTx/>
                    <a:uFillTx/>
                    <a:latin typeface="Calibri"/>
                    <a:ea typeface="+mn-ea"/>
                    <a:cs typeface="+mn-cs"/>
                  </a:rPr>
                  <a:t>is between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0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oMath>
                </a14:m>
                <a:r>
                  <a:rPr kumimoji="0" lang="en-US" sz="2000" b="0" i="0" u="none" strike="noStrike" kern="1200" cap="none" spc="0" normalizeH="0" baseline="0" noProof="0" dirty="0">
                    <a:ln>
                      <a:noFill/>
                    </a:ln>
                    <a:solidFill>
                      <a:srgbClr val="366092"/>
                    </a:solidFill>
                    <a:effectLst/>
                    <a:uLnTx/>
                    <a:uFillTx/>
                    <a:latin typeface="Calibri"/>
                    <a:ea typeface="+mn-ea"/>
                    <a:cs typeface="+mn-cs"/>
                  </a:rPr>
                  <a:t>, which is already known.</a:t>
                </a:r>
              </a:p>
              <a:p>
                <a:endParaRPr lang="en-US" dirty="0"/>
              </a:p>
            </p:txBody>
          </p:sp>
        </mc:Choice>
        <mc:Fallback>
          <p:sp>
            <p:nvSpPr>
              <p:cNvPr id="3" name="Text Placeholder 2">
                <a:extLst>
                  <a:ext uri="{FF2B5EF4-FFF2-40B4-BE49-F238E27FC236}">
                    <a16:creationId xmlns:a16="http://schemas.microsoft.com/office/drawing/2014/main" id="{4D98E970-A0E0-8A0D-6184-62E294DB407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63" t="-982" r="-125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D8CFDE93-47C5-9A41-381B-33AFA7E99E56}"/>
                  </a:ext>
                </a:extLst>
              </p:cNvPr>
              <p:cNvGraphicFramePr>
                <a:graphicFrameLocks noGrp="1"/>
              </p:cNvGraphicFramePr>
              <p:nvPr>
                <p:extLst>
                  <p:ext uri="{D42A27DB-BD31-4B8C-83A1-F6EECF244321}">
                    <p14:modId xmlns:p14="http://schemas.microsoft.com/office/powerpoint/2010/main" val="228483585"/>
                  </p:ext>
                </p:extLst>
              </p:nvPr>
            </p:nvGraphicFramePr>
            <p:xfrm>
              <a:off x="2133600" y="22860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pPr algn="r">
                            <a:defRPr sz="1600"/>
                          </a:pPr>
                          <a:r>
                            <a:t>​</a:t>
                          </a:r>
                          <a14:m>
                            <m:oMath xmlns:m="http://schemas.openxmlformats.org/officeDocument/2006/math">
                              <m:sSup>
                                <m:sSupPr>
                                  <m:ctrlPr>
                                    <a:rPr sz="1600" i="1">
                                      <a:latin typeface="Cambria Math" panose="02040503050406030204" pitchFamily="18" charset="0"/>
                                    </a:rPr>
                                  </m:ctrlPr>
                                </m:sSupPr>
                                <m:e>
                                  <m:r>
                                    <a:rPr sz="1600">
                                      <a:latin typeface="Cambria Math"/>
                                    </a:rPr>
                                    <m:t>𝑓</m:t>
                                  </m:r>
                                </m:e>
                                <m:sup>
                                  <m:r>
                                    <a:rPr sz="1600">
                                      <a:latin typeface="Cambria Math"/>
                                    </a:rPr>
                                    <m:t>″</m:t>
                                  </m:r>
                                </m:sup>
                              </m:sSup>
                              <m:r>
                                <a:rPr sz="1600">
                                  <a:latin typeface="Cambria Math"/>
                                </a:rPr>
                                <m:t>⁡</m:t>
                              </m:r>
                              <m:d>
                                <m:dPr>
                                  <m:ctrlPr>
                                    <a:rPr sz="1600" i="1">
                                      <a:latin typeface="Cambria Math" panose="02040503050406030204" pitchFamily="18" charset="0"/>
                                    </a:rPr>
                                  </m:ctrlPr>
                                </m:dPr>
                                <m:e>
                                  <m:r>
                                    <a:rPr sz="1600">
                                      <a:latin typeface="Cambria Math"/>
                                    </a:rPr>
                                    <m:t>𝑥</m:t>
                                  </m:r>
                                </m:e>
                              </m:d>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m:t>
                              </m:r>
                              <m:r>
                                <a:rPr sz="1600">
                                  <a:latin typeface="Cambria Math"/>
                                </a:rPr>
                                <m:t>16</m:t>
                              </m:r>
                              <m:r>
                                <a:rPr sz="1600">
                                  <a:latin typeface="Cambria Math"/>
                                </a:rPr>
                                <m:t>𝑥</m:t>
                              </m:r>
                              <m:r>
                                <a:rPr sz="1600">
                                  <a:latin typeface="Cambria Math"/>
                                </a:rPr>
                                <m:t>−</m:t>
                              </m:r>
                              <m:r>
                                <a:rPr sz="1600">
                                  <a:latin typeface="Cambria Math"/>
                                </a:rPr>
                                <m:t>12</m:t>
                              </m:r>
                              <m:sSup>
                                <m:sSupPr>
                                  <m:ctrlPr>
                                    <a:rPr sz="1600" i="1">
                                      <a:latin typeface="Cambria Math" panose="02040503050406030204" pitchFamily="18" charset="0"/>
                                    </a:rPr>
                                  </m:ctrlPr>
                                </m:sSupPr>
                                <m:e>
                                  <m:r>
                                    <a:rPr sz="1600">
                                      <a:latin typeface="Cambria Math"/>
                                    </a:rPr>
                                    <m:t>𝑥</m:t>
                                  </m:r>
                                </m:e>
                                <m:sup>
                                  <m:r>
                                    <a:rPr sz="1600">
                                      <a:latin typeface="Cambria Math"/>
                                    </a:rPr>
                                    <m:t>2</m:t>
                                  </m:r>
                                </m:sup>
                              </m:sSup>
                            </m:oMath>
                          </a14:m>
                          <a:endParaRPr/>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t>​</a:t>
                          </a:r>
                          <a14:m>
                            <m:oMath xmlns:m="http://schemas.openxmlformats.org/officeDocument/2006/math">
                              <m:r>
                                <a:rPr sz="1600">
                                  <a:latin typeface="Cambria Math"/>
                                </a:rPr>
                                <m:t>0</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m:t>
                              </m:r>
                              <m:r>
                                <a:rPr sz="1600">
                                  <a:latin typeface="Cambria Math"/>
                                </a:rPr>
                                <m:t>16</m:t>
                              </m:r>
                              <m:r>
                                <a:rPr sz="1600">
                                  <a:latin typeface="Cambria Math"/>
                                </a:rPr>
                                <m:t>𝑥</m:t>
                              </m:r>
                              <m:r>
                                <a:rPr sz="1600">
                                  <a:latin typeface="Cambria Math"/>
                                </a:rPr>
                                <m:t>−</m:t>
                              </m:r>
                              <m:r>
                                <a:rPr sz="1600">
                                  <a:latin typeface="Cambria Math"/>
                                </a:rPr>
                                <m:t>12</m:t>
                              </m:r>
                              <m:sSup>
                                <m:sSupPr>
                                  <m:ctrlPr>
                                    <a:rPr sz="1600" i="1">
                                      <a:latin typeface="Cambria Math" panose="02040503050406030204" pitchFamily="18" charset="0"/>
                                    </a:rPr>
                                  </m:ctrlPr>
                                </m:sSupPr>
                                <m:e>
                                  <m:r>
                                    <a:rPr sz="1600">
                                      <a:latin typeface="Cambria Math"/>
                                    </a:rPr>
                                    <m:t>𝑥</m:t>
                                  </m:r>
                                </m:e>
                                <m:sup>
                                  <m:r>
                                    <a:rPr sz="1600">
                                      <a:latin typeface="Cambria Math"/>
                                    </a:rPr>
                                    <m:t>2</m:t>
                                  </m:r>
                                </m:sup>
                              </m:sSup>
                            </m:oMath>
                          </a14:m>
                          <a:endParaRPr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t>​</a:t>
                          </a:r>
                          <a14:m>
                            <m:oMath xmlns:m="http://schemas.openxmlformats.org/officeDocument/2006/math">
                              <m:r>
                                <a:rPr sz="1600">
                                  <a:latin typeface="Cambria Math"/>
                                </a:rPr>
                                <m:t>0</m:t>
                              </m:r>
                            </m:oMath>
                          </a14:m>
                          <a:endParaRPr/>
                        </a:p>
                      </a:txBody>
                      <a:tcPr marL="36576" marR="36576" marT="36576" marB="36576" anchor="ctr"/>
                    </a:tc>
                    <a:tc>
                      <a:txBody>
                        <a:bodyPr/>
                        <a:lstStyle/>
                        <a:p>
                          <a:pPr algn="l">
                            <a:defRPr sz="1600"/>
                          </a:pPr>
                          <a:r>
                            <a:t>​</a:t>
                          </a:r>
                          <a14:m>
                            <m:oMath xmlns:m="http://schemas.openxmlformats.org/officeDocument/2006/math">
                              <m:r>
                                <a:rPr sz="1600">
                                  <a:latin typeface="Cambria Math"/>
                                </a:rPr>
                                <m:t>=</m:t>
                              </m:r>
                              <m:r>
                                <a:rPr sz="1600">
                                  <a:latin typeface="Cambria Math"/>
                                </a:rPr>
                                <m:t>4</m:t>
                              </m:r>
                              <m:r>
                                <a:rPr sz="1600">
                                  <a:latin typeface="Cambria Math"/>
                                </a:rPr>
                                <m:t>𝑥</m:t>
                              </m:r>
                              <m:d>
                                <m:dPr>
                                  <m:ctrlPr>
                                    <a:rPr sz="1600" i="1">
                                      <a:latin typeface="Cambria Math" panose="02040503050406030204" pitchFamily="18" charset="0"/>
                                    </a:rPr>
                                  </m:ctrlPr>
                                </m:dPr>
                                <m:e>
                                  <m:r>
                                    <a:rPr sz="1600">
                                      <a:latin typeface="Cambria Math"/>
                                    </a:rPr>
                                    <m:t>4</m:t>
                                  </m:r>
                                  <m:r>
                                    <a:rPr sz="1600">
                                      <a:latin typeface="Cambria Math"/>
                                    </a:rPr>
                                    <m:t>−</m:t>
                                  </m:r>
                                  <m:r>
                                    <a:rPr sz="1600">
                                      <a:latin typeface="Cambria Math"/>
                                    </a:rPr>
                                    <m:t>3</m:t>
                                  </m:r>
                                  <m:r>
                                    <a:rPr sz="1600">
                                      <a:latin typeface="Cambria Math"/>
                                    </a:rPr>
                                    <m:t>𝑥</m:t>
                                  </m:r>
                                </m:e>
                              </m:d>
                            </m:oMath>
                          </a14:m>
                          <a:endParaRPr/>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t>​</a:t>
                          </a:r>
                          <a14:m>
                            <m:oMath xmlns:m="http://schemas.openxmlformats.org/officeDocument/2006/math">
                              <m:r>
                                <a:rPr sz="1600">
                                  <a:latin typeface="Cambria Math"/>
                                </a:rPr>
                                <m:t>𝑥</m:t>
                              </m:r>
                            </m:oMath>
                          </a14:m>
                          <a:endParaRPr/>
                        </a:p>
                      </a:txBody>
                      <a:tcPr marL="36576" marR="36576" marT="36576" marB="36576" anchor="ctr"/>
                    </a:tc>
                    <a:tc>
                      <a:txBody>
                        <a:bodyPr/>
                        <a:lstStyle/>
                        <a:p>
                          <a:pPr algn="l">
                            <a:defRPr sz="1600"/>
                          </a:pPr>
                          <a:r>
                            <a:rPr dirty="0"/>
                            <a:t>​</a:t>
                          </a:r>
                          <a14:m>
                            <m:oMath xmlns:m="http://schemas.openxmlformats.org/officeDocument/2006/math">
                              <m:r>
                                <a:rPr sz="1600">
                                  <a:latin typeface="Cambria Math"/>
                                </a:rPr>
                                <m:t>=</m:t>
                              </m:r>
                              <m:r>
                                <a:rPr sz="1600">
                                  <a:latin typeface="Cambria Math"/>
                                </a:rPr>
                                <m:t>0</m:t>
                              </m:r>
                              <m:r>
                                <a:rPr sz="1600">
                                  <a:latin typeface="Cambria Math"/>
                                </a:rPr>
                                <m:t>,</m:t>
                              </m:r>
                              <m:f>
                                <m:fPr>
                                  <m:ctrlPr>
                                    <a:rPr sz="1600" i="1">
                                      <a:latin typeface="Cambria Math" panose="02040503050406030204" pitchFamily="18" charset="0"/>
                                    </a:rPr>
                                  </m:ctrlPr>
                                </m:fPr>
                                <m:num>
                                  <m:r>
                                    <a:rPr sz="1600">
                                      <a:latin typeface="Cambria Math"/>
                                    </a:rPr>
                                    <m:t>4</m:t>
                                  </m:r>
                                </m:num>
                                <m:den>
                                  <m:r>
                                    <a:rPr sz="1600">
                                      <a:latin typeface="Cambria Math"/>
                                    </a:rPr>
                                    <m:t>3</m:t>
                                  </m:r>
                                </m:den>
                              </m:f>
                            </m:oMath>
                          </a14:m>
                          <a:endParaRPr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Table 3">
                <a:extLst>
                  <a:ext uri="{FF2B5EF4-FFF2-40B4-BE49-F238E27FC236}">
                    <a16:creationId xmlns:a16="http://schemas.microsoft.com/office/drawing/2014/main" id="{D8CFDE93-47C5-9A41-381B-33AFA7E99E56}"/>
                  </a:ext>
                </a:extLst>
              </p:cNvPr>
              <p:cNvGraphicFramePr>
                <a:graphicFrameLocks noGrp="1"/>
              </p:cNvGraphicFramePr>
              <p:nvPr>
                <p:extLst>
                  <p:ext uri="{D42A27DB-BD31-4B8C-83A1-F6EECF244321}">
                    <p14:modId xmlns:p14="http://schemas.microsoft.com/office/powerpoint/2010/main" val="228483585"/>
                  </p:ext>
                </p:extLst>
              </p:nvPr>
            </p:nvGraphicFramePr>
            <p:xfrm>
              <a:off x="2133600" y="22860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r="-100000" b="-305333"/>
                          </a:stretch>
                        </a:blipFill>
                      </a:tcPr>
                    </a:tc>
                    <a:tc>
                      <a:txBody>
                        <a:bodyPr/>
                        <a:lstStyle/>
                        <a:p>
                          <a:endParaRPr lang="en-US"/>
                        </a:p>
                      </a:txBody>
                      <a:tcPr marL="36576" marR="36576" marT="36576" marB="36576" anchor="ctr">
                        <a:blipFill>
                          <a:blip r:embed="rId3"/>
                          <a:stretch>
                            <a:fillRect l="-100000" b="-305333"/>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100000" r="-100000" b="-205333"/>
                          </a:stretch>
                        </a:blipFill>
                      </a:tcPr>
                    </a:tc>
                    <a:tc>
                      <a:txBody>
                        <a:bodyPr/>
                        <a:lstStyle/>
                        <a:p>
                          <a:endParaRPr lang="en-US"/>
                        </a:p>
                      </a:txBody>
                      <a:tcPr marL="36576" marR="36576" marT="36576" marB="36576" anchor="ctr">
                        <a:blipFill>
                          <a:blip r:embed="rId3"/>
                          <a:stretch>
                            <a:fillRect l="-100000" t="-100000" b="-205333"/>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00000" r="-100000" b="-105333"/>
                          </a:stretch>
                        </a:blipFill>
                      </a:tcPr>
                    </a:tc>
                    <a:tc>
                      <a:txBody>
                        <a:bodyPr/>
                        <a:lstStyle/>
                        <a:p>
                          <a:endParaRPr lang="en-US"/>
                        </a:p>
                      </a:txBody>
                      <a:tcPr marL="36576" marR="36576" marT="36576" marB="36576" anchor="ctr">
                        <a:blipFill>
                          <a:blip r:embed="rId3"/>
                          <a:stretch>
                            <a:fillRect l="-100000" t="-200000" b="-105333"/>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00000" r="-100000" b="-5333"/>
                          </a:stretch>
                        </a:blipFill>
                      </a:tcPr>
                    </a:tc>
                    <a:tc>
                      <a:txBody>
                        <a:bodyPr/>
                        <a:lstStyle/>
                        <a:p>
                          <a:endParaRPr lang="en-US"/>
                        </a:p>
                      </a:txBody>
                      <a:tcPr marL="36576" marR="36576" marT="36576" marB="36576" anchor="ctr">
                        <a:blipFill>
                          <a:blip r:embed="rId3"/>
                          <a:stretch>
                            <a:fillRect l="-100000" t="-300000" b="-5333"/>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826011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Locating Local Extrema (cont.)</a:t>
            </a:r>
          </a:p>
        </p:txBody>
      </p:sp>
      <p:pic>
        <p:nvPicPr>
          <p:cNvPr id="5" name="Content Placeholder 4">
            <a:extLst>
              <a:ext uri="{FF2B5EF4-FFF2-40B4-BE49-F238E27FC236}">
                <a16:creationId xmlns:a16="http://schemas.microsoft.com/office/drawing/2014/main" id="{29FAD119-5B7C-7AF1-72AB-BF47BB342925}"/>
              </a:ext>
            </a:extLst>
          </p:cNvPr>
          <p:cNvPicPr>
            <a:picLocks noGrp="1" noChangeAspect="1"/>
          </p:cNvPicPr>
          <p:nvPr>
            <p:ph sz="quarter" idx="11"/>
          </p:nvPr>
        </p:nvPicPr>
        <p:blipFill>
          <a:blip r:embed="rId2"/>
          <a:stretch>
            <a:fillRect/>
          </a:stretch>
        </p:blipFill>
        <p:spPr>
          <a:xfrm>
            <a:off x="2787156" y="1082675"/>
            <a:ext cx="3569687" cy="48498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Second Derivative Test requires only one number to be checked. The First Derivative Test requires two numbers to be computed. For polynomial functions, the formula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a:t> is one degree lower than that for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a:t>, so numbers are easier to calculate. For these reasons, the Second Derivative Test is usually preferred. However, sometimes, as in Example 2, it provides no information, and one must then use the First Derivative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550"/>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Second Derivative Test for Local Extrema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that </a:t>
                </a:r>
                <a14:m>
                  <m:oMath xmlns:m="http://schemas.openxmlformats.org/officeDocument/2006/math">
                    <m:r>
                      <a:rPr>
                        <a:latin typeface="Cambria Math" panose="02040503050406030204" pitchFamily="18" charset="0"/>
                      </a:rPr>
                      <m:t>𝑓</m:t>
                    </m:r>
                  </m:oMath>
                </a14:m>
                <a:r>
                  <a:rPr sz="2800" dirty="0"/>
                  <a:t> is a function,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oMath>
                </a14:m>
                <a:r>
                  <a:rPr sz="2800" dirty="0"/>
                  <a:t> exist on the interval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a:t>
                </a:r>
                <a14:m>
                  <m:oMath xmlns:m="http://schemas.openxmlformats.org/officeDocument/2006/math">
                    <m:r>
                      <a:rPr>
                        <a:latin typeface="Cambria Math" panose="02040503050406030204" pitchFamily="18" charset="0"/>
                      </a:rPr>
                      <m:t>𝑐</m:t>
                    </m:r>
                  </m:oMath>
                </a14:m>
                <a:r>
                  <a:rPr sz="2800" dirty="0"/>
                  <a:t> is 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𝑎</m:t>
                        </m:r>
                        <m:r>
                          <m:rPr>
                            <m:nor/>
                          </m:rPr>
                          <a:rPr/>
                          <m:t>, </m:t>
                        </m:r>
                        <m:r>
                          <a:rPr>
                            <a:latin typeface="Cambria Math" panose="02040503050406030204" pitchFamily="18" charset="0"/>
                          </a:rPr>
                          <m:t>𝑏</m:t>
                        </m:r>
                      </m:e>
                    </m:d>
                  </m:oMath>
                </a14:m>
                <a:r>
                  <a:rPr sz="2800" dirty="0"/>
                  <a:t>, and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=0</m:t>
                    </m:r>
                  </m:oMath>
                </a14:m>
                <a:r>
                  <a:rPr sz="2800" dirty="0"/>
                  <a:t>.</a:t>
                </a:r>
              </a:p>
              <a:p>
                <a:pPr marL="514350" indent="-514350">
                  <a:buFont typeface="+mj-lt"/>
                  <a:buAutoNum type="arabicPeriod"/>
                  <a:defRPr sz="2800"/>
                </a:pPr>
                <a:r>
                  <a:rPr dirty="0"/>
                  <a:t>​</a:t>
                </a:r>
                <a:r>
                  <a:rPr sz="2800" dirty="0"/>
                  <a:t>If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&gt;0</m:t>
                    </m:r>
                  </m:oMath>
                </a14:m>
                <a:r>
                  <a:rPr sz="2800" dirty="0"/>
                  <a:t>, then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 is a local minimum. (See Figure 1(a).)</a:t>
                </a:r>
              </a:p>
              <a:p>
                <a:pPr marL="514350" indent="-514350">
                  <a:buFont typeface="+mj-lt"/>
                  <a:buAutoNum type="arabicPeriod" startAt="2"/>
                  <a:defRPr sz="2800"/>
                </a:pPr>
                <a:r>
                  <a:rPr dirty="0"/>
                  <a:t>​</a:t>
                </a:r>
                <a:r>
                  <a:rPr sz="2800" dirty="0"/>
                  <a:t>If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&lt;0</m:t>
                    </m:r>
                  </m:oMath>
                </a14:m>
                <a:r>
                  <a:rPr sz="2800" dirty="0"/>
                  <a:t>, then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dirty="0"/>
                  <a:t> is a local maximum. (See Figure 1(b).)</a:t>
                </a:r>
              </a:p>
              <a:p>
                <a:pPr marL="514350" indent="-514350">
                  <a:buFont typeface="+mj-lt"/>
                  <a:buAutoNum type="arabicPeriod" startAt="3"/>
                  <a:defRPr sz="2800"/>
                </a:pPr>
                <a:r>
                  <a:rPr dirty="0"/>
                  <a:t>​</a:t>
                </a:r>
                <a:r>
                  <a:rPr sz="2800" dirty="0"/>
                  <a:t>If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𝑐</m:t>
                            </m:r>
                          </m:e>
                        </m:d>
                      </m:e>
                    </m:func>
                    <m:r>
                      <a:rPr>
                        <a:latin typeface="Cambria Math" panose="02040503050406030204" pitchFamily="18" charset="0"/>
                      </a:rPr>
                      <m:t>=0</m:t>
                    </m:r>
                  </m:oMath>
                </a14:m>
                <a:r>
                  <a:rPr sz="2800" dirty="0"/>
                  <a:t>, then the test fails to give any information about local extrema.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Point of Diminishing Returns</a:t>
            </a:r>
          </a:p>
        </p:txBody>
      </p:sp>
      <p:sp>
        <p:nvSpPr>
          <p:cNvPr id="3" name="Text Placeholder 2"/>
          <p:cNvSpPr>
            <a:spLocks noGrp="1"/>
          </p:cNvSpPr>
          <p:nvPr>
            <p:ph type="body" sz="quarter" idx="10"/>
          </p:nvPr>
        </p:nvSpPr>
        <p:spPr/>
        <p:txBody>
          <a:bodyPr>
            <a:normAutofit/>
          </a:bodyPr>
          <a:lstStyle/>
          <a:p>
            <a:r>
              <a:rPr sz="2800" dirty="0"/>
              <a:t>The </a:t>
            </a:r>
            <a:r>
              <a:rPr sz="2800" b="1" dirty="0"/>
              <a:t>point of diminishing returns</a:t>
            </a:r>
            <a:r>
              <a:rPr sz="2800" dirty="0"/>
              <a:t> occurs at a point of inflection where the sales curve changes from concave upward to concave downward.</a:t>
            </a:r>
          </a:p>
          <a:p>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Point of Diminishing Returns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point of diminishing returns for the sales function</a:t>
                </a:r>
              </a:p>
              <a:p>
                <a:pPr algn="ctr">
                  <a:defRPr sz="2800"/>
                </a:pPr>
                <a:r>
                  <a:rPr sz="280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𝑆</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100</m:t>
                    </m:r>
                  </m:oMath>
                </a14:m>
                <a:r>
                  <a:rPr sz="2800"/>
                  <a:t>,</a:t>
                </a:r>
              </a:p>
              <a:p>
                <a:pPr>
                  <a:defRPr sz="2800"/>
                </a:pPr>
                <a:r>
                  <a:rPr sz="2800"/>
                  <a:t>where </a:t>
                </a:r>
                <a14:m>
                  <m:oMath xmlns:m="http://schemas.openxmlformats.org/officeDocument/2006/math">
                    <m:r>
                      <a:rPr>
                        <a:latin typeface="Cambria Math" panose="02040503050406030204" pitchFamily="18" charset="0"/>
                      </a:rPr>
                      <m:t>𝑥</m:t>
                    </m:r>
                  </m:oMath>
                </a14:m>
                <a:r>
                  <a:rPr sz="2800"/>
                  <a:t> represents thousands of dollars spent on advertising,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80</m:t>
                    </m:r>
                  </m:oMath>
                </a14:m>
                <a:r>
                  <a:rPr sz="2800"/>
                  <a:t>, and </a:t>
                </a:r>
                <a14:m>
                  <m:oMath xmlns:m="http://schemas.openxmlformats.org/officeDocument/2006/math">
                    <m:r>
                      <a:rPr>
                        <a:latin typeface="Cambria Math" panose="02040503050406030204" pitchFamily="18" charset="0"/>
                      </a:rPr>
                      <m:t>𝑆</m:t>
                    </m:r>
                  </m:oMath>
                </a14:m>
                <a:r>
                  <a:rPr sz="2800"/>
                  <a:t> is sales in thousands of dollars for automobile tires.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Point of Diminishing Returns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To find the point at which concavity changes from concave upward to concave downward, we must first find the hypercritical values of </a:t>
                </a:r>
                <a14:m>
                  <m:oMath xmlns:m="http://schemas.openxmlformats.org/officeDocument/2006/math">
                    <m:r>
                      <a:rPr>
                        <a:latin typeface="Cambria Math" panose="02040503050406030204" pitchFamily="18" charset="0"/>
                      </a:rPr>
                      <m:t>𝑥</m:t>
                    </m:r>
                  </m:oMath>
                </a14:m>
                <a:r>
                  <a:rPr sz="2800"/>
                  <a:t> between </a:t>
                </a:r>
                <a:r>
                  <a:rPr sz="2800">
                    <a:latin typeface="Cambria Math"/>
                  </a:rPr>
                  <a:t>0</a:t>
                </a:r>
                <a:r>
                  <a:rPr sz="2800"/>
                  <a:t> and </a:t>
                </a:r>
                <a:r>
                  <a:rPr sz="2800">
                    <a:latin typeface="Cambria Math"/>
                  </a:rPr>
                  <a:t>80</a:t>
                </a:r>
                <a:r>
                  <a:rPr sz="2800"/>
                  <a:t>. Then we determine whether these points are points of inflection.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5911E161-EB3A-63D4-EB29-C23CAFB523BC}"/>
                  </a:ext>
                </a:extLst>
              </p:cNvPr>
              <p:cNvGraphicFramePr>
                <a:graphicFrameLocks/>
              </p:cNvGraphicFramePr>
              <p:nvPr>
                <p:extLst>
                  <p:ext uri="{D42A27DB-BD31-4B8C-83A1-F6EECF244321}">
                    <p14:modId xmlns:p14="http://schemas.microsoft.com/office/powerpoint/2010/main" val="4192274792"/>
                  </p:ext>
                </p:extLst>
              </p:nvPr>
            </p:nvGraphicFramePr>
            <p:xfrm>
              <a:off x="533400" y="3733800"/>
              <a:ext cx="8153400" cy="212344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r>
                                <a:rPr sz="1800">
                                  <a:latin typeface="Cambria Math"/>
                                </a:rPr>
                                <m:t>𝑆</m:t>
                              </m:r>
                              <m:r>
                                <a:rPr sz="1800">
                                  <a:latin typeface="Cambria Math"/>
                                </a:rPr>
                                <m:t>⁡</m:t>
                              </m:r>
                              <m:d>
                                <m:dPr>
                                  <m:ctrlPr>
                                    <a:rPr sz="1800" i="1">
                                      <a:latin typeface="Cambria Math" panose="02040503050406030204" pitchFamily="18" charset="0"/>
                                    </a:rPr>
                                  </m:ctrlPr>
                                </m:dPr>
                                <m:e>
                                  <m:r>
                                    <a:rPr sz="1800">
                                      <a:latin typeface="Cambria Math"/>
                                    </a:rPr>
                                    <m:t>𝑥</m:t>
                                  </m:r>
                                </m:e>
                              </m:d>
                            </m:oMath>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0</m:t>
                              </m:r>
                              <m:r>
                                <a:rPr sz="1800">
                                  <a:latin typeface="Cambria Math"/>
                                </a:rPr>
                                <m:t>.</m:t>
                              </m:r>
                              <m:r>
                                <a:rPr sz="1800">
                                  <a:latin typeface="Cambria Math"/>
                                </a:rPr>
                                <m:t>02</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m:t>
                              </m:r>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100</m:t>
                              </m:r>
                            </m:oMath>
                          </a14:m>
                          <a:endParaRPr/>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𝑆</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oMath>
                          </a14:m>
                          <a:endParaRPr/>
                        </a:p>
                      </a:txBody>
                      <a:tcPr/>
                    </a:tc>
                    <a:tc>
                      <a:txBody>
                        <a:bodyPr/>
                        <a:lstStyle/>
                        <a:p>
                          <a:pPr algn="l">
                            <a:defRPr sz="1800"/>
                          </a:pPr>
                          <a:r>
                            <a:t>​</a:t>
                          </a:r>
                          <a14:m>
                            <m:oMath xmlns:m="http://schemas.openxmlformats.org/officeDocument/2006/math">
                              <m:r>
                                <a:rPr sz="1800">
                                  <a:latin typeface="Cambria Math"/>
                                </a:rPr>
                                <m:t>=−</m:t>
                              </m:r>
                              <m:r>
                                <a:rPr sz="1800">
                                  <a:latin typeface="Cambria Math"/>
                                </a:rPr>
                                <m:t>0</m:t>
                              </m:r>
                              <m:r>
                                <a:rPr sz="1800">
                                  <a:latin typeface="Cambria Math"/>
                                </a:rPr>
                                <m:t>.</m:t>
                              </m:r>
                              <m:r>
                                <a:rPr sz="1800">
                                  <a:latin typeface="Cambria Math"/>
                                </a:rPr>
                                <m:t>06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6</m:t>
                              </m:r>
                              <m:r>
                                <a:rPr sz="1800">
                                  <a:latin typeface="Cambria Math"/>
                                </a:rPr>
                                <m:t>𝑥</m:t>
                              </m:r>
                            </m:oMath>
                          </a14:m>
                          <a:endParaRPr/>
                        </a:p>
                      </a:txBody>
                      <a:tcPr/>
                    </a:tc>
                    <a:tc>
                      <a:txBody>
                        <a:bodyPr/>
                        <a:lstStyle/>
                        <a:p>
                          <a:pPr algn="l">
                            <a:defRPr sz="1100" b="1"/>
                          </a:pPr>
                          <a:r>
                            <a:rPr sz="1800" b="0" dirty="0"/>
                            <a:t>Find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S</m:t>
                                  </m:r>
                                </m:e>
                                <m:sup>
                                  <m:r>
                                    <a:rPr sz="1800" b="0">
                                      <a:latin typeface="Cambria Math"/>
                                    </a:rPr>
                                    <m:t>′</m:t>
                                  </m:r>
                                </m:sup>
                              </m:sSup>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a:t>
                          </a:r>
                        </a:p>
                      </a:txBody>
                      <a:tcPr/>
                    </a:tc>
                    <a:extLst>
                      <a:ext uri="{0D108BD9-81ED-4DB2-BD59-A6C34878D82A}">
                        <a16:rowId xmlns:a16="http://schemas.microsoft.com/office/drawing/2014/main" val="10001"/>
                      </a:ext>
                    </a:extLst>
                  </a:tr>
                  <a:tr h="370840">
                    <a:tc>
                      <a:txBody>
                        <a:bodyPr/>
                        <a:lstStyle/>
                        <a:p>
                          <a:pPr algn="r">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𝑆</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oMath>
                          </a14:m>
                          <a:endParaRPr/>
                        </a:p>
                      </a:txBody>
                      <a:tcPr/>
                    </a:tc>
                    <a:tc>
                      <a:txBody>
                        <a:bodyPr/>
                        <a:lstStyle/>
                        <a:p>
                          <a:pPr algn="l">
                            <a:defRPr sz="1800"/>
                          </a:pPr>
                          <a:r>
                            <a:t>​</a:t>
                          </a:r>
                          <a14:m>
                            <m:oMath xmlns:m="http://schemas.openxmlformats.org/officeDocument/2006/math">
                              <m:r>
                                <a:rPr sz="1800">
                                  <a:latin typeface="Cambria Math"/>
                                </a:rPr>
                                <m:t>=−</m:t>
                              </m:r>
                              <m:r>
                                <a:rPr sz="1800">
                                  <a:latin typeface="Cambria Math"/>
                                </a:rPr>
                                <m:t>0</m:t>
                              </m:r>
                              <m:r>
                                <a:rPr sz="1800">
                                  <a:latin typeface="Cambria Math"/>
                                </a:rPr>
                                <m:t>.</m:t>
                              </m:r>
                              <m:r>
                                <a:rPr sz="1800">
                                  <a:latin typeface="Cambria Math"/>
                                </a:rPr>
                                <m:t>12</m:t>
                              </m:r>
                              <m:r>
                                <a:rPr sz="1800">
                                  <a:latin typeface="Cambria Math"/>
                                </a:rPr>
                                <m:t>𝑥</m:t>
                              </m:r>
                              <m:r>
                                <a:rPr sz="1800">
                                  <a:latin typeface="Cambria Math"/>
                                </a:rPr>
                                <m:t>+</m:t>
                              </m:r>
                              <m:r>
                                <a:rPr sz="1800">
                                  <a:latin typeface="Cambria Math"/>
                                </a:rPr>
                                <m:t>6</m:t>
                              </m:r>
                            </m:oMath>
                          </a14:m>
                          <a:endParaRPr/>
                        </a:p>
                      </a:txBody>
                      <a:tcPr/>
                    </a:tc>
                    <a:tc>
                      <a:txBody>
                        <a:bodyPr/>
                        <a:lstStyle/>
                        <a:p>
                          <a:pPr algn="l">
                            <a:defRPr sz="1100" b="1"/>
                          </a:pPr>
                          <a:r>
                            <a:rPr sz="1800" b="0" dirty="0"/>
                            <a:t>Find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S</m:t>
                                  </m:r>
                                </m:e>
                                <m:sup>
                                  <m:r>
                                    <a:rPr sz="1800" b="0">
                                      <a:latin typeface="Cambria Math"/>
                                    </a:rPr>
                                    <m:t>″</m:t>
                                  </m:r>
                                </m:sup>
                              </m:sSup>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a:t>
                          </a:r>
                        </a:p>
                      </a:txBody>
                      <a:tcPr/>
                    </a:tc>
                    <a:extLst>
                      <a:ext uri="{0D108BD9-81ED-4DB2-BD59-A6C34878D82A}">
                        <a16:rowId xmlns:a16="http://schemas.microsoft.com/office/drawing/2014/main" val="10002"/>
                      </a:ext>
                    </a:extLst>
                  </a:tr>
                  <a:tr h="370840">
                    <a:tc>
                      <a:txBody>
                        <a:bodyPr/>
                        <a:lstStyle/>
                        <a:p>
                          <a:pPr algn="r">
                            <a:defRPr sz="1800"/>
                          </a:pPr>
                          <a:r>
                            <a:t>​</a:t>
                          </a:r>
                          <a14:m>
                            <m:oMath xmlns:m="http://schemas.openxmlformats.org/officeDocument/2006/math">
                              <m:r>
                                <a:rPr sz="1800">
                                  <a:latin typeface="Cambria Math"/>
                                </a:rPr>
                                <m:t>−</m:t>
                              </m:r>
                              <m:r>
                                <a:rPr sz="1800">
                                  <a:latin typeface="Cambria Math"/>
                                </a:rPr>
                                <m:t>0</m:t>
                              </m:r>
                              <m:r>
                                <a:rPr sz="1800">
                                  <a:latin typeface="Cambria Math"/>
                                </a:rPr>
                                <m:t>.</m:t>
                              </m:r>
                              <m:r>
                                <a:rPr sz="1800">
                                  <a:latin typeface="Cambria Math"/>
                                </a:rPr>
                                <m:t>12</m:t>
                              </m:r>
                              <m:r>
                                <a:rPr sz="1800">
                                  <a:latin typeface="Cambria Math"/>
                                </a:rPr>
                                <m:t>𝑥</m:t>
                              </m:r>
                              <m:r>
                                <a:rPr sz="1800">
                                  <a:latin typeface="Cambria Math"/>
                                </a:rPr>
                                <m:t>+</m:t>
                              </m:r>
                              <m:r>
                                <a:rPr sz="1800">
                                  <a:latin typeface="Cambria Math"/>
                                </a:rPr>
                                <m:t>6</m:t>
                              </m:r>
                            </m:oMath>
                          </a14:m>
                          <a:endParaRPr/>
                        </a:p>
                      </a:txBody>
                      <a:tcPr/>
                    </a:tc>
                    <a:tc>
                      <a:txBody>
                        <a:bodyPr/>
                        <a:lstStyle/>
                        <a:p>
                          <a:pPr algn="l">
                            <a:defRPr sz="1800"/>
                          </a:pPr>
                          <a:r>
                            <a:t>​</a:t>
                          </a:r>
                          <a14:m>
                            <m:oMath xmlns:m="http://schemas.openxmlformats.org/officeDocument/2006/math">
                              <m:r>
                                <a:rPr sz="1800">
                                  <a:latin typeface="Cambria Math"/>
                                </a:rPr>
                                <m:t>=</m:t>
                              </m:r>
                              <m:r>
                                <a:rPr sz="1800">
                                  <a:latin typeface="Cambria Math"/>
                                </a:rPr>
                                <m:t>0</m:t>
                              </m:r>
                            </m:oMath>
                          </a14:m>
                          <a:endParaRPr/>
                        </a:p>
                      </a:txBody>
                      <a:tcPr/>
                    </a:tc>
                    <a:tc>
                      <a:txBody>
                        <a:bodyPr/>
                        <a:lstStyle/>
                        <a:p>
                          <a:pPr algn="l">
                            <a:defRPr sz="1100" b="1"/>
                          </a:pPr>
                          <a:r>
                            <a:rPr sz="1800" b="0" dirty="0"/>
                            <a:t>Set </a:t>
                          </a:r>
                          <a14:m>
                            <m:oMath xmlns:m="http://schemas.openxmlformats.org/officeDocument/2006/math">
                              <m:sSup>
                                <m:sSupPr>
                                  <m:ctrlPr>
                                    <a:rPr sz="1800" b="0" i="1">
                                      <a:latin typeface="Cambria Math" panose="02040503050406030204" pitchFamily="18" charset="0"/>
                                    </a:rPr>
                                  </m:ctrlPr>
                                </m:sSupPr>
                                <m:e>
                                  <m:r>
                                    <m:rPr>
                                      <m:sty m:val="p"/>
                                    </m:rPr>
                                    <a:rPr sz="1800" b="0" i="1">
                                      <a:latin typeface="Cambria Math"/>
                                    </a:rPr>
                                    <m:t>S</m:t>
                                  </m:r>
                                </m:e>
                                <m:sup>
                                  <m:r>
                                    <a:rPr sz="1800" b="0">
                                      <a:latin typeface="Cambria Math"/>
                                    </a:rPr>
                                    <m:t>″</m:t>
                                  </m:r>
                                </m:sup>
                              </m:sSup>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 equal to </a:t>
                          </a:r>
                          <a:r>
                            <a:rPr sz="1800" b="0" dirty="0">
                              <a:latin typeface="Cambria Math"/>
                            </a:rPr>
                            <a:t>0</a:t>
                          </a:r>
                          <a:r>
                            <a:rPr sz="1800" b="0" dirty="0"/>
                            <a:t> to find the hypercritical values.</a:t>
                          </a:r>
                        </a:p>
                      </a:txBody>
                      <a:tcPr/>
                    </a:tc>
                    <a:extLst>
                      <a:ext uri="{0D108BD9-81ED-4DB2-BD59-A6C34878D82A}">
                        <a16:rowId xmlns:a16="http://schemas.microsoft.com/office/drawing/2014/main" val="10003"/>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50</m:t>
                              </m:r>
                            </m:oMath>
                          </a14:m>
                          <a:endParaRPr/>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5911E161-EB3A-63D4-EB29-C23CAFB523BC}"/>
                  </a:ext>
                </a:extLst>
              </p:cNvPr>
              <p:cNvGraphicFramePr>
                <a:graphicFrameLocks/>
              </p:cNvGraphicFramePr>
              <p:nvPr>
                <p:extLst>
                  <p:ext uri="{D42A27DB-BD31-4B8C-83A1-F6EECF244321}">
                    <p14:modId xmlns:p14="http://schemas.microsoft.com/office/powerpoint/2010/main" val="4192274792"/>
                  </p:ext>
                </p:extLst>
              </p:nvPr>
            </p:nvGraphicFramePr>
            <p:xfrm>
              <a:off x="533400" y="3733800"/>
              <a:ext cx="8153400" cy="212344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408745" b="-496721"/>
                          </a:stretch>
                        </a:blipFill>
                      </a:tcPr>
                    </a:tc>
                    <a:tc>
                      <a:txBody>
                        <a:bodyPr/>
                        <a:lstStyle/>
                        <a:p>
                          <a:endParaRPr lang="en-US"/>
                        </a:p>
                      </a:txBody>
                      <a:tcPr>
                        <a:blipFill>
                          <a:blip r:embed="rId3"/>
                          <a:stretch>
                            <a:fillRect l="-61882" t="-8197" r="-152941" b="-496721"/>
                          </a:stretch>
                        </a:blipFill>
                      </a:tcPr>
                    </a:tc>
                    <a:tc>
                      <a:txBody>
                        <a:bodyPr/>
                        <a:lstStyle/>
                        <a:p>
                          <a:pPr algn="l"/>
                          <a:endParaRP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t="-108197" r="-408745" b="-396721"/>
                          </a:stretch>
                        </a:blipFill>
                      </a:tcPr>
                    </a:tc>
                    <a:tc>
                      <a:txBody>
                        <a:bodyPr/>
                        <a:lstStyle/>
                        <a:p>
                          <a:endParaRPr lang="en-US"/>
                        </a:p>
                      </a:txBody>
                      <a:tcPr>
                        <a:blipFill>
                          <a:blip r:embed="rId3"/>
                          <a:stretch>
                            <a:fillRect l="-61882" t="-108197" r="-152941" b="-396721"/>
                          </a:stretch>
                        </a:blipFill>
                      </a:tcPr>
                    </a:tc>
                    <a:tc>
                      <a:txBody>
                        <a:bodyPr/>
                        <a:lstStyle/>
                        <a:p>
                          <a:endParaRPr lang="en-US"/>
                        </a:p>
                      </a:txBody>
                      <a:tcPr>
                        <a:blipFill>
                          <a:blip r:embed="rId3"/>
                          <a:stretch>
                            <a:fillRect l="-105846" t="-108197" b="-396721"/>
                          </a:stretch>
                        </a:blipFill>
                      </a:tcPr>
                    </a:tc>
                    <a:extLst>
                      <a:ext uri="{0D108BD9-81ED-4DB2-BD59-A6C34878D82A}">
                        <a16:rowId xmlns:a16="http://schemas.microsoft.com/office/drawing/2014/main" val="10001"/>
                      </a:ext>
                    </a:extLst>
                  </a:tr>
                  <a:tr h="370840">
                    <a:tc>
                      <a:txBody>
                        <a:bodyPr/>
                        <a:lstStyle/>
                        <a:p>
                          <a:endParaRPr lang="en-US"/>
                        </a:p>
                      </a:txBody>
                      <a:tcPr>
                        <a:blipFill>
                          <a:blip r:embed="rId3"/>
                          <a:stretch>
                            <a:fillRect t="-208197" r="-408745" b="-296721"/>
                          </a:stretch>
                        </a:blipFill>
                      </a:tcPr>
                    </a:tc>
                    <a:tc>
                      <a:txBody>
                        <a:bodyPr/>
                        <a:lstStyle/>
                        <a:p>
                          <a:endParaRPr lang="en-US"/>
                        </a:p>
                      </a:txBody>
                      <a:tcPr>
                        <a:blipFill>
                          <a:blip r:embed="rId3"/>
                          <a:stretch>
                            <a:fillRect l="-61882" t="-208197" r="-152941" b="-296721"/>
                          </a:stretch>
                        </a:blipFill>
                      </a:tcPr>
                    </a:tc>
                    <a:tc>
                      <a:txBody>
                        <a:bodyPr/>
                        <a:lstStyle/>
                        <a:p>
                          <a:endParaRPr lang="en-US"/>
                        </a:p>
                      </a:txBody>
                      <a:tcPr>
                        <a:blipFill>
                          <a:blip r:embed="rId3"/>
                          <a:stretch>
                            <a:fillRect l="-105846" t="-208197" b="-296721"/>
                          </a:stretch>
                        </a:blipFill>
                      </a:tcPr>
                    </a:tc>
                    <a:extLst>
                      <a:ext uri="{0D108BD9-81ED-4DB2-BD59-A6C34878D82A}">
                        <a16:rowId xmlns:a16="http://schemas.microsoft.com/office/drawing/2014/main" val="10002"/>
                      </a:ext>
                    </a:extLst>
                  </a:tr>
                  <a:tr h="640080">
                    <a:tc>
                      <a:txBody>
                        <a:bodyPr/>
                        <a:lstStyle/>
                        <a:p>
                          <a:endParaRPr lang="en-US"/>
                        </a:p>
                      </a:txBody>
                      <a:tcPr>
                        <a:blipFill>
                          <a:blip r:embed="rId3"/>
                          <a:stretch>
                            <a:fillRect t="-179048" r="-408745" b="-72381"/>
                          </a:stretch>
                        </a:blipFill>
                      </a:tcPr>
                    </a:tc>
                    <a:tc>
                      <a:txBody>
                        <a:bodyPr/>
                        <a:lstStyle/>
                        <a:p>
                          <a:endParaRPr lang="en-US"/>
                        </a:p>
                      </a:txBody>
                      <a:tcPr>
                        <a:blipFill>
                          <a:blip r:embed="rId3"/>
                          <a:stretch>
                            <a:fillRect l="-61882" t="-179048" r="-152941" b="-72381"/>
                          </a:stretch>
                        </a:blipFill>
                      </a:tcPr>
                    </a:tc>
                    <a:tc>
                      <a:txBody>
                        <a:bodyPr/>
                        <a:lstStyle/>
                        <a:p>
                          <a:endParaRPr lang="en-US"/>
                        </a:p>
                      </a:txBody>
                      <a:tcPr>
                        <a:blipFill>
                          <a:blip r:embed="rId3"/>
                          <a:stretch>
                            <a:fillRect l="-105846" t="-179048" b="-72381"/>
                          </a:stretch>
                        </a:blipFill>
                      </a:tcPr>
                    </a:tc>
                    <a:extLst>
                      <a:ext uri="{0D108BD9-81ED-4DB2-BD59-A6C34878D82A}">
                        <a16:rowId xmlns:a16="http://schemas.microsoft.com/office/drawing/2014/main" val="10003"/>
                      </a:ext>
                    </a:extLst>
                  </a:tr>
                  <a:tr h="370840">
                    <a:tc>
                      <a:txBody>
                        <a:bodyPr/>
                        <a:lstStyle/>
                        <a:p>
                          <a:endParaRPr lang="en-US"/>
                        </a:p>
                      </a:txBody>
                      <a:tcPr>
                        <a:blipFill>
                          <a:blip r:embed="rId3"/>
                          <a:stretch>
                            <a:fillRect t="-480328" r="-408745" b="-24590"/>
                          </a:stretch>
                        </a:blipFill>
                      </a:tcPr>
                    </a:tc>
                    <a:tc>
                      <a:txBody>
                        <a:bodyPr/>
                        <a:lstStyle/>
                        <a:p>
                          <a:endParaRPr lang="en-US"/>
                        </a:p>
                      </a:txBody>
                      <a:tcPr>
                        <a:blipFill>
                          <a:blip r:embed="rId3"/>
                          <a:stretch>
                            <a:fillRect l="-61882" t="-480328" r="-152941" b="-24590"/>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Point of Diminishing Returns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a:t>Note that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𝑆</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10</m:t>
                            </m:r>
                          </m:e>
                        </m:d>
                      </m:e>
                    </m:func>
                    <m:r>
                      <a:rPr>
                        <a:latin typeface="Cambria Math" panose="02040503050406030204" pitchFamily="18" charset="0"/>
                      </a:rPr>
                      <m:t>=−0.12</m:t>
                    </m:r>
                    <m:d>
                      <m:dPr>
                        <m:ctrlPr>
                          <a:rPr i="1">
                            <a:latin typeface="Cambria Math" panose="02040503050406030204" pitchFamily="18" charset="0"/>
                          </a:rPr>
                        </m:ctrlPr>
                      </m:dPr>
                      <m:e>
                        <m:r>
                          <a:rPr>
                            <a:latin typeface="Cambria Math" panose="02040503050406030204" pitchFamily="18" charset="0"/>
                          </a:rPr>
                          <m:t>10</m:t>
                        </m:r>
                      </m:e>
                    </m:d>
                    <m:r>
                      <a:rPr>
                        <a:latin typeface="Cambria Math" panose="02040503050406030204" pitchFamily="18" charset="0"/>
                      </a:rPr>
                      <m:t>+6=4.8</m:t>
                    </m:r>
                  </m:oMath>
                </a14:m>
                <a:r>
                  <a:rPr sz="2800"/>
                  <a:t> and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𝑆</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60</m:t>
                            </m:r>
                          </m:e>
                        </m:d>
                      </m:e>
                    </m:func>
                    <m:r>
                      <a:rPr>
                        <a:latin typeface="Cambria Math" panose="02040503050406030204" pitchFamily="18" charset="0"/>
                      </a:rPr>
                      <m:t>=−1.2</m:t>
                    </m:r>
                  </m:oMath>
                </a14:m>
                <a:r>
                  <a:rPr sz="2800"/>
                  <a:t>.</a:t>
                </a:r>
              </a:p>
              <a:p>
                <a:r>
                  <a:rPr sz="2800"/>
                  <a:t>Testing shows that</a:t>
                </a:r>
              </a:p>
              <a:p>
                <a:pPr algn="ctr">
                  <a:defRPr sz="2800"/>
                </a:pP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𝑆</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a:t> for </a:t>
                </a:r>
                <a14:m>
                  <m:oMath xmlns:m="http://schemas.openxmlformats.org/officeDocument/2006/math">
                    <m:r>
                      <a:rPr>
                        <a:latin typeface="Cambria Math" panose="02040503050406030204" pitchFamily="18" charset="0"/>
                      </a:rPr>
                      <m:t>0&lt;</m:t>
                    </m:r>
                    <m:r>
                      <a:rPr>
                        <a:latin typeface="Cambria Math" panose="02040503050406030204" pitchFamily="18" charset="0"/>
                      </a:rPr>
                      <m:t>𝑥</m:t>
                    </m:r>
                    <m:r>
                      <a:rPr>
                        <a:latin typeface="Cambria Math" panose="02040503050406030204" pitchFamily="18" charset="0"/>
                      </a:rPr>
                      <m:t>&lt;50</m:t>
                    </m:r>
                  </m:oMath>
                </a14:m>
                <a:endParaRPr sz="2800"/>
              </a:p>
              <a:p>
                <a:r>
                  <a:rPr sz="2800"/>
                  <a:t>and</a:t>
                </a:r>
              </a:p>
              <a:p>
                <a:pPr algn="ctr">
                  <a:defRPr sz="2800"/>
                </a:pP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𝑆</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&lt;0</m:t>
                    </m:r>
                  </m:oMath>
                </a14:m>
                <a:r>
                  <a:rPr sz="2800"/>
                  <a:t> for </a:t>
                </a:r>
                <a14:m>
                  <m:oMath xmlns:m="http://schemas.openxmlformats.org/officeDocument/2006/math">
                    <m:r>
                      <a:rPr>
                        <a:latin typeface="Cambria Math" panose="02040503050406030204" pitchFamily="18" charset="0"/>
                      </a:rPr>
                      <m:t>50&lt;</m:t>
                    </m:r>
                    <m:r>
                      <a:rPr>
                        <a:latin typeface="Cambria Math" panose="02040503050406030204" pitchFamily="18" charset="0"/>
                      </a:rPr>
                      <m:t>𝑥</m:t>
                    </m:r>
                    <m:r>
                      <a:rPr>
                        <a:latin typeface="Cambria Math" panose="02040503050406030204" pitchFamily="18" charset="0"/>
                      </a:rPr>
                      <m:t>&lt;80</m:t>
                    </m:r>
                  </m:oMath>
                </a14:m>
                <a:r>
                  <a:rPr sz="2800"/>
                  <a:t>.</a:t>
                </a:r>
              </a:p>
              <a:p>
                <a:pPr>
                  <a:defRPr sz="2800"/>
                </a:pPr>
                <a:r>
                  <a:rPr sz="2800"/>
                  <a:t>Concavity changes from upward on the left side of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50</m:t>
                        </m:r>
                      </m:e>
                    </m:d>
                  </m:oMath>
                </a14:m>
                <a:r>
                  <a:rPr sz="2800"/>
                  <a:t> to downward on the other, signifying it is a point of diminishing returns.</a:t>
                </a:r>
              </a:p>
              <a:p>
                <a:pPr>
                  <a:defRPr sz="2800"/>
                </a:pPr>
                <a:r>
                  <a:rPr sz="2800"/>
                  <a:t>Thus the point of diminishing returns is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50</m:t>
                        </m:r>
                        <m:r>
                          <m:rPr>
                            <m:nor/>
                          </m:rPr>
                          <a:rPr/>
                          <m:t>, </m:t>
                        </m:r>
                        <m:func>
                          <m:funcPr>
                            <m:ctrlPr>
                              <a:rPr i="1">
                                <a:latin typeface="Cambria Math" panose="02040503050406030204" pitchFamily="18" charset="0"/>
                              </a:rPr>
                            </m:ctrlPr>
                          </m:funcPr>
                          <m:fName>
                            <m:r>
                              <a:rPr>
                                <a:latin typeface="Cambria Math" panose="02040503050406030204" pitchFamily="18" charset="0"/>
                              </a:rPr>
                              <m:t>𝑆</m:t>
                            </m:r>
                          </m:fName>
                          <m:e>
                            <m:d>
                              <m:dPr>
                                <m:ctrlPr>
                                  <a:rPr i="1">
                                    <a:latin typeface="Cambria Math" panose="02040503050406030204" pitchFamily="18" charset="0"/>
                                  </a:rPr>
                                </m:ctrlPr>
                              </m:dPr>
                              <m:e>
                                <m:r>
                                  <a:rPr>
                                    <a:latin typeface="Cambria Math" panose="02040503050406030204" pitchFamily="18" charset="0"/>
                                  </a:rPr>
                                  <m:t>50</m:t>
                                </m:r>
                              </m:e>
                            </m:d>
                          </m:e>
                        </m:func>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50</m:t>
                        </m:r>
                        <m:r>
                          <m:rPr>
                            <m:nor/>
                          </m:rPr>
                          <a:rPr/>
                          <m:t>, </m:t>
                        </m:r>
                        <m:r>
                          <a:rPr>
                            <a:latin typeface="Cambria Math" panose="02040503050406030204" pitchFamily="18" charset="0"/>
                          </a:rPr>
                          <m:t>5100</m:t>
                        </m:r>
                      </m:e>
                    </m:d>
                  </m:oMath>
                </a14:m>
                <a:r>
                  <a:rPr sz="2800"/>
                  <a:t>. At the point of diminishing returns, </a:t>
                </a:r>
                <a14:m>
                  <m:oMath xmlns:m="http://schemas.openxmlformats.org/officeDocument/2006/math">
                    <m:r>
                      <a:rPr>
                        <a:latin typeface="Cambria Math" panose="02040503050406030204" pitchFamily="18" charset="0"/>
                      </a:rPr>
                      <m:t>$50,000</m:t>
                    </m:r>
                  </m:oMath>
                </a14:m>
                <a:r>
                  <a:rPr sz="2800"/>
                  <a:t> are spent on advertising, and sales in tires are </a:t>
                </a:r>
                <a14:m>
                  <m:oMath xmlns:m="http://schemas.openxmlformats.org/officeDocument/2006/math">
                    <m:r>
                      <a:rPr>
                        <a:latin typeface="Cambria Math" panose="02040503050406030204" pitchFamily="18" charset="0"/>
                      </a:rPr>
                      <m:t>$5,100,000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333" b="-73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principle being applied in the Second Derivative Test is simple. 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a:t> is defined at a local maximum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𝑐</m:t>
                        </m:r>
                        <m:r>
                          <m:rPr>
                            <m:nor/>
                          </m:rPr>
                          <a:rPr/>
                          <m:t>, </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e>
                    </m:d>
                  </m:oMath>
                </a14:m>
                <a:r>
                  <a:rPr sz="2800"/>
                  <a:t>, a curve is concave down. 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𝑐</m:t>
                        </m:r>
                      </m:e>
                    </m:d>
                  </m:oMath>
                </a14:m>
                <a:r>
                  <a:rPr sz="2800"/>
                  <a:t> is defined at a local minimum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𝑐</m:t>
                        </m:r>
                        <m:r>
                          <m:rPr>
                            <m:nor/>
                          </m:rPr>
                          <a:rPr/>
                          <m:t>, </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𝑐</m:t>
                                </m:r>
                              </m:e>
                            </m:d>
                          </m:e>
                        </m:func>
                      </m:e>
                    </m:d>
                  </m:oMath>
                </a14:m>
                <a:r>
                  <a:rPr sz="2800"/>
                  <a:t>, a curve is concave up.</a:t>
                </a:r>
              </a:p>
              <a:p>
                <a:r>
                  <a:rPr sz="2800"/>
                  <a:t>Of course, the primary value of the Second Derivative Test occurs only when the algebra formula is available for analysis.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Using the Second Derivative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Let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r>
                  <a:rPr sz="2800"/>
                  <a:t>.</a:t>
                </a:r>
              </a:p>
              <a:p>
                <a:pPr marL="514350" indent="-514350">
                  <a:buFont typeface="+mj-lt"/>
                  <a:buAutoNum type="alphaLcPeriod"/>
                  <a:defRPr sz="2800"/>
                </a:pPr>
                <a:r>
                  <a:t>​</a:t>
                </a:r>
                <a:r>
                  <a:rPr sz="2800"/>
                  <a:t>Find the local extrema.</a:t>
                </a:r>
              </a:p>
              <a:p>
                <a:pPr marL="514350" indent="-514350">
                  <a:buFont typeface="+mj-lt"/>
                  <a:buAutoNum type="alphaLcPeriod" startAt="2"/>
                  <a:defRPr sz="2800"/>
                </a:pPr>
                <a:r>
                  <a:t>​</a:t>
                </a:r>
                <a:r>
                  <a:rPr sz="2800"/>
                  <a:t>Find the points of inflection.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Second Derivative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Solutions</a:t>
                </a:r>
              </a:p>
              <a:p>
                <a:pPr marL="514350" indent="-514350">
                  <a:buFont typeface="+mj-lt"/>
                  <a:buAutoNum type="alphaLcPeriod"/>
                  <a:defRPr sz="2800"/>
                </a:pPr>
                <a:r>
                  <a:rPr lang="en-US" dirty="0"/>
                  <a:t>​</a:t>
                </a:r>
                <a:r>
                  <a:rPr lang="en-US" sz="2800" dirty="0"/>
                  <a:t>We will use the Second Derivative Test to find all local extrema of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First, find all values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𝑐</m:t>
                    </m:r>
                  </m:oMath>
                </a14:m>
                <a:r>
                  <a:rPr lang="en-US" sz="2800" dirty="0"/>
                  <a:t> so that </a:t>
                </a:r>
                <a14:m>
                  <m:oMath xmlns:m="http://schemas.openxmlformats.org/officeDocument/2006/math">
                    <m:func>
                      <m:funcPr>
                        <m:ctrlPr>
                          <a:rPr lang="ar-AE" i="1">
                            <a:latin typeface="Cambria Math" panose="02040503050406030204" pitchFamily="18" charset="0"/>
                          </a:rPr>
                        </m:ctrlPr>
                      </m:funcPr>
                      <m:fName>
                        <m:sSup>
                          <m:sSupPr>
                            <m:ctrlPr>
                              <a:rPr lang="ar-AE" i="1">
                                <a:latin typeface="Cambria Math" panose="02040503050406030204" pitchFamily="18" charset="0"/>
                              </a:rPr>
                            </m:ctrlPr>
                          </m:sSupPr>
                          <m:e>
                            <m:r>
                              <a:rPr lang="ar-AE">
                                <a:latin typeface="Cambria Math" panose="02040503050406030204" pitchFamily="18" charset="0"/>
                              </a:rPr>
                              <m:t>𝑓</m:t>
                            </m:r>
                          </m:e>
                          <m:sup>
                            <m:r>
                              <a:rPr lang="ar-AE">
                                <a:latin typeface="Cambria Math" panose="02040503050406030204" pitchFamily="18" charset="0"/>
                              </a:rPr>
                              <m:t>′</m:t>
                            </m:r>
                          </m:sup>
                        </m:sSup>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r>
                      <a:rPr lang="ar-AE">
                        <a:latin typeface="Cambria Math" panose="02040503050406030204" pitchFamily="18" charset="0"/>
                      </a:rPr>
                      <m:t>0</m:t>
                    </m:r>
                  </m:oMath>
                </a14:m>
                <a:r>
                  <a:rPr lang="ar-AE"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2D75F0A-9E9B-6D3C-862E-F4439D02F728}"/>
                  </a:ext>
                </a:extLst>
              </p:cNvPr>
              <p:cNvGraphicFramePr>
                <a:graphicFrameLocks/>
              </p:cNvGraphicFramePr>
              <p:nvPr>
                <p:extLst>
                  <p:ext uri="{D42A27DB-BD31-4B8C-83A1-F6EECF244321}">
                    <p14:modId xmlns:p14="http://schemas.microsoft.com/office/powerpoint/2010/main" val="224640039"/>
                  </p:ext>
                </p:extLst>
              </p:nvPr>
            </p:nvGraphicFramePr>
            <p:xfrm>
              <a:off x="457200" y="2971800"/>
              <a:ext cx="8229600" cy="18542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370840">
                    <a:tc>
                      <a:txBody>
                        <a:bodyPr/>
                        <a:lstStyle/>
                        <a:p>
                          <a:pPr algn="r">
                            <a:defRPr sz="1800"/>
                          </a:pPr>
                          <a:r>
                            <a:rPr dirty="0"/>
                            <a:t>​</a:t>
                          </a:r>
                          <a14:m>
                            <m:oMath xmlns:m="http://schemas.openxmlformats.org/officeDocument/2006/math">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oMath>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m:t>
                              </m:r>
                              <m:r>
                                <a:rPr sz="1800">
                                  <a:latin typeface="Cambria Math"/>
                                </a:rPr>
                                <m:t>36</m:t>
                              </m:r>
                              <m:r>
                                <a:rPr sz="1800">
                                  <a:latin typeface="Cambria Math"/>
                                </a:rPr>
                                <m:t>𝑥</m:t>
                              </m:r>
                            </m:oMath>
                          </a14:m>
                          <a:endParaRPr/>
                        </a:p>
                      </a:txBody>
                      <a:tcPr/>
                    </a:tc>
                    <a:tc>
                      <a:txBody>
                        <a:bodyPr/>
                        <a:lstStyle/>
                        <a:p>
                          <a:pPr algn="l">
                            <a:defRPr sz="1100" b="1"/>
                          </a:pPr>
                          <a:r>
                            <a:rPr sz="1800" b="0" dirty="0"/>
                            <a:t>Find the derivative of </a:t>
                          </a:r>
                          <a14:m>
                            <m:oMath xmlns:m="http://schemas.openxmlformats.org/officeDocument/2006/math">
                              <m:r>
                                <m:rPr>
                                  <m:sty m:val="p"/>
                                </m:rPr>
                                <a:rPr sz="1800" b="0" i="1">
                                  <a:latin typeface="Cambria Math"/>
                                </a:rPr>
                                <m:t>f</m:t>
                              </m:r>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a:t>
                          </a:r>
                        </a:p>
                      </a:txBody>
                      <a:tcPr/>
                    </a:tc>
                    <a:extLst>
                      <a:ext uri="{0D108BD9-81ED-4DB2-BD59-A6C34878D82A}">
                        <a16:rowId xmlns:a16="http://schemas.microsoft.com/office/drawing/2014/main" val="10000"/>
                      </a:ext>
                    </a:extLst>
                  </a:tr>
                  <a:tr h="370840">
                    <a:tc>
                      <a:txBody>
                        <a:bodyPr/>
                        <a:lstStyle/>
                        <a:p>
                          <a:pPr algn="r"/>
                          <a:r>
                            <a:rPr dirty="0"/>
                            <a:t>​</a:t>
                          </a:r>
                          <a:r>
                            <a:rPr sz="1800" dirty="0">
                              <a:latin typeface="Cambria Math"/>
                            </a:rPr>
                            <a:t>0</a:t>
                          </a:r>
                        </a:p>
                      </a:txBody>
                      <a:tcPr/>
                    </a:tc>
                    <a:tc>
                      <a:txBody>
                        <a:bodyPr/>
                        <a:lstStyle/>
                        <a:p>
                          <a:pPr algn="l">
                            <a:defRPr sz="1800"/>
                          </a:pPr>
                          <a:r>
                            <a:t>​</a:t>
                          </a:r>
                          <a14:m>
                            <m:oMath xmlns:m="http://schemas.openxmlformats.org/officeDocument/2006/math">
                              <m:r>
                                <a:rPr sz="1800">
                                  <a:latin typeface="Cambria Math"/>
                                </a:rPr>
                                <m:t>=</m:t>
                              </m:r>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r>
                                <a:rPr sz="1800">
                                  <a:latin typeface="Cambria Math"/>
                                </a:rPr>
                                <m:t>−</m:t>
                              </m:r>
                              <m:r>
                                <a:rPr sz="1800">
                                  <a:latin typeface="Cambria Math"/>
                                </a:rPr>
                                <m:t>36</m:t>
                              </m:r>
                              <m:r>
                                <a:rPr sz="1800">
                                  <a:latin typeface="Cambria Math"/>
                                </a:rPr>
                                <m:t>𝑥</m:t>
                              </m:r>
                            </m:oMath>
                          </a14:m>
                          <a:endParaRPr/>
                        </a:p>
                      </a:txBody>
                      <a:tcPr/>
                    </a:tc>
                    <a:tc>
                      <a:txBody>
                        <a:bodyPr/>
                        <a:lstStyle/>
                        <a:p>
                          <a:pPr algn="l">
                            <a:defRPr sz="1100" b="1"/>
                          </a:pPr>
                          <a:r>
                            <a:rPr sz="1800" b="0" dirty="0"/>
                            <a:t>Set </a:t>
                          </a:r>
                          <a14:m>
                            <m:oMath xmlns:m="http://schemas.openxmlformats.org/officeDocument/2006/math">
                              <m:func>
                                <m:funcPr>
                                  <m:ctrlPr>
                                    <a:rPr sz="1800" b="0" i="1">
                                      <a:latin typeface="Cambria Math" panose="02040503050406030204" pitchFamily="18" charset="0"/>
                                    </a:rPr>
                                  </m:ctrlPr>
                                </m:funcPr>
                                <m:fName>
                                  <m:sSup>
                                    <m:sSupPr>
                                      <m:ctrlPr>
                                        <a:rPr sz="1800" b="0" i="1">
                                          <a:latin typeface="Cambria Math" panose="02040503050406030204" pitchFamily="18" charset="0"/>
                                        </a:rPr>
                                      </m:ctrlPr>
                                    </m:sSupPr>
                                    <m:e>
                                      <m:r>
                                        <m:rPr>
                                          <m:sty m:val="p"/>
                                        </m:rPr>
                                        <a:rPr sz="1800" b="0" i="1">
                                          <a:latin typeface="Cambria Math"/>
                                        </a:rPr>
                                        <m:t>f</m:t>
                                      </m:r>
                                    </m:e>
                                    <m:sup>
                                      <m:r>
                                        <a:rPr sz="1800" b="0">
                                          <a:latin typeface="Cambria Math"/>
                                        </a:rPr>
                                        <m:t>′</m:t>
                                      </m:r>
                                    </m:sup>
                                  </m:sSup>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m:t>
                              </m:r>
                              <m:r>
                                <a:rPr sz="1800" b="0">
                                  <a:latin typeface="Cambria Math"/>
                                </a:rPr>
                                <m:t>0</m:t>
                              </m:r>
                            </m:oMath>
                          </a14:m>
                          <a:r>
                            <a:rPr sz="1800" b="0" dirty="0"/>
                            <a:t>.</a:t>
                          </a:r>
                        </a:p>
                      </a:txBody>
                      <a:tcPr/>
                    </a:tc>
                    <a:extLst>
                      <a:ext uri="{0D108BD9-81ED-4DB2-BD59-A6C34878D82A}">
                        <a16:rowId xmlns:a16="http://schemas.microsoft.com/office/drawing/2014/main" val="10001"/>
                      </a:ext>
                    </a:extLst>
                  </a:tr>
                  <a:tr h="370840">
                    <a:tc>
                      <a:txBody>
                        <a:bodyPr/>
                        <a:lstStyle/>
                        <a:p>
                          <a:pPr algn="r"/>
                          <a:r>
                            <a:rPr dirty="0"/>
                            <a:t>​</a:t>
                          </a:r>
                          <a:r>
                            <a:rPr sz="1800" dirty="0">
                              <a:latin typeface="Cambria Math"/>
                            </a:rPr>
                            <a:t>0</a:t>
                          </a:r>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4</m:t>
                              </m:r>
                              <m:r>
                                <a:rPr sz="1800">
                                  <a:latin typeface="Cambria Math"/>
                                </a:rPr>
                                <m:t>𝑥</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9</m:t>
                                  </m:r>
                                </m:e>
                              </m:d>
                            </m:oMath>
                          </a14:m>
                          <a:endParaRPr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0</a:t>
                          </a:r>
                        </a:p>
                      </a:txBody>
                      <a:tcPr/>
                    </a:tc>
                    <a:tc>
                      <a:txBody>
                        <a:bodyPr/>
                        <a:lstStyle/>
                        <a:p>
                          <a:pPr algn="l">
                            <a:defRPr sz="1800"/>
                          </a:pPr>
                          <a:r>
                            <a:t>​</a:t>
                          </a:r>
                          <a14:m>
                            <m:oMath xmlns:m="http://schemas.openxmlformats.org/officeDocument/2006/math">
                              <m:r>
                                <a:rPr sz="1800">
                                  <a:latin typeface="Cambria Math"/>
                                </a:rPr>
                                <m:t>=</m:t>
                              </m:r>
                              <m:r>
                                <a:rPr sz="1800">
                                  <a:latin typeface="Cambria Math"/>
                                </a:rPr>
                                <m:t>4</m:t>
                              </m:r>
                              <m:r>
                                <a:rPr sz="1800">
                                  <a:latin typeface="Cambria Math"/>
                                </a:rPr>
                                <m:t>𝑥</m:t>
                              </m:r>
                              <m:d>
                                <m:dPr>
                                  <m:ctrlPr>
                                    <a:rPr sz="1800" i="1">
                                      <a:latin typeface="Cambria Math" panose="02040503050406030204" pitchFamily="18" charset="0"/>
                                    </a:rPr>
                                  </m:ctrlPr>
                                </m:dPr>
                                <m:e>
                                  <m:r>
                                    <a:rPr sz="1800">
                                      <a:latin typeface="Cambria Math"/>
                                    </a:rPr>
                                    <m:t>𝑥</m:t>
                                  </m:r>
                                  <m:r>
                                    <a:rPr sz="1800">
                                      <a:latin typeface="Cambria Math"/>
                                    </a:rPr>
                                    <m:t>+</m:t>
                                  </m:r>
                                  <m:r>
                                    <a:rPr sz="1800">
                                      <a:latin typeface="Cambria Math"/>
                                    </a:rPr>
                                    <m:t>3</m:t>
                                  </m:r>
                                </m:e>
                              </m:d>
                              <m:d>
                                <m:dPr>
                                  <m:ctrlPr>
                                    <a:rPr sz="1800" i="1">
                                      <a:latin typeface="Cambria Math" panose="02040503050406030204" pitchFamily="18" charset="0"/>
                                    </a:rPr>
                                  </m:ctrlPr>
                                </m:dPr>
                                <m:e>
                                  <m:r>
                                    <a:rPr sz="1800">
                                      <a:latin typeface="Cambria Math"/>
                                    </a:rPr>
                                    <m:t>𝑥</m:t>
                                  </m:r>
                                  <m:r>
                                    <a:rPr sz="1800">
                                      <a:latin typeface="Cambria Math"/>
                                    </a:rPr>
                                    <m:t>−</m:t>
                                  </m:r>
                                  <m:r>
                                    <a:rPr sz="1800">
                                      <a:latin typeface="Cambria Math"/>
                                    </a:rPr>
                                    <m:t>3</m:t>
                                  </m:r>
                                </m:e>
                              </m:d>
                            </m:oMath>
                          </a14:m>
                          <a:endParaRPr/>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m:t>
                              </m:r>
                              <m:r>
                                <a:rPr sz="1800">
                                  <a:latin typeface="Cambria Math"/>
                                </a:rPr>
                                <m:t>3</m:t>
                              </m:r>
                              <m:r>
                                <a:rPr sz="1800">
                                  <a:latin typeface="Cambria Math"/>
                                </a:rPr>
                                <m:t>,</m:t>
                              </m:r>
                              <m:r>
                                <a:rPr sz="1800">
                                  <a:latin typeface="Cambria Math"/>
                                </a:rPr>
                                <m:t>0</m:t>
                              </m:r>
                              <m:r>
                                <a:rPr sz="1800">
                                  <a:latin typeface="Cambria Math"/>
                                </a:rPr>
                                <m:t>,</m:t>
                              </m:r>
                              <m:r>
                                <a:rPr sz="1800">
                                  <a:latin typeface="Cambria Math"/>
                                </a:rPr>
                                <m:t>3</m:t>
                              </m:r>
                            </m:oMath>
                          </a14:m>
                          <a:endParaRPr/>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32D75F0A-9E9B-6D3C-862E-F4439D02F728}"/>
                  </a:ext>
                </a:extLst>
              </p:cNvPr>
              <p:cNvGraphicFramePr>
                <a:graphicFrameLocks/>
              </p:cNvGraphicFramePr>
              <p:nvPr>
                <p:extLst>
                  <p:ext uri="{D42A27DB-BD31-4B8C-83A1-F6EECF244321}">
                    <p14:modId xmlns:p14="http://schemas.microsoft.com/office/powerpoint/2010/main" val="224640039"/>
                  </p:ext>
                </p:extLst>
              </p:nvPr>
            </p:nvGraphicFramePr>
            <p:xfrm>
              <a:off x="457200" y="2971800"/>
              <a:ext cx="8229600" cy="18542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8768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575000" b="-424590"/>
                          </a:stretch>
                        </a:blipFill>
                      </a:tcPr>
                    </a:tc>
                    <a:tc>
                      <a:txBody>
                        <a:bodyPr/>
                        <a:lstStyle/>
                        <a:p>
                          <a:endParaRPr lang="en-US"/>
                        </a:p>
                      </a:txBody>
                      <a:tcPr>
                        <a:blipFill>
                          <a:blip r:embed="rId3"/>
                          <a:stretch>
                            <a:fillRect l="-57143" t="-8197" r="-228571" b="-424590"/>
                          </a:stretch>
                        </a:blipFill>
                      </a:tcPr>
                    </a:tc>
                    <a:tc>
                      <a:txBody>
                        <a:bodyPr/>
                        <a:lstStyle/>
                        <a:p>
                          <a:endParaRPr lang="en-US"/>
                        </a:p>
                      </a:txBody>
                      <a:tcPr>
                        <a:blipFill>
                          <a:blip r:embed="rId3"/>
                          <a:stretch>
                            <a:fillRect l="-68750" t="-8197" b="-424590"/>
                          </a:stretch>
                        </a:blipFill>
                      </a:tcPr>
                    </a:tc>
                    <a:extLst>
                      <a:ext uri="{0D108BD9-81ED-4DB2-BD59-A6C34878D82A}">
                        <a16:rowId xmlns:a16="http://schemas.microsoft.com/office/drawing/2014/main" val="10000"/>
                      </a:ext>
                    </a:extLst>
                  </a:tr>
                  <a:tr h="370840">
                    <a:tc>
                      <a:txBody>
                        <a:bodyPr/>
                        <a:lstStyle/>
                        <a:p>
                          <a:pPr algn="r"/>
                          <a:r>
                            <a:rPr dirty="0"/>
                            <a:t>​</a:t>
                          </a:r>
                          <a:r>
                            <a:rPr sz="1800" dirty="0">
                              <a:latin typeface="Cambria Math"/>
                            </a:rPr>
                            <a:t>0</a:t>
                          </a:r>
                        </a:p>
                      </a:txBody>
                      <a:tcPr/>
                    </a:tc>
                    <a:tc>
                      <a:txBody>
                        <a:bodyPr/>
                        <a:lstStyle/>
                        <a:p>
                          <a:endParaRPr lang="en-US"/>
                        </a:p>
                      </a:txBody>
                      <a:tcPr>
                        <a:blipFill>
                          <a:blip r:embed="rId3"/>
                          <a:stretch>
                            <a:fillRect l="-57143" t="-108197" r="-228571" b="-324590"/>
                          </a:stretch>
                        </a:blipFill>
                      </a:tcPr>
                    </a:tc>
                    <a:tc>
                      <a:txBody>
                        <a:bodyPr/>
                        <a:lstStyle/>
                        <a:p>
                          <a:endParaRPr lang="en-US"/>
                        </a:p>
                      </a:txBody>
                      <a:tcPr>
                        <a:blipFill>
                          <a:blip r:embed="rId3"/>
                          <a:stretch>
                            <a:fillRect l="-68750" t="-108197" b="-324590"/>
                          </a:stretch>
                        </a:blipFill>
                      </a:tcPr>
                    </a:tc>
                    <a:extLst>
                      <a:ext uri="{0D108BD9-81ED-4DB2-BD59-A6C34878D82A}">
                        <a16:rowId xmlns:a16="http://schemas.microsoft.com/office/drawing/2014/main" val="10001"/>
                      </a:ext>
                    </a:extLst>
                  </a:tr>
                  <a:tr h="370840">
                    <a:tc>
                      <a:txBody>
                        <a:bodyPr/>
                        <a:lstStyle/>
                        <a:p>
                          <a:pPr algn="r"/>
                          <a:r>
                            <a:rPr dirty="0"/>
                            <a:t>​</a:t>
                          </a:r>
                          <a:r>
                            <a:rPr sz="1800" dirty="0">
                              <a:latin typeface="Cambria Math"/>
                            </a:rPr>
                            <a:t>0</a:t>
                          </a:r>
                        </a:p>
                      </a:txBody>
                      <a:tcPr/>
                    </a:tc>
                    <a:tc>
                      <a:txBody>
                        <a:bodyPr/>
                        <a:lstStyle/>
                        <a:p>
                          <a:endParaRPr lang="en-US"/>
                        </a:p>
                      </a:txBody>
                      <a:tcPr>
                        <a:blipFill>
                          <a:blip r:embed="rId3"/>
                          <a:stretch>
                            <a:fillRect l="-57143" t="-208197" r="-228571" b="-224590"/>
                          </a:stretch>
                        </a:blipFill>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r"/>
                          <a:r>
                            <a:rPr dirty="0"/>
                            <a:t>​</a:t>
                          </a:r>
                          <a:r>
                            <a:rPr sz="1800" dirty="0">
                              <a:latin typeface="Cambria Math"/>
                            </a:rPr>
                            <a:t>0</a:t>
                          </a:r>
                        </a:p>
                      </a:txBody>
                      <a:tcPr/>
                    </a:tc>
                    <a:tc>
                      <a:txBody>
                        <a:bodyPr/>
                        <a:lstStyle/>
                        <a:p>
                          <a:endParaRPr lang="en-US"/>
                        </a:p>
                      </a:txBody>
                      <a:tcPr>
                        <a:blipFill>
                          <a:blip r:embed="rId3"/>
                          <a:stretch>
                            <a:fillRect l="-57143" t="-308197" r="-228571" b="-124590"/>
                          </a:stretch>
                        </a:blipFill>
                      </a:tcPr>
                    </a:tc>
                    <a:tc>
                      <a:txBody>
                        <a:bodyPr/>
                        <a:lstStyle/>
                        <a:p>
                          <a:pPr algn="l"/>
                          <a:endParaRPr/>
                        </a:p>
                      </a:txBody>
                      <a:tcPr/>
                    </a:tc>
                    <a:extLst>
                      <a:ext uri="{0D108BD9-81ED-4DB2-BD59-A6C34878D82A}">
                        <a16:rowId xmlns:a16="http://schemas.microsoft.com/office/drawing/2014/main" val="10003"/>
                      </a:ext>
                    </a:extLst>
                  </a:tr>
                  <a:tr h="370840">
                    <a:tc>
                      <a:txBody>
                        <a:bodyPr/>
                        <a:lstStyle/>
                        <a:p>
                          <a:endParaRPr lang="en-US"/>
                        </a:p>
                      </a:txBody>
                      <a:tcPr>
                        <a:blipFill>
                          <a:blip r:embed="rId3"/>
                          <a:stretch>
                            <a:fillRect t="-408197" r="-575000" b="-24590"/>
                          </a:stretch>
                        </a:blipFill>
                      </a:tcPr>
                    </a:tc>
                    <a:tc>
                      <a:txBody>
                        <a:bodyPr/>
                        <a:lstStyle/>
                        <a:p>
                          <a:endParaRPr lang="en-US"/>
                        </a:p>
                      </a:txBody>
                      <a:tcPr>
                        <a:blipFill>
                          <a:blip r:embed="rId3"/>
                          <a:stretch>
                            <a:fillRect l="-57143" t="-408197" r="-228571" b="-24590"/>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Second Derivative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Substituting these </a:t>
                </a:r>
                <a14:m>
                  <m:oMath xmlns:m="http://schemas.openxmlformats.org/officeDocument/2006/math">
                    <m:r>
                      <a:rPr>
                        <a:latin typeface="Cambria Math" panose="02040503050406030204" pitchFamily="18" charset="0"/>
                      </a:rPr>
                      <m:t>𝑥</m:t>
                    </m:r>
                  </m:oMath>
                </a14:m>
                <a:r>
                  <a:rPr sz="2800" dirty="0"/>
                  <a:t>-values into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corresponding </a:t>
                </a:r>
                <a14:m>
                  <m:oMath xmlns:m="http://schemas.openxmlformats.org/officeDocument/2006/math">
                    <m:r>
                      <a:rPr>
                        <a:latin typeface="Cambria Math" panose="02040503050406030204" pitchFamily="18" charset="0"/>
                      </a:rPr>
                      <m:t>𝑦</m:t>
                    </m:r>
                  </m:oMath>
                </a14:m>
                <a:r>
                  <a:rPr sz="2800" dirty="0"/>
                  <a:t>-values are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e>
                        </m:d>
                      </m:e>
                    </m:func>
                    <m:r>
                      <a:rPr>
                        <a:latin typeface="Cambria Math" panose="02040503050406030204" pitchFamily="18" charset="0"/>
                      </a:rPr>
                      <m:t>=−81</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=0</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e>
                        </m:d>
                      </m:e>
                    </m:func>
                    <m:r>
                      <a:rPr>
                        <a:latin typeface="Cambria Math" panose="02040503050406030204" pitchFamily="18" charset="0"/>
                      </a:rPr>
                      <m:t>=−81</m:t>
                    </m:r>
                  </m:oMath>
                </a14:m>
                <a:r>
                  <a:rPr sz="2800" dirty="0"/>
                  <a:t>.</a:t>
                </a:r>
              </a:p>
              <a:p>
                <a:pPr>
                  <a:defRPr sz="2800"/>
                </a:pPr>
                <a:r>
                  <a:rPr dirty="0"/>
                  <a:t>​</a:t>
                </a:r>
                <a:r>
                  <a:rPr sz="2800" dirty="0"/>
                  <a:t>Now we need to determine how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responds at these </a:t>
                </a:r>
                <a14:m>
                  <m:oMath xmlns:m="http://schemas.openxmlformats.org/officeDocument/2006/math">
                    <m:r>
                      <a:rPr>
                        <a:latin typeface="Cambria Math" panose="02040503050406030204" pitchFamily="18" charset="0"/>
                      </a:rPr>
                      <m:t>𝑥</m:t>
                    </m:r>
                  </m:oMath>
                </a14:m>
                <a:r>
                  <a:rPr sz="2800" dirty="0"/>
                  <a:t>-values.</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1631CFC-245C-A87F-3EA2-00B059E91939}"/>
                  </a:ext>
                </a:extLst>
              </p:cNvPr>
              <p:cNvGraphicFramePr>
                <a:graphicFrameLocks/>
              </p:cNvGraphicFramePr>
              <p:nvPr>
                <p:extLst>
                  <p:ext uri="{D42A27DB-BD31-4B8C-83A1-F6EECF244321}">
                    <p14:modId xmlns:p14="http://schemas.microsoft.com/office/powerpoint/2010/main" val="1232788117"/>
                  </p:ext>
                </p:extLst>
              </p:nvPr>
            </p:nvGraphicFramePr>
            <p:xfrm>
              <a:off x="473579" y="3344594"/>
              <a:ext cx="8229600" cy="2595880"/>
            </p:xfrm>
            <a:graphic>
              <a:graphicData uri="http://schemas.openxmlformats.org/drawingml/2006/table">
                <a:tbl>
                  <a:tblPr firstRow="1" bandRow="1">
                    <a:tableStyleId>{2D5ABB26-0587-4C30-8999-92F81FD0307C}</a:tableStyleId>
                  </a:tblPr>
                  <a:tblGrid>
                    <a:gridCol w="97422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5350379">
                      <a:extLst>
                        <a:ext uri="{9D8B030D-6E8A-4147-A177-3AD203B41FA5}">
                          <a16:colId xmlns:a16="http://schemas.microsoft.com/office/drawing/2014/main" val="20002"/>
                        </a:ext>
                      </a:extLst>
                    </a:gridCol>
                  </a:tblGrid>
                  <a:tr h="370840">
                    <a:tc>
                      <a:txBody>
                        <a:bodyPr/>
                        <a:lstStyle/>
                        <a:p>
                          <a:pPr algn="l">
                            <a:defRPr sz="1800"/>
                          </a:pPr>
                          <a:r>
                            <a:rPr b="0"/>
                            <a:t>​</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𝑓</m:t>
                                  </m:r>
                                </m:e>
                                <m:sup>
                                  <m:r>
                                    <a:rPr lang="en-US" sz="1800" b="0" smtClean="0">
                                      <a:latin typeface="Cambria Math"/>
                                    </a:rPr>
                                    <m:t>″</m:t>
                                  </m:r>
                                </m:sup>
                              </m:sSup>
                              <m:r>
                                <a:rPr lang="en-US" sz="1800" b="0" smtClean="0">
                                  <a:latin typeface="Cambria Math"/>
                                </a:rPr>
                                <m:t>⁡</m:t>
                              </m:r>
                              <m:d>
                                <m:dPr>
                                  <m:ctrlPr>
                                    <a:rPr sz="1800" b="0" i="1">
                                      <a:latin typeface="Cambria Math" panose="02040503050406030204" pitchFamily="18" charset="0"/>
                                    </a:rPr>
                                  </m:ctrlPr>
                                </m:dPr>
                                <m:e>
                                  <m:r>
                                    <a:rPr lang="en-US" sz="1800" b="0" i="1" smtClean="0">
                                      <a:latin typeface="Cambria Math"/>
                                    </a:rPr>
                                    <m:t>𝑥</m:t>
                                  </m:r>
                                </m:e>
                              </m:d>
                            </m:oMath>
                          </a14:m>
                          <a:endParaRPr b="0"/>
                        </a:p>
                      </a:txBody>
                      <a:tcPr/>
                    </a:tc>
                    <a:tc>
                      <a:txBody>
                        <a:bodyPr/>
                        <a:lstStyle/>
                        <a:p>
                          <a:pPr algn="l">
                            <a:defRPr sz="1800"/>
                          </a:pPr>
                          <a:r>
                            <a:rPr b="0"/>
                            <a:t>​</a:t>
                          </a:r>
                          <a14:m>
                            <m:oMath xmlns:m="http://schemas.openxmlformats.org/officeDocument/2006/math">
                              <m:r>
                                <a:rPr lang="en-US" sz="1800" b="0" smtClean="0">
                                  <a:latin typeface="Cambria Math"/>
                                </a:rPr>
                                <m:t>=</m:t>
                              </m:r>
                              <m:r>
                                <a:rPr lang="en-US" sz="1800" b="0" i="1" smtClean="0">
                                  <a:latin typeface="Cambria Math"/>
                                </a:rPr>
                                <m:t>12</m:t>
                              </m:r>
                              <m:sSup>
                                <m:sSupPr>
                                  <m:ctrlPr>
                                    <a:rPr sz="1800" b="0" i="1">
                                      <a:latin typeface="Cambria Math" panose="02040503050406030204" pitchFamily="18" charset="0"/>
                                    </a:rPr>
                                  </m:ctrlPr>
                                </m:sSupPr>
                                <m:e>
                                  <m:r>
                                    <a:rPr lang="en-US" sz="1800" b="0" i="1" smtClean="0">
                                      <a:latin typeface="Cambria Math"/>
                                    </a:rPr>
                                    <m:t>𝑥</m:t>
                                  </m:r>
                                </m:e>
                                <m:sup>
                                  <m:r>
                                    <a:rPr lang="en-US" sz="1800" b="0" i="1" smtClean="0">
                                      <a:latin typeface="Cambria Math"/>
                                    </a:rPr>
                                    <m:t>2</m:t>
                                  </m:r>
                                </m:sup>
                              </m:sSup>
                              <m:r>
                                <a:rPr lang="en-US" sz="1800" b="0" smtClean="0">
                                  <a:latin typeface="Cambria Math"/>
                                </a:rPr>
                                <m:t>−</m:t>
                              </m:r>
                              <m:r>
                                <a:rPr lang="en-US" sz="1800" b="0" i="1" smtClean="0">
                                  <a:latin typeface="Cambria Math"/>
                                </a:rPr>
                                <m:t>36</m:t>
                              </m:r>
                            </m:oMath>
                          </a14:m>
                          <a:endParaRPr b="0"/>
                        </a:p>
                      </a:txBody>
                      <a:tcPr/>
                    </a:tc>
                    <a:tc>
                      <a:txBody>
                        <a:bodyPr/>
                        <a:lstStyle/>
                        <a:p>
                          <a:pPr algn="l">
                            <a:defRPr sz="1100" b="1"/>
                          </a:pPr>
                          <a:r>
                            <a:rPr sz="1800" b="0" dirty="0"/>
                            <a:t>Find </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𝑓</m:t>
                                  </m:r>
                                </m:e>
                                <m:sup>
                                  <m:r>
                                    <a:rPr lang="en-US" sz="1800" b="0" smtClean="0">
                                      <a:latin typeface="Cambria Math"/>
                                    </a:rPr>
                                    <m:t>″</m:t>
                                  </m:r>
                                </m:sup>
                              </m:sSup>
                              <m:r>
                                <a:rPr lang="en-US" sz="1800" b="0" smtClean="0">
                                  <a:latin typeface="Cambria Math"/>
                                </a:rPr>
                                <m:t>⁡</m:t>
                              </m:r>
                              <m:d>
                                <m:dPr>
                                  <m:ctrlPr>
                                    <a:rPr sz="1800" b="0" i="1">
                                      <a:latin typeface="Cambria Math" panose="02040503050406030204" pitchFamily="18" charset="0"/>
                                    </a:rPr>
                                  </m:ctrlPr>
                                </m:dPr>
                                <m:e>
                                  <m:r>
                                    <a:rPr lang="en-US" sz="1800" b="0" i="1" smtClean="0">
                                      <a:latin typeface="Cambria Math"/>
                                    </a:rPr>
                                    <m:t>𝑥</m:t>
                                  </m:r>
                                </m:e>
                              </m:d>
                            </m:oMath>
                          </a14:m>
                          <a:r>
                            <a:rPr sz="1800" b="0" dirty="0"/>
                            <a:t>.</a:t>
                          </a:r>
                        </a:p>
                      </a:txBody>
                      <a:tcPr/>
                    </a:tc>
                    <a:extLst>
                      <a:ext uri="{0D108BD9-81ED-4DB2-BD59-A6C34878D82A}">
                        <a16:rowId xmlns:a16="http://schemas.microsoft.com/office/drawing/2014/main" val="10000"/>
                      </a:ext>
                    </a:extLst>
                  </a:tr>
                  <a:tr h="370840">
                    <a:tc>
                      <a:txBody>
                        <a:bodyPr/>
                        <a:lstStyle/>
                        <a:p>
                          <a:pPr algn="l">
                            <a:defRPr sz="1800"/>
                          </a:pPr>
                          <a:r>
                            <a:rPr b="0"/>
                            <a:t>​</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𝑓</m:t>
                                  </m:r>
                                </m:e>
                                <m:sup>
                                  <m:r>
                                    <a:rPr lang="en-US" sz="1800" b="0" smtClean="0">
                                      <a:latin typeface="Cambria Math"/>
                                    </a:rPr>
                                    <m:t>″</m:t>
                                  </m:r>
                                </m:sup>
                              </m:sSup>
                              <m:r>
                                <a:rPr lang="en-US" sz="1800" b="0" smtClean="0">
                                  <a:latin typeface="Cambria Math"/>
                                </a:rPr>
                                <m:t>⁡</m:t>
                              </m:r>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3</m:t>
                                  </m:r>
                                </m:e>
                              </m:d>
                            </m:oMath>
                          </a14:m>
                          <a:endParaRPr b="0"/>
                        </a:p>
                      </a:txBody>
                      <a:tcPr/>
                    </a:tc>
                    <a:tc>
                      <a:txBody>
                        <a:bodyPr/>
                        <a:lstStyle/>
                        <a:p>
                          <a:pPr algn="l">
                            <a:defRPr sz="1800"/>
                          </a:pPr>
                          <a:r>
                            <a:rPr b="0"/>
                            <a:t>​</a:t>
                          </a:r>
                          <a14:m>
                            <m:oMath xmlns:m="http://schemas.openxmlformats.org/officeDocument/2006/math">
                              <m:r>
                                <a:rPr lang="en-US" sz="1800" b="0" smtClean="0">
                                  <a:latin typeface="Cambria Math"/>
                                </a:rPr>
                                <m:t>=</m:t>
                              </m:r>
                              <m:r>
                                <a:rPr lang="en-US" sz="1800" b="0" i="1" smtClean="0">
                                  <a:latin typeface="Cambria Math"/>
                                </a:rPr>
                                <m:t>12</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3</m:t>
                                      </m:r>
                                    </m:e>
                                  </m:d>
                                </m:e>
                                <m:sup>
                                  <m:r>
                                    <a:rPr lang="en-US" sz="1800" b="0" i="1" smtClean="0">
                                      <a:latin typeface="Cambria Math"/>
                                    </a:rPr>
                                    <m:t>2</m:t>
                                  </m:r>
                                </m:sup>
                              </m:sSup>
                              <m:r>
                                <a:rPr lang="en-US" sz="1800" b="0" smtClean="0">
                                  <a:latin typeface="Cambria Math"/>
                                </a:rPr>
                                <m:t>−</m:t>
                              </m:r>
                              <m:r>
                                <a:rPr lang="en-US" sz="1800" b="0" i="1" smtClean="0">
                                  <a:latin typeface="Cambria Math"/>
                                </a:rPr>
                                <m:t>36</m:t>
                              </m:r>
                            </m:oMath>
                          </a14:m>
                          <a:endParaRPr b="0"/>
                        </a:p>
                      </a:txBody>
                      <a:tcPr/>
                    </a:tc>
                    <a:tc>
                      <a:txBody>
                        <a:bodyPr/>
                        <a:lstStyle/>
                        <a:p>
                          <a:pPr algn="l">
                            <a:defRPr sz="1100" b="1"/>
                          </a:pPr>
                          <a:r>
                            <a:rPr sz="1800" b="0" dirty="0"/>
                            <a:t>Substitute each of the values found for </a:t>
                          </a:r>
                          <a14:m>
                            <m:oMath xmlns:m="http://schemas.openxmlformats.org/officeDocument/2006/math">
                              <m:r>
                                <a:rPr lang="en-US" sz="1800" b="0" i="1" smtClean="0">
                                  <a:latin typeface="Cambria Math"/>
                                </a:rPr>
                                <m:t>𝑐</m:t>
                              </m:r>
                            </m:oMath>
                          </a14:m>
                          <a:r>
                            <a:rPr sz="1800" b="0" dirty="0"/>
                            <a:t>: </a:t>
                          </a:r>
                          <a14:m>
                            <m:oMath xmlns:m="http://schemas.openxmlformats.org/officeDocument/2006/math">
                              <m:r>
                                <a:rPr lang="en-US" sz="1800" b="0" smtClean="0">
                                  <a:latin typeface="Cambria Math"/>
                                </a:rPr>
                                <m:t>−</m:t>
                              </m:r>
                              <m:r>
                                <a:rPr lang="en-US" sz="1800" b="0" i="1" smtClean="0">
                                  <a:latin typeface="Cambria Math"/>
                                </a:rPr>
                                <m:t>3</m:t>
                              </m:r>
                            </m:oMath>
                          </a14:m>
                          <a:r>
                            <a:rPr sz="1800" b="0" dirty="0"/>
                            <a:t>, </a:t>
                          </a:r>
                          <a:r>
                            <a:rPr sz="1800" b="0" dirty="0">
                              <a:latin typeface="Cambria Math"/>
                            </a:rPr>
                            <a:t>0</a:t>
                          </a:r>
                          <a:r>
                            <a:rPr sz="1800" b="0" dirty="0"/>
                            <a:t>, and </a:t>
                          </a:r>
                          <a:r>
                            <a:rPr sz="1800" b="0" dirty="0">
                              <a:latin typeface="Cambria Math"/>
                            </a:rPr>
                            <a:t>3</a:t>
                          </a:r>
                          <a:r>
                            <a:rPr sz="1800" b="0" dirty="0"/>
                            <a:t>.</a:t>
                          </a:r>
                        </a:p>
                      </a:txBody>
                      <a:tcPr/>
                    </a:tc>
                    <a:extLst>
                      <a:ext uri="{0D108BD9-81ED-4DB2-BD59-A6C34878D82A}">
                        <a16:rowId xmlns:a16="http://schemas.microsoft.com/office/drawing/2014/main" val="10001"/>
                      </a:ext>
                    </a:extLst>
                  </a:tr>
                  <a:tr h="370840">
                    <a:tc>
                      <a:txBody>
                        <a:bodyPr/>
                        <a:lstStyle/>
                        <a:p>
                          <a:pPr algn="l"/>
                          <a:endParaRPr b="0" dirty="0"/>
                        </a:p>
                      </a:txBody>
                      <a:tcPr/>
                    </a:tc>
                    <a:tc>
                      <a:txBody>
                        <a:bodyPr/>
                        <a:lstStyle/>
                        <a:p>
                          <a:pPr algn="l">
                            <a:defRPr sz="1800"/>
                          </a:pPr>
                          <a:r>
                            <a:rPr b="0"/>
                            <a:t>​</a:t>
                          </a:r>
                          <a14:m>
                            <m:oMath xmlns:m="http://schemas.openxmlformats.org/officeDocument/2006/math">
                              <m:r>
                                <a:rPr lang="en-US" sz="1800" b="0" smtClean="0">
                                  <a:latin typeface="Cambria Math"/>
                                </a:rPr>
                                <m:t>=</m:t>
                              </m:r>
                              <m:r>
                                <a:rPr lang="en-US" sz="1800" b="0" i="1" smtClean="0">
                                  <a:latin typeface="Cambria Math"/>
                                </a:rPr>
                                <m:t>72</m:t>
                              </m:r>
                            </m:oMath>
                          </a14:m>
                          <a:endParaRPr b="0"/>
                        </a:p>
                      </a:txBody>
                      <a:tcPr/>
                    </a:tc>
                    <a:tc>
                      <a:txBody>
                        <a:bodyPr/>
                        <a:lstStyle/>
                        <a:p>
                          <a:pPr algn="l"/>
                          <a:endParaRPr b="0"/>
                        </a:p>
                      </a:txBody>
                      <a:tcPr/>
                    </a:tc>
                    <a:extLst>
                      <a:ext uri="{0D108BD9-81ED-4DB2-BD59-A6C34878D82A}">
                        <a16:rowId xmlns:a16="http://schemas.microsoft.com/office/drawing/2014/main" val="10002"/>
                      </a:ext>
                    </a:extLst>
                  </a:tr>
                  <a:tr h="370840">
                    <a:tc>
                      <a:txBody>
                        <a:bodyPr/>
                        <a:lstStyle/>
                        <a:p>
                          <a:pPr algn="l">
                            <a:defRPr sz="1800"/>
                          </a:pPr>
                          <a:r>
                            <a:rPr b="0"/>
                            <a:t>​</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𝑓</m:t>
                                  </m:r>
                                </m:e>
                                <m:sup>
                                  <m:r>
                                    <a:rPr lang="en-US" sz="1800" b="0" smtClean="0">
                                      <a:latin typeface="Cambria Math"/>
                                    </a:rPr>
                                    <m:t>″</m:t>
                                  </m:r>
                                </m:sup>
                              </m:sSup>
                              <m:r>
                                <a:rPr lang="en-US" sz="1800" b="0" smtClean="0">
                                  <a:latin typeface="Cambria Math"/>
                                </a:rPr>
                                <m:t>⁡</m:t>
                              </m:r>
                              <m:d>
                                <m:dPr>
                                  <m:ctrlPr>
                                    <a:rPr sz="1800" b="0" i="1">
                                      <a:latin typeface="Cambria Math" panose="02040503050406030204" pitchFamily="18" charset="0"/>
                                    </a:rPr>
                                  </m:ctrlPr>
                                </m:dPr>
                                <m:e>
                                  <m:r>
                                    <a:rPr lang="en-US" sz="1800" b="0" i="1" smtClean="0">
                                      <a:latin typeface="Cambria Math"/>
                                    </a:rPr>
                                    <m:t>0</m:t>
                                  </m:r>
                                </m:e>
                              </m:d>
                            </m:oMath>
                          </a14:m>
                          <a:endParaRPr b="0"/>
                        </a:p>
                      </a:txBody>
                      <a:tcPr/>
                    </a:tc>
                    <a:tc>
                      <a:txBody>
                        <a:bodyPr/>
                        <a:lstStyle/>
                        <a:p>
                          <a:pPr algn="l">
                            <a:defRPr sz="1800"/>
                          </a:pPr>
                          <a:r>
                            <a:rPr b="0"/>
                            <a:t>​</a:t>
                          </a:r>
                          <a14:m>
                            <m:oMath xmlns:m="http://schemas.openxmlformats.org/officeDocument/2006/math">
                              <m:r>
                                <a:rPr lang="en-US" sz="1800" b="0" smtClean="0">
                                  <a:latin typeface="Cambria Math"/>
                                </a:rPr>
                                <m:t>=</m:t>
                              </m:r>
                              <m:r>
                                <a:rPr lang="en-US" sz="1800" b="0" i="1" smtClean="0">
                                  <a:latin typeface="Cambria Math"/>
                                </a:rPr>
                                <m:t>12</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i="1" smtClean="0">
                                          <a:latin typeface="Cambria Math"/>
                                        </a:rPr>
                                        <m:t>0</m:t>
                                      </m:r>
                                    </m:e>
                                  </m:d>
                                </m:e>
                                <m:sup>
                                  <m:r>
                                    <a:rPr lang="en-US" sz="1800" b="0" i="1" smtClean="0">
                                      <a:latin typeface="Cambria Math"/>
                                    </a:rPr>
                                    <m:t>2</m:t>
                                  </m:r>
                                </m:sup>
                              </m:sSup>
                              <m:r>
                                <a:rPr lang="en-US" sz="1800" b="0" smtClean="0">
                                  <a:latin typeface="Cambria Math"/>
                                </a:rPr>
                                <m:t>−</m:t>
                              </m:r>
                              <m:r>
                                <a:rPr lang="en-US" sz="1800" b="0" i="1" smtClean="0">
                                  <a:latin typeface="Cambria Math"/>
                                </a:rPr>
                                <m:t>36</m:t>
                              </m:r>
                            </m:oMath>
                          </a14:m>
                          <a:endParaRPr b="0"/>
                        </a:p>
                      </a:txBody>
                      <a:tcPr/>
                    </a:tc>
                    <a:tc>
                      <a:txBody>
                        <a:bodyPr/>
                        <a:lstStyle/>
                        <a:p>
                          <a:pPr algn="l"/>
                          <a:endParaRPr b="0"/>
                        </a:p>
                      </a:txBody>
                      <a:tcPr/>
                    </a:tc>
                    <a:extLst>
                      <a:ext uri="{0D108BD9-81ED-4DB2-BD59-A6C34878D82A}">
                        <a16:rowId xmlns:a16="http://schemas.microsoft.com/office/drawing/2014/main" val="10003"/>
                      </a:ext>
                    </a:extLst>
                  </a:tr>
                  <a:tr h="370840">
                    <a:tc>
                      <a:txBody>
                        <a:bodyPr/>
                        <a:lstStyle/>
                        <a:p>
                          <a:pPr algn="l"/>
                          <a:endParaRPr b="0"/>
                        </a:p>
                      </a:txBody>
                      <a:tcPr/>
                    </a:tc>
                    <a:tc>
                      <a:txBody>
                        <a:bodyPr/>
                        <a:lstStyle/>
                        <a:p>
                          <a:pPr algn="l">
                            <a:defRPr sz="1800"/>
                          </a:pPr>
                          <a:r>
                            <a:rPr b="0"/>
                            <a:t>​</a:t>
                          </a:r>
                          <a14:m>
                            <m:oMath xmlns:m="http://schemas.openxmlformats.org/officeDocument/2006/math">
                              <m:r>
                                <a:rPr lang="en-US" sz="1800" b="0" smtClean="0">
                                  <a:latin typeface="Cambria Math"/>
                                </a:rPr>
                                <m:t>=−</m:t>
                              </m:r>
                              <m:r>
                                <a:rPr lang="en-US" sz="1800" b="0" i="1" smtClean="0">
                                  <a:latin typeface="Cambria Math"/>
                                </a:rPr>
                                <m:t>36</m:t>
                              </m:r>
                            </m:oMath>
                          </a14:m>
                          <a:endParaRPr b="0"/>
                        </a:p>
                      </a:txBody>
                      <a:tcPr/>
                    </a:tc>
                    <a:tc>
                      <a:txBody>
                        <a:bodyPr/>
                        <a:lstStyle/>
                        <a:p>
                          <a:pPr algn="l"/>
                          <a:endParaRPr b="0"/>
                        </a:p>
                      </a:txBody>
                      <a:tcPr/>
                    </a:tc>
                    <a:extLst>
                      <a:ext uri="{0D108BD9-81ED-4DB2-BD59-A6C34878D82A}">
                        <a16:rowId xmlns:a16="http://schemas.microsoft.com/office/drawing/2014/main" val="10004"/>
                      </a:ext>
                    </a:extLst>
                  </a:tr>
                  <a:tr h="370840">
                    <a:tc>
                      <a:txBody>
                        <a:bodyPr/>
                        <a:lstStyle/>
                        <a:p>
                          <a:pPr algn="l">
                            <a:defRPr sz="1800"/>
                          </a:pPr>
                          <a:r>
                            <a:rPr b="0"/>
                            <a:t>​</a:t>
                          </a:r>
                          <a14:m>
                            <m:oMath xmlns:m="http://schemas.openxmlformats.org/officeDocument/2006/math">
                              <m:sSup>
                                <m:sSupPr>
                                  <m:ctrlPr>
                                    <a:rPr sz="1800" b="0" i="1">
                                      <a:latin typeface="Cambria Math" panose="02040503050406030204" pitchFamily="18" charset="0"/>
                                    </a:rPr>
                                  </m:ctrlPr>
                                </m:sSupPr>
                                <m:e>
                                  <m:r>
                                    <a:rPr lang="en-US" sz="1800" b="0" i="1" smtClean="0">
                                      <a:latin typeface="Cambria Math"/>
                                    </a:rPr>
                                    <m:t>𝑓</m:t>
                                  </m:r>
                                </m:e>
                                <m:sup>
                                  <m:r>
                                    <a:rPr lang="en-US" sz="1800" b="0" smtClean="0">
                                      <a:latin typeface="Cambria Math"/>
                                    </a:rPr>
                                    <m:t>″</m:t>
                                  </m:r>
                                </m:sup>
                              </m:sSup>
                              <m:r>
                                <a:rPr lang="en-US" sz="1800" b="0" smtClean="0">
                                  <a:latin typeface="Cambria Math"/>
                                </a:rPr>
                                <m:t>⁡</m:t>
                              </m:r>
                              <m:d>
                                <m:dPr>
                                  <m:ctrlPr>
                                    <a:rPr sz="1800" b="0" i="1">
                                      <a:latin typeface="Cambria Math" panose="02040503050406030204" pitchFamily="18" charset="0"/>
                                    </a:rPr>
                                  </m:ctrlPr>
                                </m:dPr>
                                <m:e>
                                  <m:r>
                                    <a:rPr lang="en-US" sz="1800" b="0" i="1" smtClean="0">
                                      <a:latin typeface="Cambria Math"/>
                                    </a:rPr>
                                    <m:t>3</m:t>
                                  </m:r>
                                </m:e>
                              </m:d>
                            </m:oMath>
                          </a14:m>
                          <a:endParaRPr b="0"/>
                        </a:p>
                      </a:txBody>
                      <a:tcPr/>
                    </a:tc>
                    <a:tc>
                      <a:txBody>
                        <a:bodyPr/>
                        <a:lstStyle/>
                        <a:p>
                          <a:pPr algn="l">
                            <a:defRPr sz="1800"/>
                          </a:pPr>
                          <a:r>
                            <a:rPr b="0"/>
                            <a:t>​</a:t>
                          </a:r>
                          <a14:m>
                            <m:oMath xmlns:m="http://schemas.openxmlformats.org/officeDocument/2006/math">
                              <m:r>
                                <a:rPr lang="en-US" sz="1800" b="0" smtClean="0">
                                  <a:latin typeface="Cambria Math"/>
                                </a:rPr>
                                <m:t>=</m:t>
                              </m:r>
                              <m:r>
                                <a:rPr lang="en-US" sz="1800" b="0" i="1" smtClean="0">
                                  <a:latin typeface="Cambria Math"/>
                                </a:rPr>
                                <m:t>12</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i="1" smtClean="0">
                                          <a:latin typeface="Cambria Math"/>
                                        </a:rPr>
                                        <m:t>3</m:t>
                                      </m:r>
                                    </m:e>
                                  </m:d>
                                </m:e>
                                <m:sup>
                                  <m:r>
                                    <a:rPr lang="en-US" sz="1800" b="0" i="1" smtClean="0">
                                      <a:latin typeface="Cambria Math"/>
                                    </a:rPr>
                                    <m:t>2</m:t>
                                  </m:r>
                                </m:sup>
                              </m:sSup>
                              <m:r>
                                <a:rPr lang="en-US" sz="1800" b="0" smtClean="0">
                                  <a:latin typeface="Cambria Math"/>
                                </a:rPr>
                                <m:t>−</m:t>
                              </m:r>
                              <m:r>
                                <a:rPr lang="en-US" sz="1800" b="0" i="1" smtClean="0">
                                  <a:latin typeface="Cambria Math"/>
                                </a:rPr>
                                <m:t>36</m:t>
                              </m:r>
                            </m:oMath>
                          </a14:m>
                          <a:endParaRPr b="0"/>
                        </a:p>
                      </a:txBody>
                      <a:tcPr/>
                    </a:tc>
                    <a:tc>
                      <a:txBody>
                        <a:bodyPr/>
                        <a:lstStyle/>
                        <a:p>
                          <a:pPr algn="l"/>
                          <a:endParaRPr b="0"/>
                        </a:p>
                      </a:txBody>
                      <a:tcPr/>
                    </a:tc>
                    <a:extLst>
                      <a:ext uri="{0D108BD9-81ED-4DB2-BD59-A6C34878D82A}">
                        <a16:rowId xmlns:a16="http://schemas.microsoft.com/office/drawing/2014/main" val="10005"/>
                      </a:ext>
                    </a:extLst>
                  </a:tr>
                  <a:tr h="370840">
                    <a:tc>
                      <a:txBody>
                        <a:bodyPr/>
                        <a:lstStyle/>
                        <a:p>
                          <a:pPr algn="l"/>
                          <a:endParaRPr b="0"/>
                        </a:p>
                      </a:txBody>
                      <a:tcPr/>
                    </a:tc>
                    <a:tc>
                      <a:txBody>
                        <a:bodyPr/>
                        <a:lstStyle/>
                        <a:p>
                          <a:pPr algn="l">
                            <a:defRPr sz="1800"/>
                          </a:pPr>
                          <a:r>
                            <a:rPr b="0"/>
                            <a:t>​</a:t>
                          </a:r>
                          <a14:m>
                            <m:oMath xmlns:m="http://schemas.openxmlformats.org/officeDocument/2006/math">
                              <m:r>
                                <a:rPr lang="en-US" sz="1800" b="0" smtClean="0">
                                  <a:latin typeface="Cambria Math"/>
                                </a:rPr>
                                <m:t>=</m:t>
                              </m:r>
                              <m:r>
                                <a:rPr lang="en-US" sz="1800" b="0" i="1" smtClean="0">
                                  <a:latin typeface="Cambria Math"/>
                                </a:rPr>
                                <m:t>72</m:t>
                              </m:r>
                            </m:oMath>
                          </a14:m>
                          <a:endParaRPr b="0"/>
                        </a:p>
                      </a:txBody>
                      <a:tcPr/>
                    </a:tc>
                    <a:tc>
                      <a:txBody>
                        <a:bodyPr/>
                        <a:lstStyle/>
                        <a:p>
                          <a:pPr algn="l"/>
                          <a:endParaRPr b="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71631CFC-245C-A87F-3EA2-00B059E91939}"/>
                  </a:ext>
                </a:extLst>
              </p:cNvPr>
              <p:cNvGraphicFramePr>
                <a:graphicFrameLocks/>
              </p:cNvGraphicFramePr>
              <p:nvPr>
                <p:extLst>
                  <p:ext uri="{D42A27DB-BD31-4B8C-83A1-F6EECF244321}">
                    <p14:modId xmlns:p14="http://schemas.microsoft.com/office/powerpoint/2010/main" val="1232788117"/>
                  </p:ext>
                </p:extLst>
              </p:nvPr>
            </p:nvGraphicFramePr>
            <p:xfrm>
              <a:off x="473579" y="3344594"/>
              <a:ext cx="8229600" cy="2595880"/>
            </p:xfrm>
            <a:graphic>
              <a:graphicData uri="http://schemas.openxmlformats.org/drawingml/2006/table">
                <a:tbl>
                  <a:tblPr firstRow="1" bandRow="1">
                    <a:tableStyleId>{2D5ABB26-0587-4C30-8999-92F81FD0307C}</a:tableStyleId>
                  </a:tblPr>
                  <a:tblGrid>
                    <a:gridCol w="97422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5350379">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744375" b="-624590"/>
                          </a:stretch>
                        </a:blipFill>
                      </a:tcPr>
                    </a:tc>
                    <a:tc>
                      <a:txBody>
                        <a:bodyPr/>
                        <a:lstStyle/>
                        <a:p>
                          <a:endParaRPr lang="en-US"/>
                        </a:p>
                      </a:txBody>
                      <a:tcPr>
                        <a:blipFill>
                          <a:blip r:embed="rId3"/>
                          <a:stretch>
                            <a:fillRect l="-51118" t="-8197" r="-280511" b="-624590"/>
                          </a:stretch>
                        </a:blipFill>
                      </a:tcPr>
                    </a:tc>
                    <a:tc>
                      <a:txBody>
                        <a:bodyPr/>
                        <a:lstStyle/>
                        <a:p>
                          <a:endParaRPr lang="en-US"/>
                        </a:p>
                      </a:txBody>
                      <a:tcPr>
                        <a:blipFill>
                          <a:blip r:embed="rId3"/>
                          <a:stretch>
                            <a:fillRect l="-53872" t="-8197" b="-624590"/>
                          </a:stretch>
                        </a:blipFill>
                      </a:tcPr>
                    </a:tc>
                    <a:extLst>
                      <a:ext uri="{0D108BD9-81ED-4DB2-BD59-A6C34878D82A}">
                        <a16:rowId xmlns:a16="http://schemas.microsoft.com/office/drawing/2014/main" val="10000"/>
                      </a:ext>
                    </a:extLst>
                  </a:tr>
                  <a:tr h="370840">
                    <a:tc>
                      <a:txBody>
                        <a:bodyPr/>
                        <a:lstStyle/>
                        <a:p>
                          <a:endParaRPr lang="en-US"/>
                        </a:p>
                      </a:txBody>
                      <a:tcPr>
                        <a:blipFill>
                          <a:blip r:embed="rId3"/>
                          <a:stretch>
                            <a:fillRect t="-108197" r="-744375" b="-524590"/>
                          </a:stretch>
                        </a:blipFill>
                      </a:tcPr>
                    </a:tc>
                    <a:tc>
                      <a:txBody>
                        <a:bodyPr/>
                        <a:lstStyle/>
                        <a:p>
                          <a:endParaRPr lang="en-US"/>
                        </a:p>
                      </a:txBody>
                      <a:tcPr>
                        <a:blipFill>
                          <a:blip r:embed="rId3"/>
                          <a:stretch>
                            <a:fillRect l="-51118" t="-108197" r="-280511" b="-524590"/>
                          </a:stretch>
                        </a:blipFill>
                      </a:tcPr>
                    </a:tc>
                    <a:tc>
                      <a:txBody>
                        <a:bodyPr/>
                        <a:lstStyle/>
                        <a:p>
                          <a:endParaRPr lang="en-US"/>
                        </a:p>
                      </a:txBody>
                      <a:tcPr>
                        <a:blipFill>
                          <a:blip r:embed="rId3"/>
                          <a:stretch>
                            <a:fillRect l="-53872" t="-108197" b="-524590"/>
                          </a:stretch>
                        </a:blipFill>
                      </a:tcPr>
                    </a:tc>
                    <a:extLst>
                      <a:ext uri="{0D108BD9-81ED-4DB2-BD59-A6C34878D82A}">
                        <a16:rowId xmlns:a16="http://schemas.microsoft.com/office/drawing/2014/main" val="10001"/>
                      </a:ext>
                    </a:extLst>
                  </a:tr>
                  <a:tr h="370840">
                    <a:tc>
                      <a:txBody>
                        <a:bodyPr/>
                        <a:lstStyle/>
                        <a:p>
                          <a:pPr algn="l"/>
                          <a:endParaRPr b="0" dirty="0"/>
                        </a:p>
                      </a:txBody>
                      <a:tcPr/>
                    </a:tc>
                    <a:tc>
                      <a:txBody>
                        <a:bodyPr/>
                        <a:lstStyle/>
                        <a:p>
                          <a:endParaRPr lang="en-US"/>
                        </a:p>
                      </a:txBody>
                      <a:tcPr>
                        <a:blipFill>
                          <a:blip r:embed="rId3"/>
                          <a:stretch>
                            <a:fillRect l="-51118" t="-208197" r="-280511" b="-424590"/>
                          </a:stretch>
                        </a:blipFill>
                      </a:tcPr>
                    </a:tc>
                    <a:tc>
                      <a:txBody>
                        <a:bodyPr/>
                        <a:lstStyle/>
                        <a:p>
                          <a:pPr algn="l"/>
                          <a:endParaRPr b="0"/>
                        </a:p>
                      </a:txBody>
                      <a:tcPr/>
                    </a:tc>
                    <a:extLst>
                      <a:ext uri="{0D108BD9-81ED-4DB2-BD59-A6C34878D82A}">
                        <a16:rowId xmlns:a16="http://schemas.microsoft.com/office/drawing/2014/main" val="10002"/>
                      </a:ext>
                    </a:extLst>
                  </a:tr>
                  <a:tr h="370840">
                    <a:tc>
                      <a:txBody>
                        <a:bodyPr/>
                        <a:lstStyle/>
                        <a:p>
                          <a:endParaRPr lang="en-US"/>
                        </a:p>
                      </a:txBody>
                      <a:tcPr>
                        <a:blipFill>
                          <a:blip r:embed="rId3"/>
                          <a:stretch>
                            <a:fillRect t="-308197" r="-744375" b="-324590"/>
                          </a:stretch>
                        </a:blipFill>
                      </a:tcPr>
                    </a:tc>
                    <a:tc>
                      <a:txBody>
                        <a:bodyPr/>
                        <a:lstStyle/>
                        <a:p>
                          <a:endParaRPr lang="en-US"/>
                        </a:p>
                      </a:txBody>
                      <a:tcPr>
                        <a:blipFill>
                          <a:blip r:embed="rId3"/>
                          <a:stretch>
                            <a:fillRect l="-51118" t="-308197" r="-280511" b="-324590"/>
                          </a:stretch>
                        </a:blipFill>
                      </a:tcPr>
                    </a:tc>
                    <a:tc>
                      <a:txBody>
                        <a:bodyPr/>
                        <a:lstStyle/>
                        <a:p>
                          <a:pPr algn="l"/>
                          <a:endParaRPr b="0"/>
                        </a:p>
                      </a:txBody>
                      <a:tcPr/>
                    </a:tc>
                    <a:extLst>
                      <a:ext uri="{0D108BD9-81ED-4DB2-BD59-A6C34878D82A}">
                        <a16:rowId xmlns:a16="http://schemas.microsoft.com/office/drawing/2014/main" val="10003"/>
                      </a:ext>
                    </a:extLst>
                  </a:tr>
                  <a:tr h="370840">
                    <a:tc>
                      <a:txBody>
                        <a:bodyPr/>
                        <a:lstStyle/>
                        <a:p>
                          <a:pPr algn="l"/>
                          <a:endParaRPr b="0"/>
                        </a:p>
                      </a:txBody>
                      <a:tcPr/>
                    </a:tc>
                    <a:tc>
                      <a:txBody>
                        <a:bodyPr/>
                        <a:lstStyle/>
                        <a:p>
                          <a:endParaRPr lang="en-US"/>
                        </a:p>
                      </a:txBody>
                      <a:tcPr>
                        <a:blipFill>
                          <a:blip r:embed="rId3"/>
                          <a:stretch>
                            <a:fillRect l="-51118" t="-408197" r="-280511" b="-224590"/>
                          </a:stretch>
                        </a:blipFill>
                      </a:tcPr>
                    </a:tc>
                    <a:tc>
                      <a:txBody>
                        <a:bodyPr/>
                        <a:lstStyle/>
                        <a:p>
                          <a:pPr algn="l"/>
                          <a:endParaRPr b="0"/>
                        </a:p>
                      </a:txBody>
                      <a:tcPr/>
                    </a:tc>
                    <a:extLst>
                      <a:ext uri="{0D108BD9-81ED-4DB2-BD59-A6C34878D82A}">
                        <a16:rowId xmlns:a16="http://schemas.microsoft.com/office/drawing/2014/main" val="10004"/>
                      </a:ext>
                    </a:extLst>
                  </a:tr>
                  <a:tr h="370840">
                    <a:tc>
                      <a:txBody>
                        <a:bodyPr/>
                        <a:lstStyle/>
                        <a:p>
                          <a:endParaRPr lang="en-US"/>
                        </a:p>
                      </a:txBody>
                      <a:tcPr>
                        <a:blipFill>
                          <a:blip r:embed="rId3"/>
                          <a:stretch>
                            <a:fillRect t="-508197" r="-744375" b="-124590"/>
                          </a:stretch>
                        </a:blipFill>
                      </a:tcPr>
                    </a:tc>
                    <a:tc>
                      <a:txBody>
                        <a:bodyPr/>
                        <a:lstStyle/>
                        <a:p>
                          <a:endParaRPr lang="en-US"/>
                        </a:p>
                      </a:txBody>
                      <a:tcPr>
                        <a:blipFill>
                          <a:blip r:embed="rId3"/>
                          <a:stretch>
                            <a:fillRect l="-51118" t="-508197" r="-280511" b="-124590"/>
                          </a:stretch>
                        </a:blipFill>
                      </a:tcPr>
                    </a:tc>
                    <a:tc>
                      <a:txBody>
                        <a:bodyPr/>
                        <a:lstStyle/>
                        <a:p>
                          <a:pPr algn="l"/>
                          <a:endParaRPr b="0"/>
                        </a:p>
                      </a:txBody>
                      <a:tcPr/>
                    </a:tc>
                    <a:extLst>
                      <a:ext uri="{0D108BD9-81ED-4DB2-BD59-A6C34878D82A}">
                        <a16:rowId xmlns:a16="http://schemas.microsoft.com/office/drawing/2014/main" val="10005"/>
                      </a:ext>
                    </a:extLst>
                  </a:tr>
                  <a:tr h="370840">
                    <a:tc>
                      <a:txBody>
                        <a:bodyPr/>
                        <a:lstStyle/>
                        <a:p>
                          <a:pPr algn="l"/>
                          <a:endParaRPr b="0"/>
                        </a:p>
                      </a:txBody>
                      <a:tcPr/>
                    </a:tc>
                    <a:tc>
                      <a:txBody>
                        <a:bodyPr/>
                        <a:lstStyle/>
                        <a:p>
                          <a:endParaRPr lang="en-US"/>
                        </a:p>
                      </a:txBody>
                      <a:tcPr>
                        <a:blipFill>
                          <a:blip r:embed="rId3"/>
                          <a:stretch>
                            <a:fillRect l="-51118" t="-608197" r="-280511" b="-24590"/>
                          </a:stretch>
                        </a:blipFill>
                      </a:tcPr>
                    </a:tc>
                    <a:tc>
                      <a:txBody>
                        <a:bodyPr/>
                        <a:lstStyle/>
                        <a:p>
                          <a:pPr algn="l"/>
                          <a:endParaRPr b="0" dirty="0"/>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Using the Second Derivative Test (cont.)</a:t>
            </a:r>
          </a:p>
        </p:txBody>
      </p:sp>
      <p:sp>
        <p:nvSpPr>
          <p:cNvPr id="3" name="Text Placeholder 2"/>
          <p:cNvSpPr>
            <a:spLocks noGrp="1"/>
          </p:cNvSpPr>
          <p:nvPr>
            <p:ph type="body" sz="quarter" idx="10"/>
          </p:nvPr>
        </p:nvSpPr>
        <p:spPr/>
        <p:txBody>
          <a:bodyPr>
            <a:normAutofit/>
          </a:bodyPr>
          <a:lstStyle/>
          <a:p>
            <a:r>
              <a:t>​</a:t>
            </a:r>
            <a:r>
              <a:rPr sz="2800"/>
              <a:t>Use the method for determining concavity in addition to the Second Derivative Test to interpret these results:</a:t>
            </a:r>
          </a:p>
          <a:p>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81D2DAC-379A-49E6-4C2A-75863B9D833A}"/>
                  </a:ext>
                </a:extLst>
              </p:cNvPr>
              <p:cNvGraphicFramePr>
                <a:graphicFrameLocks/>
              </p:cNvGraphicFramePr>
              <p:nvPr>
                <p:extLst>
                  <p:ext uri="{D42A27DB-BD31-4B8C-83A1-F6EECF244321}">
                    <p14:modId xmlns:p14="http://schemas.microsoft.com/office/powerpoint/2010/main" val="373783286"/>
                  </p:ext>
                </p:extLst>
              </p:nvPr>
            </p:nvGraphicFramePr>
            <p:xfrm>
              <a:off x="457200" y="2240280"/>
              <a:ext cx="8229600" cy="1463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r>
                            <a:rPr lang="ar-AE" sz="1800" b="0" dirty="0">
                              <a:solidFill>
                                <a:schemeClr val="accent1"/>
                              </a:solidFill>
                            </a:rPr>
                            <a:t> </a:t>
                          </a:r>
                          <a14:m>
                            <m:oMath xmlns:m="http://schemas.openxmlformats.org/officeDocument/2006/math">
                              <m:r>
                                <m:rPr>
                                  <m:sty m:val="p"/>
                                </m:rPr>
                                <a:rPr lang="ar-AE" sz="1800" b="0" i="1">
                                  <a:solidFill>
                                    <a:schemeClr val="accent1"/>
                                  </a:solidFill>
                                  <a:latin typeface="Cambria Math"/>
                                </a:rPr>
                                <m:t>x</m:t>
                              </m:r>
                              <m:r>
                                <a:rPr lang="ar-AE" sz="1800" b="0">
                                  <a:solidFill>
                                    <a:schemeClr val="accent1"/>
                                  </a:solidFill>
                                  <a:latin typeface="Cambria Math"/>
                                </a:rPr>
                                <m:t>=−</m:t>
                              </m:r>
                              <m:r>
                                <a:rPr lang="ar-AE" sz="1800" b="0">
                                  <a:solidFill>
                                    <a:schemeClr val="accent1"/>
                                  </a:solidFill>
                                  <a:latin typeface="Cambria Math"/>
                                </a:rPr>
                                <m:t>3</m:t>
                              </m:r>
                            </m:oMath>
                          </a14:m>
                          <a:r>
                            <a:rPr lang="ar-AE" sz="1800" b="0" dirty="0">
                              <a:solidFill>
                                <a:schemeClr val="accent1"/>
                              </a:solidFill>
                            </a:rPr>
                            <a:t> </a:t>
                          </a:r>
                        </a:p>
                        <a:p>
                          <a:pPr algn="ctr">
                            <a:defRPr sz="1800"/>
                          </a:pPr>
                          <a14:m>
                            <m:oMath xmlns:m="http://schemas.openxmlformats.org/officeDocument/2006/math">
                              <m:func>
                                <m:funcPr>
                                  <m:ctrlPr>
                                    <a:rPr lang="ar-AE" sz="1800" b="0" i="1">
                                      <a:solidFill>
                                        <a:schemeClr val="accent1"/>
                                      </a:solidFill>
                                      <a:latin typeface="Cambria Math" panose="02040503050406030204" pitchFamily="18" charset="0"/>
                                    </a:rPr>
                                  </m:ctrlPr>
                                </m:funcPr>
                                <m:fName>
                                  <m:sSup>
                                    <m:sSupPr>
                                      <m:ctrlPr>
                                        <a:rPr lang="ar-AE" sz="1800" b="0" i="1">
                                          <a:solidFill>
                                            <a:schemeClr val="accent1"/>
                                          </a:solidFill>
                                          <a:latin typeface="Cambria Math" panose="02040503050406030204" pitchFamily="18" charset="0"/>
                                        </a:rPr>
                                      </m:ctrlPr>
                                    </m:sSupPr>
                                    <m:e>
                                      <m:r>
                                        <m:rPr>
                                          <m:sty m:val="p"/>
                                        </m:rPr>
                                        <a:rPr lang="ar-AE" sz="1800" b="0" i="1">
                                          <a:solidFill>
                                            <a:schemeClr val="accent1"/>
                                          </a:solidFill>
                                          <a:latin typeface="Cambria Math"/>
                                        </a:rPr>
                                        <m:t>f</m:t>
                                      </m:r>
                                    </m:e>
                                    <m:sup>
                                      <m:r>
                                        <a:rPr lang="ar-AE" sz="1800" b="0">
                                          <a:solidFill>
                                            <a:schemeClr val="accent1"/>
                                          </a:solidFill>
                                          <a:latin typeface="Cambria Math"/>
                                        </a:rPr>
                                        <m:t>″</m:t>
                                      </m:r>
                                    </m:sup>
                                  </m:sSup>
                                </m:fName>
                                <m:e>
                                  <m:d>
                                    <m:dPr>
                                      <m:ctrlPr>
                                        <a:rPr lang="ar-AE" sz="1800" b="0" i="1">
                                          <a:solidFill>
                                            <a:schemeClr val="accent1"/>
                                          </a:solidFill>
                                          <a:latin typeface="Cambria Math" panose="02040503050406030204" pitchFamily="18" charset="0"/>
                                        </a:rPr>
                                      </m:ctrlPr>
                                    </m:dPr>
                                    <m:e>
                                      <m:r>
                                        <a:rPr lang="ar-AE" sz="1800" b="0">
                                          <a:solidFill>
                                            <a:schemeClr val="accent1"/>
                                          </a:solidFill>
                                          <a:latin typeface="Cambria Math"/>
                                        </a:rPr>
                                        <m:t>−</m:t>
                                      </m:r>
                                      <m:r>
                                        <a:rPr lang="ar-AE" sz="1800" b="0">
                                          <a:solidFill>
                                            <a:schemeClr val="accent1"/>
                                          </a:solidFill>
                                          <a:latin typeface="Cambria Math"/>
                                        </a:rPr>
                                        <m:t>3</m:t>
                                      </m:r>
                                    </m:e>
                                  </m:d>
                                </m:e>
                              </m:func>
                              <m:r>
                                <a:rPr lang="ar-AE" sz="1800" b="0">
                                  <a:solidFill>
                                    <a:schemeClr val="accent1"/>
                                  </a:solidFill>
                                  <a:latin typeface="Cambria Math"/>
                                </a:rPr>
                                <m:t>&gt;</m:t>
                              </m:r>
                              <m:r>
                                <a:rPr lang="ar-AE" sz="1800" b="0">
                                  <a:solidFill>
                                    <a:schemeClr val="accent1"/>
                                  </a:solidFill>
                                  <a:latin typeface="Cambria Math"/>
                                </a:rPr>
                                <m:t>0</m:t>
                              </m:r>
                            </m:oMath>
                          </a14:m>
                          <a:r>
                            <a:rPr lang="ar-AE" sz="1800" b="0" dirty="0">
                              <a:solidFill>
                                <a:schemeClr val="accent1"/>
                              </a:solidFill>
                            </a:rPr>
                            <a:t> </a:t>
                          </a:r>
                        </a:p>
                        <a:p>
                          <a:pPr algn="ctr">
                            <a:defRPr sz="1800"/>
                          </a:pPr>
                          <a:r>
                            <a:rPr lang="en-US" sz="1800" b="0" dirty="0">
                              <a:solidFill>
                                <a:schemeClr val="accent1"/>
                              </a:solidFill>
                            </a:rPr>
                            <a:t>Therefore, </a:t>
                          </a:r>
                          <a14:m>
                            <m:oMath xmlns:m="http://schemas.openxmlformats.org/officeDocument/2006/math">
                              <m:r>
                                <m:rPr>
                                  <m:sty m:val="p"/>
                                </m:rPr>
                                <a:rPr lang="en-US" sz="1800" b="0" i="1">
                                  <a:solidFill>
                                    <a:schemeClr val="accent1"/>
                                  </a:solidFill>
                                  <a:latin typeface="Cambria Math"/>
                                </a:rPr>
                                <m:t>f</m:t>
                              </m:r>
                            </m:oMath>
                          </a14:m>
                          <a:r>
                            <a:rPr lang="en-US" sz="1800" b="0" dirty="0">
                              <a:solidFill>
                                <a:schemeClr val="accent1"/>
                              </a:solidFill>
                            </a:rPr>
                            <a:t> is concave up and </a:t>
                          </a:r>
                          <a14:m>
                            <m:oMath xmlns:m="http://schemas.openxmlformats.org/officeDocument/2006/math">
                              <m:d>
                                <m:dPr>
                                  <m:ctrlPr>
                                    <a:rPr lang="ar-AE" sz="1800" b="0" i="1">
                                      <a:solidFill>
                                        <a:schemeClr val="accent1"/>
                                      </a:solidFill>
                                      <a:latin typeface="Cambria Math" panose="02040503050406030204" pitchFamily="18" charset="0"/>
                                    </a:rPr>
                                  </m:ctrlPr>
                                </m:dPr>
                                <m:e>
                                  <m:r>
                                    <a:rPr lang="ar-AE" sz="1800" b="0">
                                      <a:solidFill>
                                        <a:schemeClr val="accent1"/>
                                      </a:solidFill>
                                      <a:latin typeface="Cambria Math"/>
                                    </a:rPr>
                                    <m:t>−</m:t>
                                  </m:r>
                                  <m:r>
                                    <a:rPr lang="ar-AE" sz="1800" b="0">
                                      <a:solidFill>
                                        <a:schemeClr val="accent1"/>
                                      </a:solidFill>
                                      <a:latin typeface="Cambria Math"/>
                                    </a:rPr>
                                    <m:t>3</m:t>
                                  </m:r>
                                  <m:r>
                                    <m:rPr>
                                      <m:nor/>
                                    </m:rPr>
                                    <a:rPr lang="ar-AE" sz="1800" b="0">
                                      <a:solidFill>
                                        <a:schemeClr val="accent1"/>
                                      </a:solidFill>
                                      <a:latin typeface="Cambria Math"/>
                                    </a:rPr>
                                    <m:t>, </m:t>
                                  </m:r>
                                  <m:r>
                                    <a:rPr lang="ar-AE" sz="1800" b="0">
                                      <a:solidFill>
                                        <a:schemeClr val="accent1"/>
                                      </a:solidFill>
                                      <a:latin typeface="Cambria Math"/>
                                    </a:rPr>
                                    <m:t>−</m:t>
                                  </m:r>
                                  <m:r>
                                    <a:rPr lang="ar-AE" sz="1800" b="0">
                                      <a:solidFill>
                                        <a:schemeClr val="accent1"/>
                                      </a:solidFill>
                                      <a:latin typeface="Cambria Math"/>
                                    </a:rPr>
                                    <m:t>81</m:t>
                                  </m:r>
                                </m:e>
                              </m:d>
                            </m:oMath>
                          </a14:m>
                          <a:r>
                            <a:rPr lang="ar-AE" sz="1800" b="0" dirty="0">
                              <a:solidFill>
                                <a:schemeClr val="accent1"/>
                              </a:solidFill>
                            </a:rPr>
                            <a:t> </a:t>
                          </a:r>
                          <a:r>
                            <a:rPr lang="en-US" sz="1800" b="0" dirty="0">
                              <a:solidFill>
                                <a:schemeClr val="accent1"/>
                              </a:solidFill>
                            </a:rPr>
                            <a:t>is a local minimum.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defRPr sz="1800"/>
                          </a:pPr>
                          <a:r>
                            <a:rPr lang="ar-AE" sz="1800" b="0" dirty="0">
                              <a:solidFill>
                                <a:schemeClr val="accent1"/>
                              </a:solidFill>
                            </a:rPr>
                            <a:t> </a:t>
                          </a:r>
                          <a14:m>
                            <m:oMath xmlns:m="http://schemas.openxmlformats.org/officeDocument/2006/math">
                              <m:r>
                                <m:rPr>
                                  <m:sty m:val="p"/>
                                </m:rPr>
                                <a:rPr lang="ar-AE" sz="1800" b="0" i="1">
                                  <a:solidFill>
                                    <a:schemeClr val="accent1"/>
                                  </a:solidFill>
                                  <a:latin typeface="Cambria Math"/>
                                </a:rPr>
                                <m:t>x</m:t>
                              </m:r>
                              <m:r>
                                <a:rPr lang="ar-AE" sz="1800" b="0">
                                  <a:solidFill>
                                    <a:schemeClr val="accent1"/>
                                  </a:solidFill>
                                  <a:latin typeface="Cambria Math"/>
                                </a:rPr>
                                <m:t>=</m:t>
                              </m:r>
                              <m:r>
                                <a:rPr lang="ar-AE" sz="1800" b="0">
                                  <a:solidFill>
                                    <a:schemeClr val="accent1"/>
                                  </a:solidFill>
                                  <a:latin typeface="Cambria Math"/>
                                </a:rPr>
                                <m:t>0</m:t>
                              </m:r>
                            </m:oMath>
                          </a14:m>
                          <a:r>
                            <a:rPr lang="ar-AE" sz="1800" b="0" dirty="0">
                              <a:solidFill>
                                <a:schemeClr val="accent1"/>
                              </a:solidFill>
                            </a:rPr>
                            <a:t> </a:t>
                          </a:r>
                        </a:p>
                        <a:p>
                          <a:pPr algn="ctr">
                            <a:defRPr sz="1800"/>
                          </a:pPr>
                          <a14:m>
                            <m:oMath xmlns:m="http://schemas.openxmlformats.org/officeDocument/2006/math">
                              <m:func>
                                <m:funcPr>
                                  <m:ctrlPr>
                                    <a:rPr lang="ar-AE" sz="1800" b="0" i="1">
                                      <a:solidFill>
                                        <a:schemeClr val="accent1"/>
                                      </a:solidFill>
                                      <a:latin typeface="Cambria Math" panose="02040503050406030204" pitchFamily="18" charset="0"/>
                                    </a:rPr>
                                  </m:ctrlPr>
                                </m:funcPr>
                                <m:fName>
                                  <m:sSup>
                                    <m:sSupPr>
                                      <m:ctrlPr>
                                        <a:rPr lang="ar-AE" sz="1800" b="0" i="1">
                                          <a:solidFill>
                                            <a:schemeClr val="accent1"/>
                                          </a:solidFill>
                                          <a:latin typeface="Cambria Math" panose="02040503050406030204" pitchFamily="18" charset="0"/>
                                        </a:rPr>
                                      </m:ctrlPr>
                                    </m:sSupPr>
                                    <m:e>
                                      <m:r>
                                        <m:rPr>
                                          <m:sty m:val="p"/>
                                        </m:rPr>
                                        <a:rPr lang="ar-AE" sz="1800" b="0" i="1">
                                          <a:solidFill>
                                            <a:schemeClr val="accent1"/>
                                          </a:solidFill>
                                          <a:latin typeface="Cambria Math"/>
                                        </a:rPr>
                                        <m:t>f</m:t>
                                      </m:r>
                                    </m:e>
                                    <m:sup>
                                      <m:r>
                                        <a:rPr lang="ar-AE" sz="1800" b="0">
                                          <a:solidFill>
                                            <a:schemeClr val="accent1"/>
                                          </a:solidFill>
                                          <a:latin typeface="Cambria Math"/>
                                        </a:rPr>
                                        <m:t>″</m:t>
                                      </m:r>
                                    </m:sup>
                                  </m:sSup>
                                </m:fName>
                                <m:e>
                                  <m:d>
                                    <m:dPr>
                                      <m:ctrlPr>
                                        <a:rPr lang="ar-AE" sz="1800" b="0" i="1">
                                          <a:solidFill>
                                            <a:schemeClr val="accent1"/>
                                          </a:solidFill>
                                          <a:latin typeface="Cambria Math" panose="02040503050406030204" pitchFamily="18" charset="0"/>
                                        </a:rPr>
                                      </m:ctrlPr>
                                    </m:dPr>
                                    <m:e>
                                      <m:r>
                                        <a:rPr lang="ar-AE" sz="1800" b="0">
                                          <a:solidFill>
                                            <a:schemeClr val="accent1"/>
                                          </a:solidFill>
                                          <a:latin typeface="Cambria Math"/>
                                        </a:rPr>
                                        <m:t>0</m:t>
                                      </m:r>
                                    </m:e>
                                  </m:d>
                                </m:e>
                              </m:func>
                              <m:r>
                                <a:rPr lang="ar-AE" sz="1800" b="0">
                                  <a:solidFill>
                                    <a:schemeClr val="accent1"/>
                                  </a:solidFill>
                                  <a:latin typeface="Cambria Math"/>
                                </a:rPr>
                                <m:t>&lt;</m:t>
                              </m:r>
                              <m:r>
                                <a:rPr lang="ar-AE" sz="1800" b="0">
                                  <a:solidFill>
                                    <a:schemeClr val="accent1"/>
                                  </a:solidFill>
                                  <a:latin typeface="Cambria Math"/>
                                </a:rPr>
                                <m:t>0</m:t>
                              </m:r>
                            </m:oMath>
                          </a14:m>
                          <a:r>
                            <a:rPr lang="ar-AE" sz="1800" b="0" dirty="0">
                              <a:solidFill>
                                <a:schemeClr val="accent1"/>
                              </a:solidFill>
                            </a:rPr>
                            <a:t> </a:t>
                          </a:r>
                        </a:p>
                        <a:p>
                          <a:pPr algn="ctr">
                            <a:defRPr sz="1800"/>
                          </a:pPr>
                          <a:r>
                            <a:rPr lang="en-US" sz="1800" b="0" dirty="0">
                              <a:solidFill>
                                <a:schemeClr val="accent1"/>
                              </a:solidFill>
                            </a:rPr>
                            <a:t>Therefore, </a:t>
                          </a:r>
                          <a14:m>
                            <m:oMath xmlns:m="http://schemas.openxmlformats.org/officeDocument/2006/math">
                              <m:r>
                                <m:rPr>
                                  <m:sty m:val="p"/>
                                </m:rPr>
                                <a:rPr lang="en-US" sz="1800" b="0" i="1">
                                  <a:solidFill>
                                    <a:schemeClr val="accent1"/>
                                  </a:solidFill>
                                  <a:latin typeface="Cambria Math"/>
                                </a:rPr>
                                <m:t>f</m:t>
                              </m:r>
                            </m:oMath>
                          </a14:m>
                          <a:r>
                            <a:rPr lang="en-US" sz="1800" b="0" dirty="0">
                              <a:solidFill>
                                <a:schemeClr val="accent1"/>
                              </a:solidFill>
                            </a:rPr>
                            <a:t> is concave down and </a:t>
                          </a:r>
                          <a14:m>
                            <m:oMath xmlns:m="http://schemas.openxmlformats.org/officeDocument/2006/math">
                              <m:d>
                                <m:dPr>
                                  <m:ctrlPr>
                                    <a:rPr lang="ar-AE" sz="1800" b="0" i="1">
                                      <a:solidFill>
                                        <a:schemeClr val="accent1"/>
                                      </a:solidFill>
                                      <a:latin typeface="Cambria Math" panose="02040503050406030204" pitchFamily="18" charset="0"/>
                                    </a:rPr>
                                  </m:ctrlPr>
                                </m:dPr>
                                <m:e>
                                  <m:r>
                                    <a:rPr lang="ar-AE" sz="1800" b="0">
                                      <a:solidFill>
                                        <a:schemeClr val="accent1"/>
                                      </a:solidFill>
                                      <a:latin typeface="Cambria Math"/>
                                    </a:rPr>
                                    <m:t>0</m:t>
                                  </m:r>
                                  <m:r>
                                    <m:rPr>
                                      <m:nor/>
                                    </m:rPr>
                                    <a:rPr lang="ar-AE" sz="1800" b="0">
                                      <a:solidFill>
                                        <a:schemeClr val="accent1"/>
                                      </a:solidFill>
                                      <a:latin typeface="Cambria Math"/>
                                    </a:rPr>
                                    <m:t>, </m:t>
                                  </m:r>
                                  <m:r>
                                    <a:rPr lang="ar-AE" sz="1800" b="0">
                                      <a:solidFill>
                                        <a:schemeClr val="accent1"/>
                                      </a:solidFill>
                                      <a:latin typeface="Cambria Math"/>
                                    </a:rPr>
                                    <m:t>0</m:t>
                                  </m:r>
                                </m:e>
                              </m:d>
                            </m:oMath>
                          </a14:m>
                          <a:r>
                            <a:rPr lang="ar-AE" sz="1800" b="0" dirty="0">
                              <a:solidFill>
                                <a:schemeClr val="accent1"/>
                              </a:solidFill>
                            </a:rPr>
                            <a:t> </a:t>
                          </a:r>
                          <a:r>
                            <a:rPr lang="en-US" sz="1800" b="0" dirty="0">
                              <a:solidFill>
                                <a:schemeClr val="accent1"/>
                              </a:solidFill>
                            </a:rPr>
                            <a:t>is a local maximum.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defRPr sz="1800"/>
                          </a:pPr>
                          <a:r>
                            <a:rPr lang="ar-AE" sz="1800" b="0" dirty="0">
                              <a:solidFill>
                                <a:schemeClr val="accent1"/>
                              </a:solidFill>
                            </a:rPr>
                            <a:t> </a:t>
                          </a:r>
                          <a14:m>
                            <m:oMath xmlns:m="http://schemas.openxmlformats.org/officeDocument/2006/math">
                              <m:r>
                                <m:rPr>
                                  <m:sty m:val="p"/>
                                </m:rPr>
                                <a:rPr lang="ar-AE" sz="1800" b="0" i="1">
                                  <a:solidFill>
                                    <a:schemeClr val="accent1"/>
                                  </a:solidFill>
                                  <a:latin typeface="Cambria Math"/>
                                </a:rPr>
                                <m:t>x</m:t>
                              </m:r>
                              <m:r>
                                <a:rPr lang="ar-AE" sz="1800" b="0">
                                  <a:solidFill>
                                    <a:schemeClr val="accent1"/>
                                  </a:solidFill>
                                  <a:latin typeface="Cambria Math"/>
                                </a:rPr>
                                <m:t>=</m:t>
                              </m:r>
                              <m:r>
                                <a:rPr lang="ar-AE" sz="1800" b="0">
                                  <a:solidFill>
                                    <a:schemeClr val="accent1"/>
                                  </a:solidFill>
                                  <a:latin typeface="Cambria Math"/>
                                </a:rPr>
                                <m:t>3</m:t>
                              </m:r>
                            </m:oMath>
                          </a14:m>
                          <a:r>
                            <a:rPr lang="ar-AE" sz="1800" b="0" dirty="0">
                              <a:solidFill>
                                <a:schemeClr val="accent1"/>
                              </a:solidFill>
                            </a:rPr>
                            <a:t> </a:t>
                          </a:r>
                        </a:p>
                        <a:p>
                          <a:pPr algn="ctr">
                            <a:defRPr sz="1800"/>
                          </a:pPr>
                          <a14:m>
                            <m:oMath xmlns:m="http://schemas.openxmlformats.org/officeDocument/2006/math">
                              <m:func>
                                <m:funcPr>
                                  <m:ctrlPr>
                                    <a:rPr lang="ar-AE" sz="1800" b="0" i="1">
                                      <a:solidFill>
                                        <a:schemeClr val="accent1"/>
                                      </a:solidFill>
                                      <a:latin typeface="Cambria Math" panose="02040503050406030204" pitchFamily="18" charset="0"/>
                                    </a:rPr>
                                  </m:ctrlPr>
                                </m:funcPr>
                                <m:fName>
                                  <m:sSup>
                                    <m:sSupPr>
                                      <m:ctrlPr>
                                        <a:rPr lang="ar-AE" sz="1800" b="0" i="1">
                                          <a:solidFill>
                                            <a:schemeClr val="accent1"/>
                                          </a:solidFill>
                                          <a:latin typeface="Cambria Math" panose="02040503050406030204" pitchFamily="18" charset="0"/>
                                        </a:rPr>
                                      </m:ctrlPr>
                                    </m:sSupPr>
                                    <m:e>
                                      <m:r>
                                        <m:rPr>
                                          <m:sty m:val="p"/>
                                        </m:rPr>
                                        <a:rPr lang="ar-AE" sz="1800" b="0" i="1">
                                          <a:solidFill>
                                            <a:schemeClr val="accent1"/>
                                          </a:solidFill>
                                          <a:latin typeface="Cambria Math"/>
                                        </a:rPr>
                                        <m:t>f</m:t>
                                      </m:r>
                                    </m:e>
                                    <m:sup>
                                      <m:r>
                                        <a:rPr lang="ar-AE" sz="1800" b="0">
                                          <a:solidFill>
                                            <a:schemeClr val="accent1"/>
                                          </a:solidFill>
                                          <a:latin typeface="Cambria Math"/>
                                        </a:rPr>
                                        <m:t>″</m:t>
                                      </m:r>
                                    </m:sup>
                                  </m:sSup>
                                </m:fName>
                                <m:e>
                                  <m:d>
                                    <m:dPr>
                                      <m:ctrlPr>
                                        <a:rPr lang="ar-AE" sz="1800" b="0" i="1">
                                          <a:solidFill>
                                            <a:schemeClr val="accent1"/>
                                          </a:solidFill>
                                          <a:latin typeface="Cambria Math" panose="02040503050406030204" pitchFamily="18" charset="0"/>
                                        </a:rPr>
                                      </m:ctrlPr>
                                    </m:dPr>
                                    <m:e>
                                      <m:r>
                                        <a:rPr lang="ar-AE" sz="1800" b="0">
                                          <a:solidFill>
                                            <a:schemeClr val="accent1"/>
                                          </a:solidFill>
                                          <a:latin typeface="Cambria Math"/>
                                        </a:rPr>
                                        <m:t>3</m:t>
                                      </m:r>
                                    </m:e>
                                  </m:d>
                                </m:e>
                              </m:func>
                              <m:r>
                                <a:rPr lang="ar-AE" sz="1800" b="0">
                                  <a:solidFill>
                                    <a:schemeClr val="accent1"/>
                                  </a:solidFill>
                                  <a:latin typeface="Cambria Math"/>
                                </a:rPr>
                                <m:t>&gt;</m:t>
                              </m:r>
                              <m:r>
                                <a:rPr lang="ar-AE" sz="1800" b="0">
                                  <a:solidFill>
                                    <a:schemeClr val="accent1"/>
                                  </a:solidFill>
                                  <a:latin typeface="Cambria Math"/>
                                </a:rPr>
                                <m:t>0</m:t>
                              </m:r>
                            </m:oMath>
                          </a14:m>
                          <a:r>
                            <a:rPr lang="ar-AE" sz="1800" b="0" dirty="0">
                              <a:solidFill>
                                <a:schemeClr val="accent1"/>
                              </a:solidFill>
                            </a:rPr>
                            <a:t> </a:t>
                          </a:r>
                        </a:p>
                        <a:p>
                          <a:pPr algn="ctr">
                            <a:defRPr sz="1800"/>
                          </a:pPr>
                          <a:r>
                            <a:rPr lang="en-US" sz="1800" b="0" dirty="0">
                              <a:solidFill>
                                <a:schemeClr val="accent1"/>
                              </a:solidFill>
                            </a:rPr>
                            <a:t>Therefore, </a:t>
                          </a:r>
                          <a14:m>
                            <m:oMath xmlns:m="http://schemas.openxmlformats.org/officeDocument/2006/math">
                              <m:r>
                                <m:rPr>
                                  <m:sty m:val="p"/>
                                </m:rPr>
                                <a:rPr lang="en-US" sz="1800" b="0" i="1">
                                  <a:solidFill>
                                    <a:schemeClr val="accent1"/>
                                  </a:solidFill>
                                  <a:latin typeface="Cambria Math"/>
                                </a:rPr>
                                <m:t>f</m:t>
                              </m:r>
                            </m:oMath>
                          </a14:m>
                          <a:r>
                            <a:rPr lang="en-US" sz="1800" b="0" dirty="0">
                              <a:solidFill>
                                <a:schemeClr val="accent1"/>
                              </a:solidFill>
                            </a:rPr>
                            <a:t> is concave up and </a:t>
                          </a:r>
                          <a14:m>
                            <m:oMath xmlns:m="http://schemas.openxmlformats.org/officeDocument/2006/math">
                              <m:d>
                                <m:dPr>
                                  <m:ctrlPr>
                                    <a:rPr lang="ar-AE" sz="1800" b="0" i="1">
                                      <a:solidFill>
                                        <a:schemeClr val="accent1"/>
                                      </a:solidFill>
                                      <a:latin typeface="Cambria Math" panose="02040503050406030204" pitchFamily="18" charset="0"/>
                                    </a:rPr>
                                  </m:ctrlPr>
                                </m:dPr>
                                <m:e>
                                  <m:r>
                                    <a:rPr lang="ar-AE" sz="1800" b="0">
                                      <a:solidFill>
                                        <a:schemeClr val="accent1"/>
                                      </a:solidFill>
                                      <a:latin typeface="Cambria Math"/>
                                    </a:rPr>
                                    <m:t>3</m:t>
                                  </m:r>
                                  <m:r>
                                    <m:rPr>
                                      <m:nor/>
                                    </m:rPr>
                                    <a:rPr lang="ar-AE" sz="1800" b="0">
                                      <a:solidFill>
                                        <a:schemeClr val="accent1"/>
                                      </a:solidFill>
                                      <a:latin typeface="Cambria Math"/>
                                    </a:rPr>
                                    <m:t>, </m:t>
                                  </m:r>
                                  <m:r>
                                    <a:rPr lang="ar-AE" sz="1800" b="0">
                                      <a:solidFill>
                                        <a:schemeClr val="accent1"/>
                                      </a:solidFill>
                                      <a:latin typeface="Cambria Math"/>
                                    </a:rPr>
                                    <m:t>−</m:t>
                                  </m:r>
                                  <m:r>
                                    <a:rPr lang="ar-AE" sz="1800" b="0">
                                      <a:solidFill>
                                        <a:schemeClr val="accent1"/>
                                      </a:solidFill>
                                      <a:latin typeface="Cambria Math"/>
                                    </a:rPr>
                                    <m:t>81</m:t>
                                  </m:r>
                                </m:e>
                              </m:d>
                            </m:oMath>
                          </a14:m>
                          <a:r>
                            <a:rPr lang="ar-AE" sz="1800" b="0" dirty="0">
                              <a:solidFill>
                                <a:schemeClr val="accent1"/>
                              </a:solidFill>
                            </a:rPr>
                            <a:t> </a:t>
                          </a:r>
                          <a:r>
                            <a:rPr lang="en-US" sz="1800" b="0" dirty="0">
                              <a:solidFill>
                                <a:schemeClr val="accent1"/>
                              </a:solidFill>
                            </a:rPr>
                            <a:t>is a local minimum.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681D2DAC-379A-49E6-4C2A-75863B9D833A}"/>
                  </a:ext>
                </a:extLst>
              </p:cNvPr>
              <p:cNvGraphicFramePr>
                <a:graphicFrameLocks/>
              </p:cNvGraphicFramePr>
              <p:nvPr>
                <p:extLst>
                  <p:ext uri="{D42A27DB-BD31-4B8C-83A1-F6EECF244321}">
                    <p14:modId xmlns:p14="http://schemas.microsoft.com/office/powerpoint/2010/main" val="373783286"/>
                  </p:ext>
                </p:extLst>
              </p:nvPr>
            </p:nvGraphicFramePr>
            <p:xfrm>
              <a:off x="457200" y="2240280"/>
              <a:ext cx="8229600" cy="1463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630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2075" r="-200000" b="-6224"/>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100000" t="-2075" r="-100000" b="-6224"/>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l="-200000" t="-2075" b="-6224"/>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Using the Second Derivative Test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The points of inflection come from setting </a:t>
                </a:r>
                <a14:m>
                  <m:oMath xmlns:m="http://schemas.openxmlformats.org/officeDocument/2006/math">
                    <m:func>
                      <m:funcPr>
                        <m:ctrlPr>
                          <a:rPr i="1">
                            <a:latin typeface="Cambria Math" panose="02040503050406030204" pitchFamily="18" charset="0"/>
                          </a:rPr>
                        </m:ctrlPr>
                      </m:funcPr>
                      <m:fName>
                        <m:sSup>
                          <m:sSupPr>
                            <m:ctrlPr>
                              <a:rPr i="1">
                                <a:latin typeface="Cambria Math" panose="02040503050406030204" pitchFamily="18" charset="0"/>
                              </a:rPr>
                            </m:ctrlPr>
                          </m:sSupPr>
                          <m:e>
                            <m:r>
                              <a:rPr>
                                <a:latin typeface="Cambria Math" panose="02040503050406030204" pitchFamily="18" charset="0"/>
                              </a:rPr>
                              <m:t>𝑓</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a:t> and solving for </a:t>
                </a:r>
                <a14:m>
                  <m:oMath xmlns:m="http://schemas.openxmlformats.org/officeDocument/2006/math">
                    <m:r>
                      <a:rPr>
                        <a:latin typeface="Cambria Math" panose="02040503050406030204" pitchFamily="18" charset="0"/>
                      </a:rPr>
                      <m:t>𝑥</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C177A2B-2144-421C-D89E-E21560E313AF}"/>
                  </a:ext>
                </a:extLst>
              </p:cNvPr>
              <p:cNvGraphicFramePr>
                <a:graphicFrameLocks/>
              </p:cNvGraphicFramePr>
              <p:nvPr>
                <p:extLst>
                  <p:ext uri="{D42A27DB-BD31-4B8C-83A1-F6EECF244321}">
                    <p14:modId xmlns:p14="http://schemas.microsoft.com/office/powerpoint/2010/main" val="1812627503"/>
                  </p:ext>
                </p:extLst>
              </p:nvPr>
            </p:nvGraphicFramePr>
            <p:xfrm>
              <a:off x="457200" y="2286000"/>
              <a:ext cx="8229600" cy="1917764"/>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pPr algn="r">
                            <a:defRPr sz="1800"/>
                          </a:pPr>
                          <a:r>
                            <a:t>​</a:t>
                          </a:r>
                          <a14:m>
                            <m:oMath xmlns:m="http://schemas.openxmlformats.org/officeDocument/2006/math">
                              <m:sSup>
                                <m:sSupPr>
                                  <m:ctrlPr>
                                    <a:rPr sz="1800" i="1">
                                      <a:latin typeface="Cambria Math" panose="02040503050406030204" pitchFamily="18" charset="0"/>
                                    </a:rPr>
                                  </m:ctrlPr>
                                </m:sSupPr>
                                <m:e>
                                  <m:r>
                                    <a:rPr sz="1800">
                                      <a:latin typeface="Cambria Math"/>
                                    </a:rPr>
                                    <m:t>𝑓</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oMath>
                          </a14:m>
                          <a:endParaRPr/>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12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36</m:t>
                              </m:r>
                            </m:oMath>
                          </a14:m>
                          <a:endParaRPr dirty="0"/>
                        </a:p>
                      </a:txBody>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r>
                            <a:t>​</a:t>
                          </a:r>
                          <a:r>
                            <a:rPr sz="1800">
                              <a:latin typeface="Cambria Math"/>
                            </a:rPr>
                            <a:t>0</a:t>
                          </a:r>
                        </a:p>
                      </a:txBody>
                      <a:tcPr/>
                    </a:tc>
                    <a:tc>
                      <a:txBody>
                        <a:bodyPr/>
                        <a:lstStyle/>
                        <a:p>
                          <a:pPr algn="l">
                            <a:defRPr sz="1800"/>
                          </a:pPr>
                          <a:r>
                            <a:rPr dirty="0"/>
                            <a:t>​</a:t>
                          </a:r>
                          <a14:m>
                            <m:oMath xmlns:m="http://schemas.openxmlformats.org/officeDocument/2006/math">
                              <m:r>
                                <a:rPr sz="1800">
                                  <a:latin typeface="Cambria Math"/>
                                </a:rPr>
                                <m:t>=</m:t>
                              </m:r>
                              <m:r>
                                <a:rPr sz="1800">
                                  <a:latin typeface="Cambria Math"/>
                                </a:rPr>
                                <m:t>12</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36</m:t>
                              </m:r>
                            </m:oMath>
                          </a14:m>
                          <a:endParaRPr dirty="0"/>
                        </a:p>
                      </a:txBody>
                      <a:tcPr/>
                    </a:tc>
                    <a:tc>
                      <a:txBody>
                        <a:bodyPr/>
                        <a:lstStyle/>
                        <a:p>
                          <a:pPr algn="l">
                            <a:defRPr sz="1100" b="1"/>
                          </a:pPr>
                          <a:r>
                            <a:rPr sz="1800" b="0" dirty="0"/>
                            <a:t>Set </a:t>
                          </a:r>
                          <a14:m>
                            <m:oMath xmlns:m="http://schemas.openxmlformats.org/officeDocument/2006/math">
                              <m:func>
                                <m:funcPr>
                                  <m:ctrlPr>
                                    <a:rPr sz="1800" b="0" i="1">
                                      <a:latin typeface="Cambria Math" panose="02040503050406030204" pitchFamily="18" charset="0"/>
                                    </a:rPr>
                                  </m:ctrlPr>
                                </m:funcPr>
                                <m:fName>
                                  <m:sSup>
                                    <m:sSupPr>
                                      <m:ctrlPr>
                                        <a:rPr sz="1800" b="0" i="1">
                                          <a:latin typeface="Cambria Math" panose="02040503050406030204" pitchFamily="18" charset="0"/>
                                        </a:rPr>
                                      </m:ctrlPr>
                                    </m:sSupPr>
                                    <m:e>
                                      <m:r>
                                        <m:rPr>
                                          <m:sty m:val="p"/>
                                        </m:rPr>
                                        <a:rPr sz="1800" b="0" i="1">
                                          <a:latin typeface="Cambria Math"/>
                                        </a:rPr>
                                        <m:t>f</m:t>
                                      </m:r>
                                    </m:e>
                                    <m:sup>
                                      <m:r>
                                        <a:rPr sz="1800" b="0">
                                          <a:latin typeface="Cambria Math"/>
                                        </a:rPr>
                                        <m:t>″</m:t>
                                      </m:r>
                                    </m:sup>
                                  </m:sSup>
                                </m:fName>
                                <m:e>
                                  <m:d>
                                    <m:dPr>
                                      <m:ctrlPr>
                                        <a:rPr sz="1800" b="0" i="1">
                                          <a:latin typeface="Cambria Math" panose="02040503050406030204" pitchFamily="18" charset="0"/>
                                        </a:rPr>
                                      </m:ctrlPr>
                                    </m:dPr>
                                    <m:e>
                                      <m:r>
                                        <m:rPr>
                                          <m:sty m:val="p"/>
                                        </m:rPr>
                                        <a:rPr sz="1800" b="0" i="1">
                                          <a:latin typeface="Cambria Math"/>
                                        </a:rPr>
                                        <m:t>x</m:t>
                                      </m:r>
                                    </m:e>
                                  </m:d>
                                </m:e>
                              </m:func>
                              <m:r>
                                <a:rPr sz="1800" b="0">
                                  <a:latin typeface="Cambria Math"/>
                                </a:rPr>
                                <m:t>=</m:t>
                              </m:r>
                              <m:r>
                                <a:rPr sz="1800" b="0">
                                  <a:latin typeface="Cambria Math"/>
                                </a:rPr>
                                <m:t>0</m:t>
                              </m:r>
                            </m:oMath>
                          </a14:m>
                          <a:r>
                            <a:rPr sz="1800" b="0" dirty="0"/>
                            <a:t>.</a:t>
                          </a:r>
                        </a:p>
                      </a:txBody>
                      <a:tcPr/>
                    </a:tc>
                    <a:extLst>
                      <a:ext uri="{0D108BD9-81ED-4DB2-BD59-A6C34878D82A}">
                        <a16:rowId xmlns:a16="http://schemas.microsoft.com/office/drawing/2014/main" val="10001"/>
                      </a:ext>
                    </a:extLst>
                  </a:tr>
                  <a:tr h="370840">
                    <a:tc>
                      <a:txBody>
                        <a:bodyPr/>
                        <a:lstStyle/>
                        <a:p>
                          <a:pPr algn="r"/>
                          <a:r>
                            <a:t>​</a:t>
                          </a:r>
                          <a:r>
                            <a:rPr sz="1800">
                              <a:latin typeface="Cambria Math"/>
                            </a:rPr>
                            <a:t>0</a:t>
                          </a:r>
                        </a:p>
                      </a:txBody>
                      <a:tcPr/>
                    </a:tc>
                    <a:tc>
                      <a:txBody>
                        <a:bodyPr/>
                        <a:lstStyle/>
                        <a:p>
                          <a:pPr algn="l">
                            <a:defRPr sz="1800"/>
                          </a:pPr>
                          <a:r>
                            <a:t>​</a:t>
                          </a:r>
                          <a14:m>
                            <m:oMath xmlns:m="http://schemas.openxmlformats.org/officeDocument/2006/math">
                              <m:r>
                                <a:rPr sz="1800">
                                  <a:latin typeface="Cambria Math"/>
                                </a:rPr>
                                <m:t>=</m:t>
                              </m:r>
                              <m:r>
                                <a:rPr sz="1800">
                                  <a:latin typeface="Cambria Math"/>
                                </a:rPr>
                                <m:t>12</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3</m:t>
                                  </m:r>
                                </m:e>
                              </m:d>
                            </m:oMath>
                          </a14:m>
                          <a:endParaRPr/>
                        </a:p>
                      </a:txBody>
                      <a:tcPr/>
                    </a:tc>
                    <a:tc>
                      <a:txBody>
                        <a:bodyPr/>
                        <a:lstStyle/>
                        <a:p>
                          <a:pPr algn="l"/>
                          <a:endParaRPr/>
                        </a:p>
                      </a:txBody>
                      <a:tcPr/>
                    </a:tc>
                    <a:extLst>
                      <a:ext uri="{0D108BD9-81ED-4DB2-BD59-A6C34878D82A}">
                        <a16:rowId xmlns:a16="http://schemas.microsoft.com/office/drawing/2014/main" val="10002"/>
                      </a:ext>
                    </a:extLst>
                  </a:tr>
                  <a:tr h="370840">
                    <a:tc>
                      <a:txBody>
                        <a:bodyPr/>
                        <a:lstStyle/>
                        <a:p>
                          <a:pPr algn="r"/>
                          <a:r>
                            <a:t>​</a:t>
                          </a:r>
                          <a:r>
                            <a:rPr sz="1800">
                              <a:latin typeface="Cambria Math"/>
                            </a:rPr>
                            <a:t>0</a:t>
                          </a:r>
                        </a:p>
                      </a:txBody>
                      <a:tcPr/>
                    </a:tc>
                    <a:tc>
                      <a:txBody>
                        <a:bodyPr/>
                        <a:lstStyle/>
                        <a:p>
                          <a:pPr algn="l">
                            <a:defRPr sz="1800"/>
                          </a:pPr>
                          <a:r>
                            <a:t>​</a:t>
                          </a:r>
                          <a14:m>
                            <m:oMath xmlns:m="http://schemas.openxmlformats.org/officeDocument/2006/math">
                              <m:r>
                                <a:rPr sz="1800">
                                  <a:latin typeface="Cambria Math"/>
                                </a:rPr>
                                <m:t>=</m:t>
                              </m:r>
                              <m:r>
                                <a:rPr sz="1800">
                                  <a:latin typeface="Cambria Math"/>
                                </a:rPr>
                                <m:t>12</m:t>
                              </m:r>
                              <m:d>
                                <m:dPr>
                                  <m:ctrlPr>
                                    <a:rPr sz="1800" i="1">
                                      <a:latin typeface="Cambria Math" panose="02040503050406030204" pitchFamily="18" charset="0"/>
                                    </a:rPr>
                                  </m:ctrlPr>
                                </m:dPr>
                                <m:e>
                                  <m:r>
                                    <a:rPr sz="1800">
                                      <a:latin typeface="Cambria Math"/>
                                    </a:rPr>
                                    <m:t>𝑥</m:t>
                                  </m:r>
                                  <m:r>
                                    <a:rPr sz="1800">
                                      <a:latin typeface="Cambria Math"/>
                                    </a:rPr>
                                    <m:t>−</m:t>
                                  </m:r>
                                  <m:rad>
                                    <m:radPr>
                                      <m:degHide m:val="on"/>
                                      <m:ctrlPr>
                                        <a:rPr sz="1800" i="1">
                                          <a:latin typeface="Cambria Math" panose="02040503050406030204" pitchFamily="18" charset="0"/>
                                        </a:rPr>
                                      </m:ctrlPr>
                                    </m:radPr>
                                    <m:deg/>
                                    <m:e>
                                      <m:r>
                                        <a:rPr sz="1800">
                                          <a:latin typeface="Cambria Math"/>
                                        </a:rPr>
                                        <m:t>3</m:t>
                                      </m:r>
                                    </m:e>
                                  </m:rad>
                                </m:e>
                              </m:d>
                              <m:d>
                                <m:dPr>
                                  <m:ctrlPr>
                                    <a:rPr sz="1800" i="1">
                                      <a:latin typeface="Cambria Math" panose="02040503050406030204" pitchFamily="18" charset="0"/>
                                    </a:rPr>
                                  </m:ctrlPr>
                                </m:dPr>
                                <m:e>
                                  <m:r>
                                    <a:rPr sz="1800">
                                      <a:latin typeface="Cambria Math"/>
                                    </a:rPr>
                                    <m:t>𝑥</m:t>
                                  </m:r>
                                  <m:r>
                                    <a:rPr sz="1800">
                                      <a:latin typeface="Cambria Math"/>
                                    </a:rPr>
                                    <m:t>+</m:t>
                                  </m:r>
                                  <m:rad>
                                    <m:radPr>
                                      <m:degHide m:val="on"/>
                                      <m:ctrlPr>
                                        <a:rPr sz="1800" i="1">
                                          <a:latin typeface="Cambria Math" panose="02040503050406030204" pitchFamily="18" charset="0"/>
                                        </a:rPr>
                                      </m:ctrlPr>
                                    </m:radPr>
                                    <m:deg/>
                                    <m:e>
                                      <m:r>
                                        <a:rPr sz="1800">
                                          <a:latin typeface="Cambria Math"/>
                                        </a:rPr>
                                        <m:t>3</m:t>
                                      </m:r>
                                    </m:e>
                                  </m:rad>
                                </m:e>
                              </m:d>
                            </m:oMath>
                          </a14:m>
                          <a:endParaRPr/>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𝑥</m:t>
                                </m:r>
                              </m:oMath>
                            </m:oMathPara>
                          </a14:m>
                          <a:endParaRPr dirty="0"/>
                        </a:p>
                      </a:txBody>
                      <a:tcPr/>
                    </a:tc>
                    <a:tc>
                      <a:txBody>
                        <a:bodyPr/>
                        <a:lstStyle/>
                        <a:p>
                          <a:pPr algn="l">
                            <a:defRPr sz="1800"/>
                          </a:pPr>
                          <a:r>
                            <a:t>​</a:t>
                          </a:r>
                          <a14:m>
                            <m:oMath xmlns:m="http://schemas.openxmlformats.org/officeDocument/2006/math">
                              <m:r>
                                <a:rPr sz="1800">
                                  <a:latin typeface="Cambria Math"/>
                                </a:rPr>
                                <m:t>=±</m:t>
                              </m:r>
                              <m:rad>
                                <m:radPr>
                                  <m:degHide m:val="on"/>
                                  <m:ctrlPr>
                                    <a:rPr sz="1800" i="1">
                                      <a:latin typeface="Cambria Math" panose="02040503050406030204" pitchFamily="18" charset="0"/>
                                    </a:rPr>
                                  </m:ctrlPr>
                                </m:radPr>
                                <m:deg/>
                                <m:e>
                                  <m:r>
                                    <a:rPr sz="1800">
                                      <a:latin typeface="Cambria Math"/>
                                    </a:rPr>
                                    <m:t>3</m:t>
                                  </m:r>
                                </m:e>
                              </m:rad>
                            </m:oMath>
                          </a14:m>
                          <a:endParaRPr/>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8C177A2B-2144-421C-D89E-E21560E313AF}"/>
                  </a:ext>
                </a:extLst>
              </p:cNvPr>
              <p:cNvGraphicFramePr>
                <a:graphicFrameLocks/>
              </p:cNvGraphicFramePr>
              <p:nvPr>
                <p:extLst>
                  <p:ext uri="{D42A27DB-BD31-4B8C-83A1-F6EECF244321}">
                    <p14:modId xmlns:p14="http://schemas.microsoft.com/office/powerpoint/2010/main" val="1812627503"/>
                  </p:ext>
                </p:extLst>
              </p:nvPr>
            </p:nvGraphicFramePr>
            <p:xfrm>
              <a:off x="457200" y="2286000"/>
              <a:ext cx="8229600" cy="1917764"/>
            </p:xfrm>
            <a:graphic>
              <a:graphicData uri="http://schemas.openxmlformats.org/drawingml/2006/table">
                <a:tbl>
                  <a:tblPr firstRow="1" bandRow="1">
                    <a:tableStyleId>{2D5ABB26-0587-4C30-8999-92F81FD0307C}</a:tableStyleId>
                  </a:tblPr>
                  <a:tblGrid>
                    <a:gridCol w="838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t="-8197" r="-878261" b="-442623"/>
                          </a:stretch>
                        </a:blipFill>
                      </a:tcPr>
                    </a:tc>
                    <a:tc>
                      <a:txBody>
                        <a:bodyPr/>
                        <a:lstStyle/>
                        <a:p>
                          <a:endParaRPr lang="en-US"/>
                        </a:p>
                      </a:txBody>
                      <a:tcPr>
                        <a:blipFill>
                          <a:blip r:embed="rId3"/>
                          <a:stretch>
                            <a:fillRect l="-32471" t="-8197" r="-185176" b="-442623"/>
                          </a:stretch>
                        </a:blipFill>
                      </a:tcPr>
                    </a:tc>
                    <a:tc>
                      <a:txBody>
                        <a:bodyPr/>
                        <a:lstStyle/>
                        <a:p>
                          <a:pPr algn="l"/>
                          <a:endParaRPr/>
                        </a:p>
                      </a:txBody>
                      <a:tcPr/>
                    </a:tc>
                    <a:extLst>
                      <a:ext uri="{0D108BD9-81ED-4DB2-BD59-A6C34878D82A}">
                        <a16:rowId xmlns:a16="http://schemas.microsoft.com/office/drawing/2014/main" val="10000"/>
                      </a:ext>
                    </a:extLst>
                  </a:tr>
                  <a:tr h="370840">
                    <a:tc>
                      <a:txBody>
                        <a:bodyPr/>
                        <a:lstStyle/>
                        <a:p>
                          <a:pPr algn="r"/>
                          <a:r>
                            <a:t>​</a:t>
                          </a:r>
                          <a:r>
                            <a:rPr sz="1800">
                              <a:latin typeface="Cambria Math"/>
                            </a:rPr>
                            <a:t>0</a:t>
                          </a:r>
                        </a:p>
                      </a:txBody>
                      <a:tcPr/>
                    </a:tc>
                    <a:tc>
                      <a:txBody>
                        <a:bodyPr/>
                        <a:lstStyle/>
                        <a:p>
                          <a:endParaRPr lang="en-US"/>
                        </a:p>
                      </a:txBody>
                      <a:tcPr>
                        <a:blipFill>
                          <a:blip r:embed="rId3"/>
                          <a:stretch>
                            <a:fillRect l="-32471" t="-108197" r="-185176" b="-342623"/>
                          </a:stretch>
                        </a:blipFill>
                      </a:tcPr>
                    </a:tc>
                    <a:tc>
                      <a:txBody>
                        <a:bodyPr/>
                        <a:lstStyle/>
                        <a:p>
                          <a:endParaRPr lang="en-US"/>
                        </a:p>
                      </a:txBody>
                      <a:tcPr>
                        <a:blipFill>
                          <a:blip r:embed="rId3"/>
                          <a:stretch>
                            <a:fillRect l="-71537" t="-108197" b="-342623"/>
                          </a:stretch>
                        </a:blipFill>
                      </a:tcPr>
                    </a:tc>
                    <a:extLst>
                      <a:ext uri="{0D108BD9-81ED-4DB2-BD59-A6C34878D82A}">
                        <a16:rowId xmlns:a16="http://schemas.microsoft.com/office/drawing/2014/main" val="10001"/>
                      </a:ext>
                    </a:extLst>
                  </a:tr>
                  <a:tr h="370840">
                    <a:tc>
                      <a:txBody>
                        <a:bodyPr/>
                        <a:lstStyle/>
                        <a:p>
                          <a:pPr algn="r"/>
                          <a:r>
                            <a:t>​</a:t>
                          </a:r>
                          <a:r>
                            <a:rPr sz="1800">
                              <a:latin typeface="Cambria Math"/>
                            </a:rPr>
                            <a:t>0</a:t>
                          </a:r>
                        </a:p>
                      </a:txBody>
                      <a:tcPr/>
                    </a:tc>
                    <a:tc>
                      <a:txBody>
                        <a:bodyPr/>
                        <a:lstStyle/>
                        <a:p>
                          <a:endParaRPr lang="en-US"/>
                        </a:p>
                      </a:txBody>
                      <a:tcPr>
                        <a:blipFill>
                          <a:blip r:embed="rId3"/>
                          <a:stretch>
                            <a:fillRect l="-32471" t="-208197" r="-185176" b="-242623"/>
                          </a:stretch>
                        </a:blipFill>
                      </a:tcPr>
                    </a:tc>
                    <a:tc>
                      <a:txBody>
                        <a:bodyPr/>
                        <a:lstStyle/>
                        <a:p>
                          <a:pPr algn="l"/>
                          <a:endParaRPr/>
                        </a:p>
                      </a:txBody>
                      <a:tcPr/>
                    </a:tc>
                    <a:extLst>
                      <a:ext uri="{0D108BD9-81ED-4DB2-BD59-A6C34878D82A}">
                        <a16:rowId xmlns:a16="http://schemas.microsoft.com/office/drawing/2014/main" val="10002"/>
                      </a:ext>
                    </a:extLst>
                  </a:tr>
                  <a:tr h="413639">
                    <a:tc>
                      <a:txBody>
                        <a:bodyPr/>
                        <a:lstStyle/>
                        <a:p>
                          <a:pPr algn="r"/>
                          <a:r>
                            <a:t>​</a:t>
                          </a:r>
                          <a:r>
                            <a:rPr sz="1800">
                              <a:latin typeface="Cambria Math"/>
                            </a:rPr>
                            <a:t>0</a:t>
                          </a:r>
                        </a:p>
                      </a:txBody>
                      <a:tcPr/>
                    </a:tc>
                    <a:tc>
                      <a:txBody>
                        <a:bodyPr/>
                        <a:lstStyle/>
                        <a:p>
                          <a:endParaRPr lang="en-US"/>
                        </a:p>
                      </a:txBody>
                      <a:tcPr>
                        <a:blipFill>
                          <a:blip r:embed="rId3"/>
                          <a:stretch>
                            <a:fillRect l="-32471" t="-276471" r="-185176" b="-117647"/>
                          </a:stretch>
                        </a:blipFill>
                      </a:tcPr>
                    </a:tc>
                    <a:tc>
                      <a:txBody>
                        <a:bodyPr/>
                        <a:lstStyle/>
                        <a:p>
                          <a:pPr algn="l"/>
                          <a:endParaRPr/>
                        </a:p>
                      </a:txBody>
                      <a:tcPr/>
                    </a:tc>
                    <a:extLst>
                      <a:ext uri="{0D108BD9-81ED-4DB2-BD59-A6C34878D82A}">
                        <a16:rowId xmlns:a16="http://schemas.microsoft.com/office/drawing/2014/main" val="10003"/>
                      </a:ext>
                    </a:extLst>
                  </a:tr>
                  <a:tr h="391605">
                    <a:tc>
                      <a:txBody>
                        <a:bodyPr/>
                        <a:lstStyle/>
                        <a:p>
                          <a:endParaRPr lang="en-US"/>
                        </a:p>
                      </a:txBody>
                      <a:tcPr>
                        <a:blipFill>
                          <a:blip r:embed="rId3"/>
                          <a:stretch>
                            <a:fillRect t="-400000" r="-878261" b="-25000"/>
                          </a:stretch>
                        </a:blipFill>
                      </a:tcPr>
                    </a:tc>
                    <a:tc>
                      <a:txBody>
                        <a:bodyPr/>
                        <a:lstStyle/>
                        <a:p>
                          <a:endParaRPr lang="en-US"/>
                        </a:p>
                      </a:txBody>
                      <a:tcPr>
                        <a:blipFill>
                          <a:blip r:embed="rId3"/>
                          <a:stretch>
                            <a:fillRect l="-32471" t="-400000" r="-185176" b="-25000"/>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0E0B-1C4C-2036-520C-C5E3F3BBA460}"/>
              </a:ext>
            </a:extLst>
          </p:cNvPr>
          <p:cNvSpPr>
            <a:spLocks noGrp="1"/>
          </p:cNvSpPr>
          <p:nvPr>
            <p:ph type="title"/>
          </p:nvPr>
        </p:nvSpPr>
        <p:spPr/>
        <p:txBody>
          <a:bodyPr/>
          <a:lstStyle/>
          <a:p>
            <a:r>
              <a:rPr lang="en-US" dirty="0"/>
              <a:t>Example 1: Using the Second Derivative Test (cont.)</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6460B15-CF37-7127-F6CB-CFF015F8C4C6}"/>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The corresponding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-values are</a:t>
                </a:r>
              </a:p>
              <a:p>
                <a:endParaRPr lang="en-US" dirty="0"/>
              </a:p>
            </p:txBody>
          </p:sp>
        </mc:Choice>
        <mc:Fallback>
          <p:sp>
            <p:nvSpPr>
              <p:cNvPr id="3" name="Text Placeholder 2">
                <a:extLst>
                  <a:ext uri="{FF2B5EF4-FFF2-40B4-BE49-F238E27FC236}">
                    <a16:creationId xmlns:a16="http://schemas.microsoft.com/office/drawing/2014/main" id="{76460B15-CF37-7127-F6CB-CFF015F8C4C6}"/>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22B432D-D367-2B77-77EC-3F0E61D5DA62}"/>
                  </a:ext>
                </a:extLst>
              </p:cNvPr>
              <p:cNvSpPr txBox="1"/>
              <p:nvPr/>
            </p:nvSpPr>
            <p:spPr>
              <a:xfrm>
                <a:off x="457201" y="3962400"/>
                <a:ext cx="8229599" cy="110427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So the points of inflection are </a:t>
                </a:r>
                <a14:m>
                  <m:oMath xmlns:m="http://schemas.openxmlformats.org/officeDocument/2006/math">
                    <m:d>
                      <m:dPr>
                        <m:ctrlPr>
                          <a:rPr kumimoji="0" lang="ar-AE" sz="2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ad>
                          <m:radPr>
                            <m:degHide m:val="on"/>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rad>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45</m:t>
                        </m:r>
                      </m:e>
                    </m:d>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a:t>
                </a:r>
                <a:r>
                  <a:rPr lang="en-US" sz="2800" dirty="0">
                    <a:solidFill>
                      <a:srgbClr val="366092"/>
                    </a:solidFill>
                  </a:rPr>
                  <a:t>and</a:t>
                </a:r>
                <a:r>
                  <a:rPr lang="en-US" dirty="0">
                    <a:solidFill>
                      <a:srgbClr val="366092"/>
                    </a:solidFill>
                  </a:rPr>
                  <a:t> </a:t>
                </a:r>
                <a:endParaRPr lang="en-US" sz="2800" dirty="0">
                  <a:solidFill>
                    <a:srgbClr val="366092"/>
                  </a:solidFill>
                </a:endParaRPr>
              </a:p>
              <a:p>
                <a14:m>
                  <m:oMath xmlns:m="http://schemas.openxmlformats.org/officeDocument/2006/math">
                    <m:d>
                      <m:dPr>
                        <m:ctrlPr>
                          <a:rPr lang="ar-AE" sz="2800" i="1">
                            <a:solidFill>
                              <a:srgbClr val="366092"/>
                            </a:solidFill>
                            <a:latin typeface="Cambria Math" panose="02040503050406030204" pitchFamily="18" charset="0"/>
                          </a:rPr>
                        </m:ctrlPr>
                      </m:dPr>
                      <m:e>
                        <m:rad>
                          <m:radPr>
                            <m:degHide m:val="on"/>
                            <m:ctrlPr>
                              <a:rPr lang="ar-AE" sz="2800" i="1">
                                <a:solidFill>
                                  <a:srgbClr val="366092"/>
                                </a:solidFill>
                                <a:latin typeface="Cambria Math" panose="02040503050406030204" pitchFamily="18" charset="0"/>
                              </a:rPr>
                            </m:ctrlPr>
                          </m:radPr>
                          <m:deg/>
                          <m:e>
                            <m:r>
                              <a:rPr lang="ar-AE" sz="2800">
                                <a:solidFill>
                                  <a:srgbClr val="366092"/>
                                </a:solidFill>
                                <a:latin typeface="Cambria Math" panose="02040503050406030204" pitchFamily="18" charset="0"/>
                              </a:rPr>
                              <m:t>3</m:t>
                            </m:r>
                          </m:e>
                        </m:rad>
                        <m:r>
                          <m:rPr>
                            <m:nor/>
                          </m:rPr>
                          <a:rPr lang="ar-AE" sz="2800">
                            <a:solidFill>
                              <a:srgbClr val="366092"/>
                            </a:solidFill>
                          </a:rPr>
                          <m:t>, </m:t>
                        </m:r>
                        <m:r>
                          <a:rPr lang="ar-AE" sz="2800">
                            <a:solidFill>
                              <a:srgbClr val="366092"/>
                            </a:solidFill>
                            <a:latin typeface="Cambria Math" panose="02040503050406030204" pitchFamily="18" charset="0"/>
                          </a:rPr>
                          <m:t>−</m:t>
                        </m:r>
                        <m:r>
                          <a:rPr lang="ar-AE" sz="2800">
                            <a:solidFill>
                              <a:srgbClr val="366092"/>
                            </a:solidFill>
                            <a:latin typeface="Cambria Math" panose="02040503050406030204" pitchFamily="18" charset="0"/>
                          </a:rPr>
                          <m:t>45</m:t>
                        </m:r>
                      </m:e>
                    </m:d>
                  </m:oMath>
                </a14:m>
                <a:r>
                  <a:rPr lang="en-US" sz="2800" dirty="0"/>
                  <a:t>.</a:t>
                </a:r>
              </a:p>
            </p:txBody>
          </p:sp>
        </mc:Choice>
        <mc:Fallback>
          <p:sp>
            <p:nvSpPr>
              <p:cNvPr id="5" name="TextBox 4">
                <a:extLst>
                  <a:ext uri="{FF2B5EF4-FFF2-40B4-BE49-F238E27FC236}">
                    <a16:creationId xmlns:a16="http://schemas.microsoft.com/office/drawing/2014/main" id="{622B432D-D367-2B77-77EC-3F0E61D5DA62}"/>
                  </a:ext>
                </a:extLst>
              </p:cNvPr>
              <p:cNvSpPr txBox="1">
                <a:spLocks noRot="1" noChangeAspect="1" noMove="1" noResize="1" noEditPoints="1" noAdjustHandles="1" noChangeArrowheads="1" noChangeShapeType="1" noTextEdit="1"/>
              </p:cNvSpPr>
              <p:nvPr/>
            </p:nvSpPr>
            <p:spPr>
              <a:xfrm>
                <a:off x="457201" y="3962400"/>
                <a:ext cx="8229599" cy="1104277"/>
              </a:xfrm>
              <a:prstGeom prst="rect">
                <a:avLst/>
              </a:prstGeom>
              <a:blipFill>
                <a:blip r:embed="rId3"/>
                <a:stretch>
                  <a:fillRect l="-1481" b="-132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950CCE2B-CD96-5B75-56D2-39358AFC5006}"/>
                  </a:ext>
                </a:extLst>
              </p:cNvPr>
              <p:cNvGraphicFramePr>
                <a:graphicFrameLocks noGrp="1"/>
              </p:cNvGraphicFramePr>
              <p:nvPr>
                <p:extLst>
                  <p:ext uri="{D42A27DB-BD31-4B8C-83A1-F6EECF244321}">
                    <p14:modId xmlns:p14="http://schemas.microsoft.com/office/powerpoint/2010/main" val="3718260893"/>
                  </p:ext>
                </p:extLst>
              </p:nvPr>
            </p:nvGraphicFramePr>
            <p:xfrm>
              <a:off x="1066800" y="1600200"/>
              <a:ext cx="5943600" cy="2288922"/>
            </p:xfrm>
            <a:graphic>
              <a:graphicData uri="http://schemas.openxmlformats.org/drawingml/2006/table">
                <a:tbl>
                  <a:tblPr firstRow="1" bandRow="1">
                    <a:tableStyleId>{2D5ABB26-0587-4C30-8999-92F81FD0307C}</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04800">
                    <a:tc>
                      <a:txBody>
                        <a:bodyPr/>
                        <a:lstStyle/>
                        <a:p>
                          <a:pPr algn="r">
                            <a:defRPr sz="1600"/>
                          </a:pPr>
                          <a:r>
                            <a:rPr sz="1800"/>
                            <a:t>​</a:t>
                          </a:r>
                          <a14:m>
                            <m:oMath xmlns:m="http://schemas.openxmlformats.org/officeDocument/2006/math">
                              <m:r>
                                <a:rPr sz="1800">
                                  <a:latin typeface="Cambria Math"/>
                                </a:rPr>
                                <m:t>𝑓</m:t>
                              </m:r>
                              <m:r>
                                <a:rPr sz="1800">
                                  <a:latin typeface="Cambria Math"/>
                                </a:rPr>
                                <m:t>⁡</m:t>
                              </m:r>
                              <m:d>
                                <m:dPr>
                                  <m:ctrlPr>
                                    <a:rPr sz="1800" i="1">
                                      <a:latin typeface="Cambria Math" panose="02040503050406030204" pitchFamily="18" charset="0"/>
                                    </a:rPr>
                                  </m:ctrlPr>
                                </m:dPr>
                                <m:e>
                                  <m:r>
                                    <a:rPr sz="1800">
                                      <a:latin typeface="Cambria Math"/>
                                    </a:rPr>
                                    <m:t>−</m:t>
                                  </m:r>
                                  <m:rad>
                                    <m:radPr>
                                      <m:degHide m:val="on"/>
                                      <m:ctrlPr>
                                        <a:rPr sz="1800" i="1">
                                          <a:latin typeface="Cambria Math" panose="02040503050406030204" pitchFamily="18" charset="0"/>
                                        </a:rPr>
                                      </m:ctrlPr>
                                    </m:radPr>
                                    <m:deg/>
                                    <m:e>
                                      <m:r>
                                        <a:rPr sz="1800">
                                          <a:latin typeface="Cambria Math"/>
                                        </a:rPr>
                                        <m:t>3</m:t>
                                      </m:r>
                                    </m:e>
                                  </m:rad>
                                </m:e>
                              </m:d>
                            </m:oMath>
                          </a14:m>
                          <a:endParaRPr sz="1800"/>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m:t>
                                      </m:r>
                                      <m:rad>
                                        <m:radPr>
                                          <m:degHide m:val="on"/>
                                          <m:ctrlPr>
                                            <a:rPr sz="1800" i="1">
                                              <a:latin typeface="Cambria Math" panose="02040503050406030204" pitchFamily="18" charset="0"/>
                                            </a:rPr>
                                          </m:ctrlPr>
                                        </m:radPr>
                                        <m:deg/>
                                        <m:e>
                                          <m:r>
                                            <a:rPr sz="1800">
                                              <a:latin typeface="Cambria Math"/>
                                            </a:rPr>
                                            <m:t>3</m:t>
                                          </m:r>
                                        </m:e>
                                      </m:rad>
                                    </m:e>
                                  </m:d>
                                </m:e>
                                <m:sup>
                                  <m:r>
                                    <a:rPr sz="1800">
                                      <a:latin typeface="Cambria Math"/>
                                    </a:rPr>
                                    <m:t>4</m:t>
                                  </m:r>
                                </m:sup>
                              </m:sSup>
                              <m:r>
                                <a:rPr sz="1800">
                                  <a:latin typeface="Cambria Math"/>
                                </a:rPr>
                                <m:t>−</m:t>
                              </m:r>
                              <m:r>
                                <a:rPr sz="1800">
                                  <a:latin typeface="Cambria Math"/>
                                </a:rPr>
                                <m:t>18</m:t>
                              </m:r>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m:t>
                                      </m:r>
                                      <m:rad>
                                        <m:radPr>
                                          <m:degHide m:val="on"/>
                                          <m:ctrlPr>
                                            <a:rPr sz="1800" i="1">
                                              <a:latin typeface="Cambria Math" panose="02040503050406030204" pitchFamily="18" charset="0"/>
                                            </a:rPr>
                                          </m:ctrlPr>
                                        </m:radPr>
                                        <m:deg/>
                                        <m:e>
                                          <m:r>
                                            <a:rPr sz="1800">
                                              <a:latin typeface="Cambria Math"/>
                                            </a:rPr>
                                            <m:t>3</m:t>
                                          </m:r>
                                        </m:e>
                                      </m:rad>
                                    </m:e>
                                  </m:d>
                                </m:e>
                                <m:sup>
                                  <m:r>
                                    <a:rPr sz="1800">
                                      <a:latin typeface="Cambria Math"/>
                                    </a:rPr>
                                    <m:t>2</m:t>
                                  </m:r>
                                </m:sup>
                              </m:sSup>
                            </m:oMath>
                          </a14:m>
                          <a:endParaRPr sz="1800"/>
                        </a:p>
                      </a:txBody>
                      <a:tcPr marL="36576" marR="36576" marT="36576" marB="36576" anchor="ctr"/>
                    </a:tc>
                    <a:extLst>
                      <a:ext uri="{0D108BD9-81ED-4DB2-BD59-A6C34878D82A}">
                        <a16:rowId xmlns:a16="http://schemas.microsoft.com/office/drawing/2014/main" val="10000"/>
                      </a:ext>
                    </a:extLst>
                  </a:tr>
                  <a:tr h="304800">
                    <a:tc>
                      <a:txBody>
                        <a:bodyPr/>
                        <a:lstStyle/>
                        <a:p>
                          <a:pPr algn="r">
                            <a:defRPr sz="1600"/>
                          </a:pPr>
                          <a:r>
                            <a:rPr sz="1800" dirty="0"/>
                            <a:t>​</a:t>
                          </a:r>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r>
                                <a:rPr sz="1800">
                                  <a:latin typeface="Cambria Math"/>
                                </a:rPr>
                                <m:t>9</m:t>
                              </m:r>
                              <m:r>
                                <a:rPr sz="1800">
                                  <a:latin typeface="Cambria Math"/>
                                </a:rPr>
                                <m:t>−</m:t>
                              </m:r>
                              <m:r>
                                <a:rPr sz="1800">
                                  <a:latin typeface="Cambria Math"/>
                                </a:rPr>
                                <m:t>18</m:t>
                              </m:r>
                              <m:d>
                                <m:dPr>
                                  <m:ctrlPr>
                                    <a:rPr sz="1800" i="1">
                                      <a:latin typeface="Cambria Math" panose="02040503050406030204" pitchFamily="18" charset="0"/>
                                    </a:rPr>
                                  </m:ctrlPr>
                                </m:dPr>
                                <m:e>
                                  <m:r>
                                    <a:rPr sz="1800">
                                      <a:latin typeface="Cambria Math"/>
                                    </a:rPr>
                                    <m:t>3</m:t>
                                  </m:r>
                                </m:e>
                              </m:d>
                            </m:oMath>
                          </a14:m>
                          <a:endParaRPr sz="1800"/>
                        </a:p>
                      </a:txBody>
                      <a:tcPr marL="36576" marR="36576" marT="36576" marB="36576" anchor="ctr"/>
                    </a:tc>
                    <a:extLst>
                      <a:ext uri="{0D108BD9-81ED-4DB2-BD59-A6C34878D82A}">
                        <a16:rowId xmlns:a16="http://schemas.microsoft.com/office/drawing/2014/main" val="10001"/>
                      </a:ext>
                    </a:extLst>
                  </a:tr>
                  <a:tr h="304800">
                    <a:tc>
                      <a:txBody>
                        <a:bodyPr/>
                        <a:lstStyle/>
                        <a:p>
                          <a:pPr algn="r">
                            <a:defRPr sz="1600"/>
                          </a:pPr>
                          <a:r>
                            <a:rPr sz="1800"/>
                            <a:t>​</a:t>
                          </a:r>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r>
                                <a:rPr sz="1800">
                                  <a:latin typeface="Cambria Math"/>
                                </a:rPr>
                                <m:t>45</m:t>
                              </m:r>
                            </m:oMath>
                          </a14:m>
                          <a:endParaRPr sz="1800"/>
                        </a:p>
                      </a:txBody>
                      <a:tcPr marL="36576" marR="36576" marT="36576" marB="36576" anchor="ctr"/>
                    </a:tc>
                    <a:extLst>
                      <a:ext uri="{0D108BD9-81ED-4DB2-BD59-A6C34878D82A}">
                        <a16:rowId xmlns:a16="http://schemas.microsoft.com/office/drawing/2014/main" val="10002"/>
                      </a:ext>
                    </a:extLst>
                  </a:tr>
                  <a:tr h="304800">
                    <a:tc>
                      <a:txBody>
                        <a:bodyPr/>
                        <a:lstStyle/>
                        <a:p>
                          <a:pPr algn="r">
                            <a:defRPr sz="1600"/>
                          </a:pPr>
                          <a:r>
                            <a:rPr sz="1800"/>
                            <a:t>​</a:t>
                          </a:r>
                          <a14:m>
                            <m:oMath xmlns:m="http://schemas.openxmlformats.org/officeDocument/2006/math">
                              <m:r>
                                <a:rPr sz="1800">
                                  <a:latin typeface="Cambria Math"/>
                                </a:rPr>
                                <m:t>𝑓</m:t>
                              </m:r>
                              <m:r>
                                <a:rPr sz="1800">
                                  <a:latin typeface="Cambria Math"/>
                                </a:rPr>
                                <m:t>⁡</m:t>
                              </m:r>
                              <m:d>
                                <m:dPr>
                                  <m:ctrlPr>
                                    <a:rPr sz="1800" i="1">
                                      <a:latin typeface="Cambria Math" panose="02040503050406030204" pitchFamily="18" charset="0"/>
                                    </a:rPr>
                                  </m:ctrlPr>
                                </m:dPr>
                                <m:e>
                                  <m:rad>
                                    <m:radPr>
                                      <m:degHide m:val="on"/>
                                      <m:ctrlPr>
                                        <a:rPr sz="1800" i="1">
                                          <a:latin typeface="Cambria Math" panose="02040503050406030204" pitchFamily="18" charset="0"/>
                                        </a:rPr>
                                      </m:ctrlPr>
                                    </m:radPr>
                                    <m:deg/>
                                    <m:e>
                                      <m:r>
                                        <a:rPr sz="1800">
                                          <a:latin typeface="Cambria Math"/>
                                        </a:rPr>
                                        <m:t>3</m:t>
                                      </m:r>
                                    </m:e>
                                  </m:rad>
                                </m:e>
                              </m:d>
                            </m:oMath>
                          </a14:m>
                          <a:endParaRPr sz="1800"/>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sSup>
                                <m:sSupPr>
                                  <m:ctrlPr>
                                    <a:rPr sz="1800" i="1">
                                      <a:latin typeface="Cambria Math" panose="02040503050406030204" pitchFamily="18" charset="0"/>
                                    </a:rPr>
                                  </m:ctrlPr>
                                </m:sSupPr>
                                <m:e>
                                  <m:d>
                                    <m:dPr>
                                      <m:ctrlPr>
                                        <a:rPr sz="1800" i="1">
                                          <a:latin typeface="Cambria Math" panose="02040503050406030204" pitchFamily="18" charset="0"/>
                                        </a:rPr>
                                      </m:ctrlPr>
                                    </m:dPr>
                                    <m:e>
                                      <m:rad>
                                        <m:radPr>
                                          <m:degHide m:val="on"/>
                                          <m:ctrlPr>
                                            <a:rPr sz="1800" i="1">
                                              <a:latin typeface="Cambria Math" panose="02040503050406030204" pitchFamily="18" charset="0"/>
                                            </a:rPr>
                                          </m:ctrlPr>
                                        </m:radPr>
                                        <m:deg/>
                                        <m:e>
                                          <m:r>
                                            <a:rPr sz="1800">
                                              <a:latin typeface="Cambria Math"/>
                                            </a:rPr>
                                            <m:t>3</m:t>
                                          </m:r>
                                        </m:e>
                                      </m:rad>
                                    </m:e>
                                  </m:d>
                                </m:e>
                                <m:sup>
                                  <m:r>
                                    <a:rPr sz="1800">
                                      <a:latin typeface="Cambria Math"/>
                                    </a:rPr>
                                    <m:t>4</m:t>
                                  </m:r>
                                </m:sup>
                              </m:sSup>
                              <m:r>
                                <a:rPr sz="1800">
                                  <a:latin typeface="Cambria Math"/>
                                </a:rPr>
                                <m:t>−</m:t>
                              </m:r>
                              <m:r>
                                <a:rPr sz="1800">
                                  <a:latin typeface="Cambria Math"/>
                                </a:rPr>
                                <m:t>18</m:t>
                              </m:r>
                              <m:sSup>
                                <m:sSupPr>
                                  <m:ctrlPr>
                                    <a:rPr sz="1800" i="1">
                                      <a:latin typeface="Cambria Math" panose="02040503050406030204" pitchFamily="18" charset="0"/>
                                    </a:rPr>
                                  </m:ctrlPr>
                                </m:sSupPr>
                                <m:e>
                                  <m:d>
                                    <m:dPr>
                                      <m:ctrlPr>
                                        <a:rPr sz="1800" i="1">
                                          <a:latin typeface="Cambria Math" panose="02040503050406030204" pitchFamily="18" charset="0"/>
                                        </a:rPr>
                                      </m:ctrlPr>
                                    </m:dPr>
                                    <m:e>
                                      <m:rad>
                                        <m:radPr>
                                          <m:degHide m:val="on"/>
                                          <m:ctrlPr>
                                            <a:rPr sz="1800" i="1">
                                              <a:latin typeface="Cambria Math" panose="02040503050406030204" pitchFamily="18" charset="0"/>
                                            </a:rPr>
                                          </m:ctrlPr>
                                        </m:radPr>
                                        <m:deg/>
                                        <m:e>
                                          <m:r>
                                            <a:rPr sz="1800">
                                              <a:latin typeface="Cambria Math"/>
                                            </a:rPr>
                                            <m:t>3</m:t>
                                          </m:r>
                                        </m:e>
                                      </m:rad>
                                    </m:e>
                                  </m:d>
                                </m:e>
                                <m:sup>
                                  <m:r>
                                    <a:rPr sz="1800">
                                      <a:latin typeface="Cambria Math"/>
                                    </a:rPr>
                                    <m:t>2</m:t>
                                  </m:r>
                                </m:sup>
                              </m:sSup>
                            </m:oMath>
                          </a14:m>
                          <a:endParaRPr sz="1800"/>
                        </a:p>
                      </a:txBody>
                      <a:tcPr marL="36576" marR="36576" marT="36576" marB="36576" anchor="ctr"/>
                    </a:tc>
                    <a:extLst>
                      <a:ext uri="{0D108BD9-81ED-4DB2-BD59-A6C34878D82A}">
                        <a16:rowId xmlns:a16="http://schemas.microsoft.com/office/drawing/2014/main" val="10003"/>
                      </a:ext>
                    </a:extLst>
                  </a:tr>
                  <a:tr h="304800">
                    <a:tc>
                      <a:txBody>
                        <a:bodyPr/>
                        <a:lstStyle/>
                        <a:p>
                          <a:pPr algn="r">
                            <a:defRPr sz="1600"/>
                          </a:pPr>
                          <a:r>
                            <a:rPr sz="1800"/>
                            <a:t>​</a:t>
                          </a:r>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r>
                                <a:rPr sz="1800">
                                  <a:latin typeface="Cambria Math"/>
                                </a:rPr>
                                <m:t>9</m:t>
                              </m:r>
                              <m:r>
                                <a:rPr sz="1800">
                                  <a:latin typeface="Cambria Math"/>
                                </a:rPr>
                                <m:t>−</m:t>
                              </m:r>
                              <m:r>
                                <a:rPr sz="1800">
                                  <a:latin typeface="Cambria Math"/>
                                </a:rPr>
                                <m:t>18</m:t>
                              </m:r>
                              <m:d>
                                <m:dPr>
                                  <m:ctrlPr>
                                    <a:rPr sz="1800" i="1">
                                      <a:latin typeface="Cambria Math" panose="02040503050406030204" pitchFamily="18" charset="0"/>
                                    </a:rPr>
                                  </m:ctrlPr>
                                </m:dPr>
                                <m:e>
                                  <m:r>
                                    <a:rPr sz="1800">
                                      <a:latin typeface="Cambria Math"/>
                                    </a:rPr>
                                    <m:t>3</m:t>
                                  </m:r>
                                </m:e>
                              </m:d>
                            </m:oMath>
                          </a14:m>
                          <a:endParaRPr sz="1800"/>
                        </a:p>
                      </a:txBody>
                      <a:tcPr marL="36576" marR="36576" marT="36576" marB="36576" anchor="ctr"/>
                    </a:tc>
                    <a:extLst>
                      <a:ext uri="{0D108BD9-81ED-4DB2-BD59-A6C34878D82A}">
                        <a16:rowId xmlns:a16="http://schemas.microsoft.com/office/drawing/2014/main" val="10004"/>
                      </a:ext>
                    </a:extLst>
                  </a:tr>
                  <a:tr h="304800">
                    <a:tc>
                      <a:txBody>
                        <a:bodyPr/>
                        <a:lstStyle/>
                        <a:p>
                          <a:pPr algn="r">
                            <a:defRPr sz="1600"/>
                          </a:pPr>
                          <a:r>
                            <a:rPr sz="1800"/>
                            <a:t>​</a:t>
                          </a:r>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r>
                                <a:rPr sz="1800">
                                  <a:latin typeface="Cambria Math"/>
                                </a:rPr>
                                <m:t>45</m:t>
                              </m:r>
                            </m:oMath>
                          </a14:m>
                          <a:endParaRPr sz="1800" dirty="0"/>
                        </a:p>
                      </a:txBody>
                      <a:tcPr marL="36576" marR="36576" marT="36576" marB="36576" anchor="ctr"/>
                    </a:tc>
                    <a:extLst>
                      <a:ext uri="{0D108BD9-81ED-4DB2-BD59-A6C34878D82A}">
                        <a16:rowId xmlns:a16="http://schemas.microsoft.com/office/drawing/2014/main" val="10005"/>
                      </a:ext>
                    </a:extLst>
                  </a:tr>
                </a:tbl>
              </a:graphicData>
            </a:graphic>
          </p:graphicFrame>
        </mc:Choice>
        <mc:Fallback>
          <p:graphicFrame>
            <p:nvGraphicFramePr>
              <p:cNvPr id="8" name="Table 7">
                <a:extLst>
                  <a:ext uri="{FF2B5EF4-FFF2-40B4-BE49-F238E27FC236}">
                    <a16:creationId xmlns:a16="http://schemas.microsoft.com/office/drawing/2014/main" id="{950CCE2B-CD96-5B75-56D2-39358AFC5006}"/>
                  </a:ext>
                </a:extLst>
              </p:cNvPr>
              <p:cNvGraphicFramePr>
                <a:graphicFrameLocks noGrp="1"/>
              </p:cNvGraphicFramePr>
              <p:nvPr>
                <p:extLst>
                  <p:ext uri="{D42A27DB-BD31-4B8C-83A1-F6EECF244321}">
                    <p14:modId xmlns:p14="http://schemas.microsoft.com/office/powerpoint/2010/main" val="3718260893"/>
                  </p:ext>
                </p:extLst>
              </p:nvPr>
            </p:nvGraphicFramePr>
            <p:xfrm>
              <a:off x="1066800" y="1600200"/>
              <a:ext cx="5943600" cy="2288922"/>
            </p:xfrm>
            <a:graphic>
              <a:graphicData uri="http://schemas.openxmlformats.org/drawingml/2006/table">
                <a:tbl>
                  <a:tblPr firstRow="1" bandRow="1">
                    <a:tableStyleId>{2D5ABB26-0587-4C30-8999-92F81FD0307C}</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49517">
                    <a:tc>
                      <a:txBody>
                        <a:bodyPr/>
                        <a:lstStyle/>
                        <a:p>
                          <a:endParaRPr lang="en-US"/>
                        </a:p>
                      </a:txBody>
                      <a:tcPr marL="36576" marR="36576" marT="36576" marB="36576" anchor="ctr">
                        <a:blipFill>
                          <a:blip r:embed="rId4"/>
                          <a:stretch>
                            <a:fillRect r="-99795" b="-431081"/>
                          </a:stretch>
                        </a:blipFill>
                      </a:tcPr>
                    </a:tc>
                    <a:tc>
                      <a:txBody>
                        <a:bodyPr/>
                        <a:lstStyle/>
                        <a:p>
                          <a:endParaRPr lang="en-US"/>
                        </a:p>
                      </a:txBody>
                      <a:tcPr marL="36576" marR="36576" marT="36576" marB="36576" anchor="ctr">
                        <a:blipFill>
                          <a:blip r:embed="rId4"/>
                          <a:stretch>
                            <a:fillRect l="-100205" b="-431081"/>
                          </a:stretch>
                        </a:blipFill>
                      </a:tcPr>
                    </a:tc>
                    <a:extLst>
                      <a:ext uri="{0D108BD9-81ED-4DB2-BD59-A6C34878D82A}">
                        <a16:rowId xmlns:a16="http://schemas.microsoft.com/office/drawing/2014/main" val="10000"/>
                      </a:ext>
                    </a:extLst>
                  </a:tr>
                  <a:tr h="347472">
                    <a:tc>
                      <a:txBody>
                        <a:bodyPr/>
                        <a:lstStyle/>
                        <a:p>
                          <a:pPr algn="r">
                            <a:defRPr sz="1600"/>
                          </a:pPr>
                          <a:r>
                            <a:rPr sz="1800" dirty="0"/>
                            <a:t>​</a:t>
                          </a:r>
                        </a:p>
                      </a:txBody>
                      <a:tcPr marL="36576" marR="36576" marT="36576" marB="36576" anchor="ctr"/>
                    </a:tc>
                    <a:tc>
                      <a:txBody>
                        <a:bodyPr/>
                        <a:lstStyle/>
                        <a:p>
                          <a:endParaRPr lang="en-US"/>
                        </a:p>
                      </a:txBody>
                      <a:tcPr marL="36576" marR="36576" marT="36576" marB="36576" anchor="ctr">
                        <a:blipFill>
                          <a:blip r:embed="rId4"/>
                          <a:stretch>
                            <a:fillRect l="-100205" t="-129825" b="-459649"/>
                          </a:stretch>
                        </a:blipFill>
                      </a:tcPr>
                    </a:tc>
                    <a:extLst>
                      <a:ext uri="{0D108BD9-81ED-4DB2-BD59-A6C34878D82A}">
                        <a16:rowId xmlns:a16="http://schemas.microsoft.com/office/drawing/2014/main" val="10001"/>
                      </a:ext>
                    </a:extLst>
                  </a:tr>
                  <a:tr h="347472">
                    <a:tc>
                      <a:txBody>
                        <a:bodyPr/>
                        <a:lstStyle/>
                        <a:p>
                          <a:pPr algn="r">
                            <a:defRPr sz="1600"/>
                          </a:pPr>
                          <a:r>
                            <a:rPr sz="1800"/>
                            <a:t>​</a:t>
                          </a:r>
                        </a:p>
                      </a:txBody>
                      <a:tcPr marL="36576" marR="36576" marT="36576" marB="36576" anchor="ctr"/>
                    </a:tc>
                    <a:tc>
                      <a:txBody>
                        <a:bodyPr/>
                        <a:lstStyle/>
                        <a:p>
                          <a:endParaRPr lang="en-US"/>
                        </a:p>
                      </a:txBody>
                      <a:tcPr marL="36576" marR="36576" marT="36576" marB="36576" anchor="ctr">
                        <a:blipFill>
                          <a:blip r:embed="rId4"/>
                          <a:stretch>
                            <a:fillRect l="-100205" t="-229825" b="-359649"/>
                          </a:stretch>
                        </a:blipFill>
                      </a:tcPr>
                    </a:tc>
                    <a:extLst>
                      <a:ext uri="{0D108BD9-81ED-4DB2-BD59-A6C34878D82A}">
                        <a16:rowId xmlns:a16="http://schemas.microsoft.com/office/drawing/2014/main" val="10002"/>
                      </a:ext>
                    </a:extLst>
                  </a:tr>
                  <a:tr h="449517">
                    <a:tc>
                      <a:txBody>
                        <a:bodyPr/>
                        <a:lstStyle/>
                        <a:p>
                          <a:endParaRPr lang="en-US"/>
                        </a:p>
                      </a:txBody>
                      <a:tcPr marL="36576" marR="36576" marT="36576" marB="36576" anchor="ctr">
                        <a:blipFill>
                          <a:blip r:embed="rId4"/>
                          <a:stretch>
                            <a:fillRect t="-254054" r="-99795" b="-177027"/>
                          </a:stretch>
                        </a:blipFill>
                      </a:tcPr>
                    </a:tc>
                    <a:tc>
                      <a:txBody>
                        <a:bodyPr/>
                        <a:lstStyle/>
                        <a:p>
                          <a:endParaRPr lang="en-US"/>
                        </a:p>
                      </a:txBody>
                      <a:tcPr marL="36576" marR="36576" marT="36576" marB="36576" anchor="ctr">
                        <a:blipFill>
                          <a:blip r:embed="rId4"/>
                          <a:stretch>
                            <a:fillRect l="-100205" t="-254054" b="-177027"/>
                          </a:stretch>
                        </a:blipFill>
                      </a:tcPr>
                    </a:tc>
                    <a:extLst>
                      <a:ext uri="{0D108BD9-81ED-4DB2-BD59-A6C34878D82A}">
                        <a16:rowId xmlns:a16="http://schemas.microsoft.com/office/drawing/2014/main" val="10003"/>
                      </a:ext>
                    </a:extLst>
                  </a:tr>
                  <a:tr h="347472">
                    <a:tc>
                      <a:txBody>
                        <a:bodyPr/>
                        <a:lstStyle/>
                        <a:p>
                          <a:pPr algn="r">
                            <a:defRPr sz="1600"/>
                          </a:pPr>
                          <a:r>
                            <a:rPr sz="1800"/>
                            <a:t>​</a:t>
                          </a:r>
                        </a:p>
                      </a:txBody>
                      <a:tcPr marL="36576" marR="36576" marT="36576" marB="36576" anchor="ctr"/>
                    </a:tc>
                    <a:tc>
                      <a:txBody>
                        <a:bodyPr/>
                        <a:lstStyle/>
                        <a:p>
                          <a:endParaRPr lang="en-US"/>
                        </a:p>
                      </a:txBody>
                      <a:tcPr marL="36576" marR="36576" marT="36576" marB="36576" anchor="ctr">
                        <a:blipFill>
                          <a:blip r:embed="rId4"/>
                          <a:stretch>
                            <a:fillRect l="-100205" t="-459649" b="-129825"/>
                          </a:stretch>
                        </a:blipFill>
                      </a:tcPr>
                    </a:tc>
                    <a:extLst>
                      <a:ext uri="{0D108BD9-81ED-4DB2-BD59-A6C34878D82A}">
                        <a16:rowId xmlns:a16="http://schemas.microsoft.com/office/drawing/2014/main" val="10004"/>
                      </a:ext>
                    </a:extLst>
                  </a:tr>
                  <a:tr h="347472">
                    <a:tc>
                      <a:txBody>
                        <a:bodyPr/>
                        <a:lstStyle/>
                        <a:p>
                          <a:pPr algn="r">
                            <a:defRPr sz="1600"/>
                          </a:pPr>
                          <a:r>
                            <a:rPr sz="1800"/>
                            <a:t>​</a:t>
                          </a:r>
                        </a:p>
                      </a:txBody>
                      <a:tcPr marL="36576" marR="36576" marT="36576" marB="36576" anchor="ctr"/>
                    </a:tc>
                    <a:tc>
                      <a:txBody>
                        <a:bodyPr/>
                        <a:lstStyle/>
                        <a:p>
                          <a:endParaRPr lang="en-US"/>
                        </a:p>
                      </a:txBody>
                      <a:tcPr marL="36576" marR="36576" marT="36576" marB="36576" anchor="ctr">
                        <a:blipFill>
                          <a:blip r:embed="rId4"/>
                          <a:stretch>
                            <a:fillRect l="-100205" t="-559649" b="-29825"/>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8518006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1782</Words>
  <Application>Microsoft Office PowerPoint</Application>
  <PresentationFormat>On-screen Show (4:3)</PresentationFormat>
  <Paragraphs>186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Cambria Math</vt:lpstr>
      <vt:lpstr>Courier New</vt:lpstr>
      <vt:lpstr>Arial</vt:lpstr>
      <vt:lpstr>Office Theme</vt:lpstr>
      <vt:lpstr>Section 4.2</vt:lpstr>
      <vt:lpstr>Second Derivative Test for Local Extrema</vt:lpstr>
      <vt:lpstr>Note:</vt:lpstr>
      <vt:lpstr>Example 1: Using the Second Derivative Test</vt:lpstr>
      <vt:lpstr>Example 1: Using the Second Derivative Test (cont.)</vt:lpstr>
      <vt:lpstr>Example 1: Using the Second Derivative Test (cont.)</vt:lpstr>
      <vt:lpstr>Example 1: Using the Second Derivative Test (cont.)</vt:lpstr>
      <vt:lpstr>Example 1: Using the Second Derivative Test (cont.)</vt:lpstr>
      <vt:lpstr>Example 1: Using the Second Derivative Test (cont.)</vt:lpstr>
      <vt:lpstr>Example 1: Using the Second Derivative Test (cont.)</vt:lpstr>
      <vt:lpstr>Example 1: Using the Second Derivative Test (cont.)</vt:lpstr>
      <vt:lpstr>Tech Training</vt:lpstr>
      <vt:lpstr>Example 2: Locating Local Extrema</vt:lpstr>
      <vt:lpstr>Example 2: Locating Local Extrema (cont.)</vt:lpstr>
      <vt:lpstr>Example 2: Locating Local Extrema (cont.)</vt:lpstr>
      <vt:lpstr>Example 2: Locating Local Extrema (cont.)</vt:lpstr>
      <vt:lpstr>Example 2: Locating Local Extrema (cont.)</vt:lpstr>
      <vt:lpstr>Example 2: Locating Local Extrema (cont.)</vt:lpstr>
      <vt:lpstr>Note:</vt:lpstr>
      <vt:lpstr>Point of Diminishing Returns</vt:lpstr>
      <vt:lpstr>Example 3: Point of Diminishing Returns</vt:lpstr>
      <vt:lpstr>Example 3: Point of Diminishing Returns (cont.)</vt:lpstr>
      <vt:lpstr>Example 3: Point of Diminishing Returns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120</cp:revision>
  <dcterms:created xsi:type="dcterms:W3CDTF">2013-04-26T14:43:13Z</dcterms:created>
  <dcterms:modified xsi:type="dcterms:W3CDTF">2022-08-18T18:17:45Z</dcterms:modified>
</cp:coreProperties>
</file>