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6" r:id="rId16"/>
    <p:sldId id="277" r:id="rId17"/>
    <p:sldId id="278" r:id="rId18"/>
    <p:sldId id="280" r:id="rId19"/>
    <p:sldId id="281" r:id="rId20"/>
    <p:sldId id="283" r:id="rId21"/>
    <p:sldId id="286" r:id="rId22"/>
    <p:sldId id="288" r:id="rId23"/>
    <p:sldId id="290" r:id="rId24"/>
    <p:sldId id="291" r:id="rId25"/>
    <p:sldId id="294" r:id="rId26"/>
    <p:sldId id="297" r:id="rId27"/>
    <p:sldId id="300" r:id="rId28"/>
    <p:sldId id="303" r:id="rId29"/>
    <p:sldId id="304" r:id="rId30"/>
    <p:sldId id="305" r:id="rId31"/>
    <p:sldId id="306" r:id="rId32"/>
    <p:sldId id="307" r:id="rId33"/>
    <p:sldId id="30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Curve Sketching: Polynomial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We make the following important statement without proof:</a:t>
                </a:r>
              </a:p>
              <a:p>
                <a:pPr>
                  <a:defRPr sz="2800"/>
                </a:pPr>
                <a:r>
                  <a:rPr sz="2800"/>
                  <a:t>The graphs of polynomial functions are smooth, continuous curves,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are defined for all real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the Strategy for Curve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polynomial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r>
                  <a:rPr sz="2800"/>
                  <a:t>In this example several steps are listed together because the first and second derivatives are easily found.</a:t>
                </a:r>
              </a:p>
              <a:p>
                <a:pPr>
                  <a:defRPr sz="2800" b="1"/>
                </a:pPr>
                <a:r>
                  <a:rPr sz="2800"/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Steps 2 and 3: Find the critical values and the intervals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/>
                  <a:t> and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684EF75-D65F-F9EC-0523-E1DBBA7EC9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5330208"/>
                  </p:ext>
                </p:extLst>
              </p:nvPr>
            </p:nvGraphicFramePr>
            <p:xfrm>
              <a:off x="457200" y="1924459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−2=2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684EF75-D65F-F9EC-0523-E1DBBA7EC9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5330208"/>
                  </p:ext>
                </p:extLst>
              </p:nvPr>
            </p:nvGraphicFramePr>
            <p:xfrm>
              <a:off x="457200" y="1924459"/>
              <a:ext cx="8229600" cy="1381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17" r="-878261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500" t="-4717" r="-203000" b="-129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56" t="-4717" b="-129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500" t="-181967" r="-203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967" r="-8782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500" t="-281967" r="-203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1B3FB1-0ABE-F0D9-98F0-47023072A484}"/>
                  </a:ext>
                </a:extLst>
              </p:cNvPr>
              <p:cNvSpPr txBox="1"/>
              <p:nvPr/>
            </p:nvSpPr>
            <p:spPr>
              <a:xfrm>
                <a:off x="457200" y="3183193"/>
                <a:ext cx="8229600" cy="2936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critical value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we can determine the following: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decreasing.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increasing.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1B3FB1-0ABE-F0D9-98F0-47023072A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3193"/>
                <a:ext cx="8229600" cy="2936188"/>
              </a:xfrm>
              <a:prstGeom prst="rect">
                <a:avLst/>
              </a:prstGeom>
              <a:blipFill>
                <a:blip r:embed="rId4"/>
                <a:stretch>
                  <a:fillRect l="-1481" t="-1867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4: Find all local extrema.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22DBEC-9879-DD95-D96B-E7667762BF5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5498123"/>
                  </p:ext>
                </p:extLst>
              </p:nvPr>
            </p:nvGraphicFramePr>
            <p:xfrm>
              <a:off x="460049" y="16002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3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132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Evaluate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for the critical value to find the local extrema and use the Second Derivative Test.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2&gt;0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22DBEC-9879-DD95-D96B-E7667762BF5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5498123"/>
                  </p:ext>
                </p:extLst>
              </p:nvPr>
            </p:nvGraphicFramePr>
            <p:xfrm>
              <a:off x="460049" y="16002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3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132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17" r="-575500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76" t="-4717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1967" r="-575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37FEF6-B033-4D50-332B-8A0792A2AF68}"/>
                  </a:ext>
                </a:extLst>
              </p:cNvPr>
              <p:cNvSpPr txBox="1"/>
              <p:nvPr/>
            </p:nvSpPr>
            <p:spPr>
              <a:xfrm>
                <a:off x="454351" y="2743200"/>
                <a:ext cx="8229600" cy="1902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Find the corresponding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-value of the critical 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</m:t>
                          </m:r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the local minimum.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37FEF6-B033-4D50-332B-8A0792A2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51" y="2743200"/>
                <a:ext cx="8229600" cy="1902059"/>
              </a:xfrm>
              <a:prstGeom prst="rect">
                <a:avLst/>
              </a:prstGeom>
              <a:blipFill>
                <a:blip r:embed="rId3"/>
                <a:stretch>
                  <a:fillRect l="-1556" t="-28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Steps 5, 6, and 7: Find the hypercritical values, the intervals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/>
                  <a:t> and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/>
                  <a:t>, and all points of inflection.</a:t>
                </a:r>
              </a:p>
              <a:p>
                <a:pPr>
                  <a:defRPr sz="2800"/>
                </a:pPr>
                <a:r>
                  <a:rPr sz="2800"/>
                  <a:t>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=2&gt;0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Thus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 concave up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and there are no points of inflection.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 dirty="0"/>
              <a:t>Step 8: Sketch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4CD86D7-45DE-DA71-AA00-9297DA2E60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468143"/>
                  </p:ext>
                </p:extLst>
              </p:nvPr>
            </p:nvGraphicFramePr>
            <p:xfrm>
              <a:off x="457200" y="1602591"/>
              <a:ext cx="8229600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Interval or 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Derivative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Nature of Graph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Decreasing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Increasing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minimum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″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=2&gt;0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Concave 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4CD86D7-45DE-DA71-AA00-9297DA2E60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468143"/>
                  </p:ext>
                </p:extLst>
              </p:nvPr>
            </p:nvGraphicFramePr>
            <p:xfrm>
              <a:off x="457200" y="1602591"/>
              <a:ext cx="8229600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Interval or 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Derivative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Nature of Graph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108197" r="-200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108197" r="-100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Decreasing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204839" r="-200667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204839" r="-100667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Increasing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309836" r="-20066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309836" r="-10066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minimum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409836" r="-2006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409836" r="-1006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Concave up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C0605-2C3D-0658-F3FF-A15132D8708A}"/>
                  </a:ext>
                </a:extLst>
              </p:cNvPr>
              <p:cNvSpPr txBox="1"/>
              <p:nvPr/>
            </p:nvSpPr>
            <p:spPr>
              <a:xfrm>
                <a:off x="457200" y="3429000"/>
                <a:ext cx="8229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Setting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sz="2800" dirty="0">
                    <a:solidFill>
                      <a:srgbClr val="366092"/>
                    </a:solidFill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-intercepts are at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>
                    <a:solidFill>
                      <a:srgbClr val="36609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. We can also see from the graph that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 is the absolute minimum value of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C0605-2C3D-0658-F3FF-A15132D8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8229600" cy="2092881"/>
              </a:xfrm>
              <a:prstGeom prst="rect">
                <a:avLst/>
              </a:prstGeom>
              <a:blipFill>
                <a:blip r:embed="rId3"/>
                <a:stretch>
                  <a:fillRect l="-1481" t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5741B-F189-9B99-98E6-F428EB4056D0}"/>
              </a:ext>
            </a:extLst>
          </p:cNvPr>
          <p:cNvSpPr txBox="1"/>
          <p:nvPr/>
        </p:nvSpPr>
        <p:spPr>
          <a:xfrm>
            <a:off x="457200" y="1067031"/>
            <a:ext cx="8458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graph is a parabola, which agrees with the fact that the graph of every second-degree polynomial function is a parabola.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Strategy for Curve Sketching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2E602-9F87-3DBF-3638-45CA64B3F1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8871" y="1082675"/>
            <a:ext cx="5006258" cy="4849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Strategy for Curve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the curve-sketching strategy to sketch the graph of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4D7D5E-F529-284E-7C86-238A8C132CD6}"/>
                  </a:ext>
                </a:extLst>
              </p:cNvPr>
              <p:cNvSpPr txBox="1"/>
              <p:nvPr/>
            </p:nvSpPr>
            <p:spPr>
              <a:xfrm>
                <a:off x="457200" y="2743200"/>
                <a:ext cx="8229600" cy="1902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 b="1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Step 1: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″</m:t>
                        </m:r>
                      </m:sup>
                    </m:sSup>
                    <m:r>
                      <a:rPr kumimoji="0" lang="ar-AE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″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4D7D5E-F529-284E-7C86-238A8C13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8229600" cy="1902059"/>
              </a:xfrm>
              <a:prstGeom prst="rect">
                <a:avLst/>
              </a:prstGeom>
              <a:blipFill>
                <a:blip r:embed="rId3"/>
                <a:stretch>
                  <a:fillRect l="-1481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Curve Sketching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Sketch a continuous function that satisfies all the given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202CC12-301C-1153-4C1F-7EA9A61763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143481"/>
                  </p:ext>
                </p:extLst>
              </p:nvPr>
            </p:nvGraphicFramePr>
            <p:xfrm>
              <a:off x="457200" y="2209800"/>
              <a:ext cx="8229600" cy="1559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List of Given Conditions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dirty="0"/>
                            <a:t> for all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202CC12-301C-1153-4C1F-7EA9A61763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143481"/>
                  </p:ext>
                </p:extLst>
              </p:nvPr>
            </p:nvGraphicFramePr>
            <p:xfrm>
              <a:off x="457200" y="2209800"/>
              <a:ext cx="8229600" cy="1559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List of Given Conditions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8" t="-33673" r="-222" b="-7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2: Find the critical values.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5E3365A-4AFF-C7FD-D0DB-82F6BAFD518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75166"/>
                  </p:ext>
                </p:extLst>
              </p:nvPr>
            </p:nvGraphicFramePr>
            <p:xfrm>
              <a:off x="457200" y="160020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values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5E3365A-4AFF-C7FD-D0DB-82F6BAFD518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75166"/>
                  </p:ext>
                </p:extLst>
              </p:nvPr>
            </p:nvGraphicFramePr>
            <p:xfrm>
              <a:off x="457200" y="160020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39090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563" t="-4762" r="-308745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256" t="-4762" b="-1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0328" r="-39090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563" t="-180328" r="-30874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328" r="-39090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563" t="-280328" r="-3087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0328" r="-3909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563" t="-380328" r="-3087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43A27D-0091-80C0-3178-2F643151C6DB}"/>
                  </a:ext>
                </a:extLst>
              </p:cNvPr>
              <p:cNvSpPr txBox="1"/>
              <p:nvPr/>
            </p:nvSpPr>
            <p:spPr>
              <a:xfrm>
                <a:off x="457200" y="34290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critical values are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43A27D-0091-80C0-3178-2F643151C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/>
                  <a:t>Step 3: Use the critical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 as endpoints of intervals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/>
                  <a:t> and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0F7ADF-9DA4-C48E-E347-6BF86F88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2971800"/>
            <a:ext cx="695325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4: Find all local extrema.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078C5A-2664-4C9A-EC34-31713D46E8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3019895"/>
                  </p:ext>
                </p:extLst>
              </p:nvPr>
            </p:nvGraphicFramePr>
            <p:xfrm>
              <a:off x="457200" y="1524000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Evaluate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for the critical values to find the local extrema and use the Second Derivative Test.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&lt;0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Local maximum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&gt;0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Local minimum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078C5A-2664-4C9A-EC34-31713D46E8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3019895"/>
                  </p:ext>
                </p:extLst>
              </p:nvPr>
            </p:nvGraphicFramePr>
            <p:xfrm>
              <a:off x="457200" y="1524000"/>
              <a:ext cx="8229600" cy="2494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980000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4762" r="-444444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00" t="-4762" b="-30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180328" r="-44444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328" r="-98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280328" r="-44444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Local maximum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0328" r="-98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380328" r="-44444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480328" r="-44444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556" t="-580328" r="-44444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Local minimum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corresponding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-value of each of the critical values.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Therefore,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 is the local maximum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is the local minimum.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5: Find all hypercritical values.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AFD03F-BDB0-C088-BA73-A71422AE91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55529139"/>
                  </p:ext>
                </p:extLst>
              </p:nvPr>
            </p:nvGraphicFramePr>
            <p:xfrm>
              <a:off x="457200" y="160020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hypercritical values by setting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AFD03F-BDB0-C088-BA73-A71422AE91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55529139"/>
                  </p:ext>
                </p:extLst>
              </p:nvPr>
            </p:nvGraphicFramePr>
            <p:xfrm>
              <a:off x="457200" y="160020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67142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085" t="-4762" r="-525000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778" t="-4762" b="-1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0328" r="-6714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085" t="-180328" r="-525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328" r="-6714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085" t="-280328" r="-525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0328" r="-6714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085" t="-380328" r="-525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65BCD-DF95-8463-179C-C4F2D74FA138}"/>
                  </a:ext>
                </a:extLst>
              </p:cNvPr>
              <p:cNvSpPr txBox="1"/>
              <p:nvPr/>
            </p:nvSpPr>
            <p:spPr>
              <a:xfrm>
                <a:off x="457200" y="3328048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 is one hypercritical value,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65BCD-DF95-8463-179C-C4F2D74FA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28048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6: Using the hypercritical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as an endpoint of intervals, find the intervals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 and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42230-E4AB-ED4E-0D6B-193613DB3D50}"/>
                  </a:ext>
                </a:extLst>
              </p:cNvPr>
              <p:cNvSpPr txBox="1"/>
              <p:nvPr/>
            </p:nvSpPr>
            <p:spPr>
              <a:xfrm>
                <a:off x="462184" y="2523106"/>
                <a:ext cx="822461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concave down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ar-AE" sz="2800">
                            <a:solidFill>
                              <a:srgbClr val="366092"/>
                            </a:solidFill>
                          </a:rPr>
                          <m:t>, 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 and concave up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ar-AE" sz="2800">
                            <a:solidFill>
                              <a:srgbClr val="366092"/>
                            </a:solidFill>
                          </a:rPr>
                          <m:t>, 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.  </a:t>
                </a: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42230-E4AB-ED4E-0D6B-193613DB3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4" y="2523106"/>
                <a:ext cx="8224615" cy="954107"/>
              </a:xfrm>
              <a:prstGeom prst="rect">
                <a:avLst/>
              </a:prstGeom>
              <a:blipFill>
                <a:blip r:embed="rId3"/>
                <a:stretch>
                  <a:fillRect l="-155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 dirty="0"/>
              <a:t>Step 7: Find all points of inflection.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0BB989A-1C58-3841-DEE2-1F9326C879C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8834115"/>
                  </p:ext>
                </p:extLst>
              </p:nvPr>
            </p:nvGraphicFramePr>
            <p:xfrm>
              <a:off x="457200" y="1676400"/>
              <a:ext cx="8229600" cy="11247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corresponding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-value of the hypercritical value.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0BB989A-1C58-3841-DEE2-1F9326C879C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8834115"/>
                  </p:ext>
                </p:extLst>
              </p:nvPr>
            </p:nvGraphicFramePr>
            <p:xfrm>
              <a:off x="457200" y="1676400"/>
              <a:ext cx="8229600" cy="11247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34783" b="-8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94" t="-4762" b="-8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4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500" r="-134783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44521-0985-0EA2-7A35-522ACAFB03F8}"/>
                  </a:ext>
                </a:extLst>
              </p:cNvPr>
              <p:cNvSpPr txBox="1"/>
              <p:nvPr/>
            </p:nvSpPr>
            <p:spPr>
              <a:xfrm>
                <a:off x="457200" y="2932719"/>
                <a:ext cx="8229600" cy="11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changes concavity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point</a:t>
                </a:r>
                <a:r>
                  <a:rPr lang="ar-AE" sz="2800" dirty="0">
                    <a:solidFill>
                      <a:srgbClr val="36609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ar-AE" sz="2800">
                            <a:solidFill>
                              <a:srgbClr val="366092"/>
                            </a:solidFill>
                          </a:rPr>
                          <m:t>, </m:t>
                        </m:r>
                        <m:f>
                          <m:fPr>
                            <m:ctrlPr>
                              <a:rPr lang="ar-AE" sz="2800" i="1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 sz="2800">
                                <a:solidFill>
                                  <a:srgbClr val="36609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800" dirty="0"/>
                  <a:t>is a point of inflection.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44521-0985-0EA2-7A35-522ACAFB0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32719"/>
                <a:ext cx="8229600" cy="1168077"/>
              </a:xfrm>
              <a:prstGeom prst="rect">
                <a:avLst/>
              </a:prstGeom>
              <a:blipFill>
                <a:blip r:embed="rId3"/>
                <a:stretch>
                  <a:fillRect l="-1481" r="-519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/>
              <a:t>Step 8: Sketch the graph.</a:t>
            </a:r>
          </a:p>
          <a:p>
            <a:r>
              <a:rPr sz="2800"/>
              <a:t>The following table summarizes the information found in Steps 1–7.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E571D8-B6FE-D158-01D5-16B5A31BE7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9142312"/>
                  </p:ext>
                </p:extLst>
              </p:nvPr>
            </p:nvGraphicFramePr>
            <p:xfrm>
              <a:off x="457200" y="25146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/>
                            <a:t>Interval or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Nature of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−∞</m:t>
                                  </m:r>
                                  <m:r>
                                    <m:rPr>
                                      <m:nor/>
                                    </m:rPr>
                                    <a:rPr sz="1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sz="1800"/>
                            <a:t> 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sz="1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+∞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Increasing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Decreasing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maximum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minimum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″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Concave 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sz="180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″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Concave 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″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Point of inflection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CE571D8-B6FE-D158-01D5-16B5A31BE7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9142312"/>
                  </p:ext>
                </p:extLst>
              </p:nvPr>
            </p:nvGraphicFramePr>
            <p:xfrm>
              <a:off x="457200" y="25146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/>
                            <a:t>Interval or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Derivative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Nature of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108197" r="-20111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108197" r="-10111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Increasing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208197" r="-2011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208197" r="-10111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Decreasing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308197" r="-20111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308197" r="-10111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maximum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408197" r="-20111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408197" r="-10111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Local minimum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508197" r="-20111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508197" r="-10111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Concave down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608197" r="-20111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608197" r="-10111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Concave up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4" t="-708197" r="-20111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708197" r="-10111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Point of inflection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Strategy for Curve Sketching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F6D7F-1B4E-B471-1471-0578EB2443E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49871" y="1082675"/>
            <a:ext cx="4844257" cy="48498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Graphing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Consider the given graph of a function.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Identify the local extrema and locate the point(s) of inflection.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Determine the intervals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increasing and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decreasing, and identify the intervals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concave upward and concave downward.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on the same coordinate plane a possible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BC269-A1FC-9CF7-8C24-547641427F36}"/>
                  </a:ext>
                </a:extLst>
              </p:cNvPr>
              <p:cNvSpPr txBox="1"/>
              <p:nvPr/>
            </p:nvSpPr>
            <p:spPr>
              <a:xfrm>
                <a:off x="4876800" y="249020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BC269-A1FC-9CF7-8C24-547641427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90208"/>
                <a:ext cx="4572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341207-F632-5205-1E3A-16F82125E537}"/>
                  </a:ext>
                </a:extLst>
              </p:cNvPr>
              <p:cNvSpPr txBox="1"/>
              <p:nvPr/>
            </p:nvSpPr>
            <p:spPr>
              <a:xfrm>
                <a:off x="460762" y="1143000"/>
                <a:ext cx="8229600" cy="1902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lvl="0">
                  <a:spcBef>
                    <a:spcPct val="20000"/>
                  </a:spcBef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Condition 1 means that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increasing for all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Conditions 2, 3, and 4 indicate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800" i="1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ar-AE" sz="2800">
                            <a:solidFill>
                              <a:srgbClr val="366092"/>
                            </a:solidFill>
                          </a:rPr>
                          <m:t>, </m:t>
                        </m:r>
                        <m:r>
                          <a:rPr lang="ar-AE" sz="2800">
                            <a:solidFill>
                              <a:srgbClr val="36609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800" dirty="0">
                    <a:solidFill>
                      <a:srgbClr val="366092"/>
                    </a:solidFill>
                  </a:rPr>
                  <a:t>is a point of inflection and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366092"/>
                    </a:solidFill>
                  </a:rPr>
                  <a:t> is concave downward on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341207-F632-5205-1E3A-16F82125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2" y="1143000"/>
                <a:ext cx="8229600" cy="1902059"/>
              </a:xfrm>
              <a:prstGeom prst="rect">
                <a:avLst/>
              </a:prstGeom>
              <a:blipFill>
                <a:blip r:embed="rId3"/>
                <a:stretch>
                  <a:fillRect l="-1556" t="-3205" b="-8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E1880-FBF7-B769-0837-BA57AEF9AB65}"/>
                  </a:ext>
                </a:extLst>
              </p:cNvPr>
              <p:cNvSpPr txBox="1"/>
              <p:nvPr/>
            </p:nvSpPr>
            <p:spPr>
              <a:xfrm>
                <a:off x="460763" y="2998683"/>
                <a:ext cx="82295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concave upward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E1880-FBF7-B769-0837-BA57AEF9A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3" y="2998683"/>
                <a:ext cx="8229599" cy="523220"/>
              </a:xfrm>
              <a:prstGeom prst="rect">
                <a:avLst/>
              </a:prstGeom>
              <a:blipFill>
                <a:blip r:embed="rId4"/>
                <a:stretch>
                  <a:fillRect l="-155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593421C-F9CB-C432-D96E-8FDBCF36B62D}"/>
              </a:ext>
            </a:extLst>
          </p:cNvPr>
          <p:cNvSpPr txBox="1"/>
          <p:nvPr/>
        </p:nvSpPr>
        <p:spPr>
          <a:xfrm>
            <a:off x="453638" y="3553534"/>
            <a:ext cx="8233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possible curve that satisfies all the given conditions is shown.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the Derivative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030E4-8F9E-E7B5-4927-BB556D7B742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0618" y="1082675"/>
            <a:ext cx="4942763" cy="48498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the Derivative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A local maximum is located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sz="2800"/>
                  <a:t>, and a local minimum is located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 There is a point of inflection at about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function is increasing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/>
                  <a:t>. It is decreasing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/>
                  <a:t>. The function is concave downward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 and concave upward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the Derivative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The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positive but decreasing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−∞&lt;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sz="2800"/>
                  <a:t>, and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. The slope then becomes negative and continues decreasing until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sz="2800"/>
                  <a:t> at which point slope is a minimum. Then the slope starts to increase from some negative value (which we estimate to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−1.25</m:t>
                    </m:r>
                  </m:oMath>
                </a14:m>
                <a:r>
                  <a:rPr sz="2800"/>
                  <a:t>) to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(at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). It then becomes positive and continues increasing.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the Derivative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34645-2B0F-E435-8639-1C68EEC9B58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4027" y="1082675"/>
            <a:ext cx="4915946" cy="4849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Curve Sketching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1D81F1-ED23-E4FC-2FA1-7E9CD1DE9A0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5682" y="1082675"/>
            <a:ext cx="4872635" cy="4849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Curve Sketching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Sketch a continuous function that satisfies all the given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DE52B21-3CD6-B913-E541-CFE02BE47C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31547279"/>
                  </p:ext>
                </p:extLst>
              </p:nvPr>
            </p:nvGraphicFramePr>
            <p:xfrm>
              <a:off x="457200" y="2286000"/>
              <a:ext cx="8229600" cy="183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List of Given Conditions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if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 algn="ctr">
                            <a:buFont typeface="+mj-lt"/>
                            <a:buAutoNum type="arabicPeriod"/>
                          </a:pP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or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DE52B21-3CD6-B913-E541-CFE02BE47C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31547279"/>
                  </p:ext>
                </p:extLst>
              </p:nvPr>
            </p:nvGraphicFramePr>
            <p:xfrm>
              <a:off x="457200" y="2286000"/>
              <a:ext cx="8229600" cy="1833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22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List of Given Conditions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8" t="-27500" r="-222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Curve Sketching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In Condition 1, three points are given: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 There are horizontal tangent lines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(Condition 2). Due to changes in concavity inferred from Conditions 3 to 5,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 are points of inflection. We also know that a local minimum occurs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 because the function is concave up by Condition 5 but has zero slope by Condition 2.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Curve Sketching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87CFF-120A-16C0-B9BC-36E2AEFEC0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75266" y="1082675"/>
            <a:ext cx="4993468" cy="48498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Strategy for Curve Sketching Given a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𝑓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defRPr sz="2800"/>
                </a:pPr>
                <a:r>
                  <a:rPr lang="en-US" sz="2800" dirty="0"/>
                  <a:t>To sketch the graph of a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perform the following steps.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Find the critical values. That is, find the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where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, </a:t>
                </a:r>
                <a:r>
                  <a:rPr lang="en-US" dirty="0"/>
                  <a:t>or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undefined.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Using the critical values as endpoints, find intervals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(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increasing), and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(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decreasing).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Locate the local extrema using the First Derivative Test or the Second Derivative Test.</a:t>
                </a:r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Find the hypercritical values. That is, find the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where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, </a:t>
                </a:r>
                <a:r>
                  <a:rPr lang="en-US" dirty="0"/>
                  <a:t>or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undefined.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12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Strategy for Curve Sketching Given a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𝑓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9"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hypercritical values as endpoints, find intervals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dirty="0"/>
                  <a:t>​where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is concave upward), and</a:t>
                </a:r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dirty="0"/>
                  <a:t>​where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dirty="0"/>
                  <a:t> is concave downward).</a:t>
                </a:r>
              </a:p>
              <a:p>
                <a:pPr marL="514350" indent="-514350">
                  <a:buFont typeface="+mj-lt"/>
                  <a:buAutoNum type="arabicPeriod" startAt="7"/>
                  <a:defRPr sz="2800"/>
                </a:pPr>
                <a:r>
                  <a:rPr dirty="0"/>
                  <a:t>​</a:t>
                </a:r>
                <a:r>
                  <a:rPr sz="2800" dirty="0"/>
                  <a:t>Locate all points of inflection. These occur at hypercritical values where the curve changes concavity.</a:t>
                </a:r>
              </a:p>
              <a:p>
                <a:pPr marL="514350" indent="-514350">
                  <a:buFont typeface="+mj-lt"/>
                  <a:buAutoNum type="arabicPeriod" startAt="8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combined information from Steps 1–7 and any other specific points that might be helpful, sketch the graph. (A helpful point would usually be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or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181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1966</Words>
  <Application>Microsoft Office PowerPoint</Application>
  <PresentationFormat>On-screen Show (4:3)</PresentationFormat>
  <Paragraphs>206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Cambria Math</vt:lpstr>
      <vt:lpstr>Courier New</vt:lpstr>
      <vt:lpstr>Arial</vt:lpstr>
      <vt:lpstr>Office Theme</vt:lpstr>
      <vt:lpstr>Section 4.3</vt:lpstr>
      <vt:lpstr>Example 1: Curve Sketching</vt:lpstr>
      <vt:lpstr>Example 1: Curve Sketching (cont.)</vt:lpstr>
      <vt:lpstr>Example 1: Curve Sketching (cont.)</vt:lpstr>
      <vt:lpstr>Example 2: Curve Sketching</vt:lpstr>
      <vt:lpstr>Example 2: Curve Sketching (cont.)</vt:lpstr>
      <vt:lpstr>Example 2: Curve Sketching (cont.)</vt:lpstr>
      <vt:lpstr>Strategy for Curve Sketching Given a Function f</vt:lpstr>
      <vt:lpstr>Strategy for Curve Sketching Given a Function f (cont.)</vt:lpstr>
      <vt:lpstr>Note:</vt:lpstr>
      <vt:lpstr>Example 3: Using the Strategy for Curve Sketching</vt:lpstr>
      <vt:lpstr>Example 3: Using the Strategy for Curve Sketching (cont.)</vt:lpstr>
      <vt:lpstr>Example 3: Using the Strategy for Curve Sketching (cont.)</vt:lpstr>
      <vt:lpstr>Example 3: Using the Strategy for Curve Sketching (cont.)</vt:lpstr>
      <vt:lpstr>Example 3: Using the Strategy for Curve Sketching (cont.)</vt:lpstr>
      <vt:lpstr>Example 3: Using the Strategy for Curve Sketching (cont.)</vt:lpstr>
      <vt:lpstr>Example 3: Using the Strategy for Curve Sketching (cont.)</vt:lpstr>
      <vt:lpstr>Example 3: Using the Strategy for Curve Sketching (cont.)</vt:lpstr>
      <vt:lpstr>Example 4: Using the Strategy for Curve Sketching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4: Using the Strategy for Curve Sketching (cont.)</vt:lpstr>
      <vt:lpstr>Example 5: Graphing the Derivative</vt:lpstr>
      <vt:lpstr>Example 5: Graphing the Derivative (cont.)</vt:lpstr>
      <vt:lpstr>Example 5: Graphing the Derivative (cont.)</vt:lpstr>
      <vt:lpstr>Example 5: Graphing the Derivative (cont.)</vt:lpstr>
      <vt:lpstr>Example 5: Graphing the Derivative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134</cp:revision>
  <dcterms:created xsi:type="dcterms:W3CDTF">2013-04-26T14:43:13Z</dcterms:created>
  <dcterms:modified xsi:type="dcterms:W3CDTF">2022-08-18T19:06:27Z</dcterms:modified>
</cp:coreProperties>
</file>