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8" r:id="rId20"/>
    <p:sldId id="279" r:id="rId21"/>
    <p:sldId id="281" r:id="rId22"/>
    <p:sldId id="285" r:id="rId23"/>
    <p:sldId id="282" r:id="rId24"/>
    <p:sldId id="284" r:id="rId25"/>
    <p:sldId id="283"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2" d="100"/>
          <a:sy n="112" d="100"/>
        </p:scale>
        <p:origin x="174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Curve Sketching: Rational Functions</a:t>
            </a:r>
          </a:p>
        </p:txBody>
      </p:sp>
      <p:sp>
        <p:nvSpPr>
          <p:cNvPr id="3" name="Title 2"/>
          <p:cNvSpPr>
            <a:spLocks noGrp="1"/>
          </p:cNvSpPr>
          <p:nvPr>
            <p:ph type="title"/>
          </p:nvPr>
        </p:nvSpPr>
        <p:spPr/>
        <p:txBody>
          <a:bodyPr/>
          <a:lstStyle/>
          <a:p>
            <a:r>
              <a:t>Section 4.4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Locating Oblique Asymptotes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Now we find that </a:t>
                </a:r>
                <a14:m>
                  <m:oMath xmlns:m="http://schemas.openxmlformats.org/officeDocument/2006/math">
                    <m:limLow>
                      <m:limLow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limLowPr>
                      <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lim</m:t>
                        </m:r>
                      </m:e>
                      <m:li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lim>
                    </m:limLow>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8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So the remaining term gives the oblique asymptote: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oMath>
                </a14:m>
                <a:r>
                  <a:rPr kumimoji="0" lang="ar-AE" sz="28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Locating Oblique Asymptotes (cont.)</a:t>
            </a:r>
          </a:p>
        </p:txBody>
      </p:sp>
      <p:pic>
        <p:nvPicPr>
          <p:cNvPr id="5" name="Content Placeholder 4">
            <a:extLst>
              <a:ext uri="{FF2B5EF4-FFF2-40B4-BE49-F238E27FC236}">
                <a16:creationId xmlns:a16="http://schemas.microsoft.com/office/drawing/2014/main" id="{DF74CC8F-AD78-A0A5-D800-EB528907F1D2}"/>
              </a:ext>
            </a:extLst>
          </p:cNvPr>
          <p:cNvPicPr>
            <a:picLocks noGrp="1" noChangeAspect="1"/>
          </p:cNvPicPr>
          <p:nvPr>
            <p:ph sz="quarter" idx="11"/>
          </p:nvPr>
        </p:nvPicPr>
        <p:blipFill>
          <a:blip r:embed="rId2"/>
          <a:stretch>
            <a:fillRect/>
          </a:stretch>
        </p:blipFill>
        <p:spPr>
          <a:xfrm>
            <a:off x="2144375" y="1082675"/>
            <a:ext cx="4855250" cy="484981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Sketching the Graph of a Rational Function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Sketch the graph of the rational function </a:t>
                </a:r>
                <a14:m>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−1</m:t>
                        </m:r>
                      </m:num>
                      <m:den>
                        <m:r>
                          <a:rPr>
                            <a:latin typeface="Cambria Math" panose="02040503050406030204" pitchFamily="18" charset="0"/>
                          </a:rPr>
                          <m:t>𝑥</m:t>
                        </m:r>
                        <m:r>
                          <a:rPr>
                            <a:latin typeface="Cambria Math" panose="02040503050406030204" pitchFamily="18" charset="0"/>
                          </a:rPr>
                          <m:t>−2</m:t>
                        </m:r>
                      </m:den>
                    </m:f>
                  </m:oMath>
                </a14:m>
                <a:r>
                  <a:rPr sz="2800"/>
                  <a:t>. Include any asymptotes.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Sketching the Graph of a Rational Function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a:t>Solution</a:t>
                </a:r>
              </a:p>
              <a:p>
                <a:pPr>
                  <a:defRPr sz="2800" b="1"/>
                </a:pPr>
                <a:r>
                  <a:rPr sz="2800"/>
                  <a:t>Step 1: Find </a:t>
                </a:r>
                <a14:m>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and </a:t>
                </a:r>
                <a14:m>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a:t>
                </a:r>
              </a:p>
              <a:p>
                <a:pPr/>
                <a14:m>
                  <m:oMathPara xmlns:m="http://schemas.openxmlformats.org/officeDocument/2006/math">
                    <m:oMathParaPr>
                      <m:jc m:val="centerGroup"/>
                    </m:oMathParaPr>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𝑑𝑥</m:t>
                              </m:r>
                            </m:den>
                          </m:f>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𝑑𝑥</m:t>
                              </m:r>
                            </m:den>
                          </m:f>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2</m:t>
                              </m:r>
                            </m:sup>
                          </m:sSup>
                        </m:den>
                      </m:f>
                      <m:r>
                        <a:rPr>
                          <a:latin typeface="Cambria Math" panose="02040503050406030204" pitchFamily="18" charset="0"/>
                        </a:rPr>
                        <m:t>=−</m:t>
                      </m:r>
                      <m:r>
                        <a:rPr>
                          <a:latin typeface="Cambria Math" panose="02040503050406030204" pitchFamily="18" charset="0"/>
                        </a:rPr>
                        <m:t>1</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m:t>
                          </m:r>
                          <m:r>
                            <a:rPr>
                              <a:latin typeface="Cambria Math" panose="02040503050406030204" pitchFamily="18" charset="0"/>
                            </a:rPr>
                            <m:t>2</m:t>
                          </m:r>
                        </m:sup>
                      </m:sSup>
                    </m:oMath>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1</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e>
                      </m:d>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m:t>
                          </m:r>
                          <m:r>
                            <a:rPr>
                              <a:latin typeface="Cambria Math" panose="02040503050406030204" pitchFamily="18" charset="0"/>
                            </a:rPr>
                            <m:t>3</m:t>
                          </m:r>
                        </m:sup>
                      </m:sSup>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𝑑𝑥</m:t>
                          </m:r>
                        </m:den>
                      </m:f>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3</m:t>
                              </m:r>
                            </m:sup>
                          </m:sSup>
                        </m:den>
                      </m:f>
                    </m:oMath>
                  </m:oMathPara>
                </a14:m>
                <a:endParaRPr sz="2800"/>
              </a:p>
              <a:p>
                <a:endParaRPr sz="280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Sketching the Graph of a Rational Function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sz="2800" b="1"/>
                </a:pPr>
                <a:r>
                  <a:rPr sz="2800"/>
                  <a:t>Steps 2, 3, and 4: Find the critical values, the intervals where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m:t>
                    </m:r>
                    <m:r>
                      <a:rPr>
                        <a:latin typeface="Cambria Math" panose="02040503050406030204" pitchFamily="18" charset="0"/>
                      </a:rPr>
                      <m:t>0</m:t>
                    </m:r>
                  </m:oMath>
                </a14:m>
                <a:r>
                  <a:rPr sz="2800"/>
                  <a:t> and where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&lt;</m:t>
                    </m:r>
                    <m:r>
                      <a:rPr>
                        <a:latin typeface="Cambria Math" panose="02040503050406030204" pitchFamily="18" charset="0"/>
                      </a:rPr>
                      <m:t>0</m:t>
                    </m:r>
                  </m:oMath>
                </a14:m>
                <a:r>
                  <a:rPr sz="2800"/>
                  <a:t>, and the local extrema.</a:t>
                </a:r>
              </a:p>
              <a:p>
                <a:pPr>
                  <a:defRPr sz="2800"/>
                </a:pPr>
                <a:r>
                  <a:rPr sz="2800"/>
                  <a:t>The first derivative,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2</m:t>
                            </m:r>
                          </m:sup>
                        </m:sSup>
                      </m:den>
                    </m:f>
                  </m:oMath>
                </a14:m>
                <a:r>
                  <a:rPr sz="2800"/>
                  <a:t>, is never </a:t>
                </a:r>
                <a:r>
                  <a:rPr sz="2800">
                    <a:latin typeface="Cambria Math"/>
                  </a:rPr>
                  <a:t>0</a:t>
                </a:r>
                <a:r>
                  <a:rPr sz="2800"/>
                  <a:t>. Note that </a:t>
                </a:r>
                <a14:m>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oMath>
                </a14:m>
                <a:r>
                  <a:rPr sz="2800"/>
                  <a:t> is undefined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a:t>, but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a:t> is not a critical value since </a:t>
                </a:r>
                <a:r>
                  <a:rPr sz="2800">
                    <a:latin typeface="Cambria Math"/>
                  </a:rPr>
                  <a:t>2</a:t>
                </a:r>
                <a:r>
                  <a:rPr sz="2800"/>
                  <a:t> is not in the domain of </a:t>
                </a:r>
                <a14:m>
                  <m:oMath xmlns:m="http://schemas.openxmlformats.org/officeDocument/2006/math">
                    <m:r>
                      <a:rPr>
                        <a:latin typeface="Cambria Math" panose="02040503050406030204" pitchFamily="18" charset="0"/>
                      </a:rPr>
                      <m:t>𝑓</m:t>
                    </m:r>
                  </m:oMath>
                </a14:m>
                <a:r>
                  <a:rPr sz="2800"/>
                  <a:t>. Thus there are no critical values of </a:t>
                </a:r>
                <a14:m>
                  <m:oMath xmlns:m="http://schemas.openxmlformats.org/officeDocument/2006/math">
                    <m:r>
                      <a:rPr>
                        <a:latin typeface="Cambria Math" panose="02040503050406030204" pitchFamily="18" charset="0"/>
                      </a:rPr>
                      <m:t>𝑓</m:t>
                    </m:r>
                  </m:oMath>
                </a14:m>
                <a:r>
                  <a:rPr sz="2800"/>
                  <a:t>, and </a:t>
                </a:r>
                <a14:m>
                  <m:oMath xmlns:m="http://schemas.openxmlformats.org/officeDocument/2006/math">
                    <m:r>
                      <a:rPr>
                        <a:latin typeface="Cambria Math" panose="02040503050406030204" pitchFamily="18" charset="0"/>
                      </a:rPr>
                      <m:t>𝑓</m:t>
                    </m:r>
                  </m:oMath>
                </a14:m>
                <a:r>
                  <a:rPr sz="2800"/>
                  <a:t> has no local maxima or local minima.</a:t>
                </a:r>
              </a:p>
              <a:p>
                <a:pPr>
                  <a:defRPr sz="2800"/>
                </a:pPr>
                <a:r>
                  <a:rPr sz="2800"/>
                  <a:t>Also,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2</m:t>
                            </m:r>
                          </m:sup>
                        </m:sSup>
                      </m:den>
                    </m:f>
                    <m:r>
                      <a:rPr>
                        <a:latin typeface="Cambria Math" panose="02040503050406030204" pitchFamily="18" charset="0"/>
                      </a:rPr>
                      <m:t>&lt;</m:t>
                    </m:r>
                    <m:r>
                      <a:rPr>
                        <a:latin typeface="Cambria Math" panose="02040503050406030204" pitchFamily="18" charset="0"/>
                      </a:rPr>
                      <m:t>0</m:t>
                    </m:r>
                  </m:oMath>
                </a14:m>
                <a:r>
                  <a:rPr sz="2800"/>
                  <a:t> for all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a:t> and </a:t>
                </a:r>
                <a14:m>
                  <m:oMath xmlns:m="http://schemas.openxmlformats.org/officeDocument/2006/math">
                    <m:r>
                      <a:rPr>
                        <a:latin typeface="Cambria Math" panose="02040503050406030204" pitchFamily="18" charset="0"/>
                      </a:rPr>
                      <m:t>𝑓</m:t>
                    </m:r>
                  </m:oMath>
                </a14:m>
                <a:r>
                  <a:rPr sz="2800"/>
                  <a:t> is decreasing for all </a:t>
                </a:r>
                <a14:m>
                  <m:oMath xmlns:m="http://schemas.openxmlformats.org/officeDocument/2006/math">
                    <m:r>
                      <a:rPr>
                        <a:latin typeface="Cambria Math" panose="02040503050406030204" pitchFamily="18" charset="0"/>
                      </a:rPr>
                      <m:t>𝑥</m:t>
                    </m:r>
                  </m:oMath>
                </a14:m>
                <a:r>
                  <a:rPr sz="2800"/>
                  <a:t> in its domain.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03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Sketching the Graph of a Rational Function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b="1"/>
                </a:pPr>
                <a:r>
                  <a:rPr sz="2800"/>
                  <a:t>Steps 5, 6, and 7: Find all hypercritical values, intervals where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&gt;0</m:t>
                    </m:r>
                  </m:oMath>
                </a14:m>
                <a:r>
                  <a:rPr sz="2800"/>
                  <a:t> and where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&lt;0</m:t>
                    </m:r>
                  </m:oMath>
                </a14:m>
                <a:r>
                  <a:rPr sz="2800"/>
                  <a:t>, and points of inflection.</a:t>
                </a:r>
              </a:p>
              <a:p>
                <a:pPr>
                  <a:defRPr sz="2800"/>
                </a:pPr>
                <a:r>
                  <a:rPr sz="2800"/>
                  <a:t>Since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3</m:t>
                            </m:r>
                          </m:sup>
                        </m:sSup>
                      </m:den>
                    </m:f>
                    <m:r>
                      <a:rPr>
                        <a:latin typeface="Cambria Math" panose="02040503050406030204" pitchFamily="18" charset="0"/>
                      </a:rPr>
                      <m:t>≠0</m:t>
                    </m:r>
                  </m:oMath>
                </a14:m>
                <a:r>
                  <a:rPr sz="2800"/>
                  <a:t> and is undefined only for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a:t>, there are no hypercritical values and no points of inflection.</a:t>
                </a:r>
              </a:p>
              <a:p>
                <a:pPr>
                  <a:defRPr sz="2800"/>
                </a:pPr>
                <a:r>
                  <a:rPr sz="2800"/>
                  <a:t>However, if </a:t>
                </a:r>
                <a14:m>
                  <m:oMath xmlns:m="http://schemas.openxmlformats.org/officeDocument/2006/math">
                    <m:r>
                      <a:rPr>
                        <a:latin typeface="Cambria Math" panose="02040503050406030204" pitchFamily="18" charset="0"/>
                      </a:rPr>
                      <m:t>𝑥</m:t>
                    </m:r>
                    <m:r>
                      <a:rPr>
                        <a:latin typeface="Cambria Math" panose="02040503050406030204" pitchFamily="18" charset="0"/>
                      </a:rPr>
                      <m:t>&lt;2</m:t>
                    </m:r>
                  </m:oMath>
                </a14:m>
                <a:r>
                  <a:rPr sz="2800"/>
                  <a:t>, then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3</m:t>
                            </m:r>
                          </m:sup>
                        </m:sSup>
                      </m:den>
                    </m:f>
                    <m:r>
                      <a:rPr>
                        <a:latin typeface="Cambria Math" panose="02040503050406030204" pitchFamily="18" charset="0"/>
                      </a:rPr>
                      <m:t>&lt;0</m:t>
                    </m:r>
                  </m:oMath>
                </a14:m>
                <a:r>
                  <a:rPr sz="2800"/>
                  <a:t>, and </a:t>
                </a:r>
                <a14:m>
                  <m:oMath xmlns:m="http://schemas.openxmlformats.org/officeDocument/2006/math">
                    <m:r>
                      <a:rPr>
                        <a:latin typeface="Cambria Math" panose="02040503050406030204" pitchFamily="18" charset="0"/>
                      </a:rPr>
                      <m:t>𝑓</m:t>
                    </m:r>
                  </m:oMath>
                </a14:m>
                <a:r>
                  <a:rPr sz="2800"/>
                  <a:t> is concave down, and if </a:t>
                </a:r>
                <a14:m>
                  <m:oMath xmlns:m="http://schemas.openxmlformats.org/officeDocument/2006/math">
                    <m:r>
                      <a:rPr>
                        <a:latin typeface="Cambria Math" panose="02040503050406030204" pitchFamily="18" charset="0"/>
                      </a:rPr>
                      <m:t>𝑥</m:t>
                    </m:r>
                    <m:r>
                      <a:rPr>
                        <a:latin typeface="Cambria Math" panose="02040503050406030204" pitchFamily="18" charset="0"/>
                      </a:rPr>
                      <m:t>&gt;2</m:t>
                    </m:r>
                  </m:oMath>
                </a14:m>
                <a:r>
                  <a:rPr sz="2800"/>
                  <a:t>, then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3</m:t>
                            </m:r>
                          </m:sup>
                        </m:sSup>
                      </m:den>
                    </m:f>
                    <m:r>
                      <a:rPr>
                        <a:latin typeface="Cambria Math" panose="02040503050406030204" pitchFamily="18" charset="0"/>
                      </a:rPr>
                      <m:t>&gt;0</m:t>
                    </m:r>
                  </m:oMath>
                </a14:m>
                <a:r>
                  <a:rPr sz="2800"/>
                  <a:t>, and </a:t>
                </a:r>
                <a14:m>
                  <m:oMath xmlns:m="http://schemas.openxmlformats.org/officeDocument/2006/math">
                    <m:r>
                      <a:rPr>
                        <a:latin typeface="Cambria Math" panose="02040503050406030204" pitchFamily="18" charset="0"/>
                      </a:rPr>
                      <m:t>𝑓</m:t>
                    </m:r>
                  </m:oMath>
                </a14:m>
                <a:r>
                  <a:rPr sz="2800"/>
                  <a:t> is concave up.</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b="-1350"/>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Sketching the Graph of a Rational Function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b="1"/>
                </a:pPr>
                <a:r>
                  <a:rPr sz="2800"/>
                  <a:t>Asymptotes: Find any vertical, horizontal, or oblique asymptotes.</a:t>
                </a:r>
              </a:p>
              <a:p>
                <a:pPr>
                  <a:defRPr sz="2800"/>
                </a:pPr>
                <a:r>
                  <a:rPr sz="2800"/>
                  <a:t>The line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a:t> is a vertical asymptote because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a:t> is not a factor of the numerator and the value of </a:t>
                </a:r>
                <a:r>
                  <a:rPr sz="2800">
                    <a:latin typeface="Cambria Math"/>
                  </a:rPr>
                  <a:t>2</a:t>
                </a:r>
                <a:r>
                  <a:rPr sz="2800"/>
                  <a:t> for </a:t>
                </a:r>
                <a14:m>
                  <m:oMath xmlns:m="http://schemas.openxmlformats.org/officeDocument/2006/math">
                    <m:r>
                      <a:rPr>
                        <a:latin typeface="Cambria Math" panose="02040503050406030204" pitchFamily="18" charset="0"/>
                      </a:rPr>
                      <m:t>𝑥</m:t>
                    </m:r>
                  </m:oMath>
                </a14:m>
                <a:r>
                  <a:rPr sz="2800"/>
                  <a:t> will make the denominator </a:t>
                </a:r>
                <a:r>
                  <a:rPr sz="2800">
                    <a:latin typeface="Cambria Math"/>
                  </a:rPr>
                  <a:t>0</a:t>
                </a:r>
                <a:r>
                  <a:rPr sz="2800"/>
                  <a:t>.</a:t>
                </a:r>
              </a:p>
              <a:p>
                <a:pPr>
                  <a:defRPr sz="2800"/>
                </a:pPr>
                <a:r>
                  <a:rPr sz="2800"/>
                  <a:t>We now find the horizontal asymptote by finding </a:t>
                </a:r>
                <a14:m>
                  <m:oMath xmlns:m="http://schemas.openxmlformats.org/officeDocument/2006/math">
                    <m:limLow>
                      <m:limLowPr>
                        <m:ctrlPr>
                          <a:rPr>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lim>
                    </m:limLow>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a:t> and </a:t>
                </a:r>
                <a14:m>
                  <m:oMath xmlns:m="http://schemas.openxmlformats.org/officeDocument/2006/math">
                    <m:limLow>
                      <m:limLowPr>
                        <m:ctrlPr>
                          <a:rPr>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lim>
                    </m:limLow>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Sketching the Graph of a Rational Function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046322701"/>
                  </p:ext>
                </p:extLst>
              </p:nvPr>
            </p:nvGraphicFramePr>
            <p:xfrm>
              <a:off x="457200" y="1029287"/>
              <a:ext cx="8229600" cy="1903350"/>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370840">
                    <a:tc>
                      <a:txBody>
                        <a:bodyPr/>
                        <a:lstStyle/>
                        <a:p>
                          <a:pPr algn="l">
                            <a:defRPr sz="1800"/>
                          </a:pPr>
                          <a:r>
                            <a:t>​</a:t>
                          </a:r>
                          <a14:m>
                            <m:oMath xmlns:m="http://schemas.openxmlformats.org/officeDocument/2006/math">
                              <m:limLow>
                                <m:limLowPr>
                                  <m:ctrlPr>
                                    <a:rPr sz="1800">
                                      <a:latin typeface="Cambria Math" panose="02040503050406030204" pitchFamily="18" charset="0"/>
                                    </a:rPr>
                                  </m:ctrlPr>
                                </m:limLowPr>
                                <m:e>
                                  <m:r>
                                    <m:rPr>
                                      <m:sty m:val="p"/>
                                    </m:rPr>
                                    <a:rPr sz="1800">
                                      <a:latin typeface="Cambria Math"/>
                                    </a:rPr>
                                    <m:t>lim</m:t>
                                  </m:r>
                                </m:e>
                                <m:lim>
                                  <m:r>
                                    <a:rPr sz="1800">
                                      <a:latin typeface="Cambria Math"/>
                                    </a:rPr>
                                    <m:t>𝑥</m:t>
                                  </m:r>
                                  <m:r>
                                    <a:rPr sz="1800">
                                      <a:latin typeface="Cambria Math"/>
                                    </a:rPr>
                                    <m:t>→+</m:t>
                                  </m:r>
                                  <m:r>
                                    <a:rPr sz="1800">
                                      <a:latin typeface="Cambria Math"/>
                                    </a:rPr>
                                    <m:t>∞</m:t>
                                  </m:r>
                                </m:lim>
                              </m:limLow>
                              <m:func>
                                <m:funcPr>
                                  <m:ctrlPr>
                                    <a:rPr sz="1800" i="1">
                                      <a:latin typeface="Cambria Math" panose="02040503050406030204" pitchFamily="18" charset="0"/>
                                    </a:rPr>
                                  </m:ctrlPr>
                                </m:funcPr>
                                <m:fName>
                                  <m:r>
                                    <a:rPr sz="1800">
                                      <a:latin typeface="Cambria Math"/>
                                    </a:rPr>
                                    <m:t>𝑓</m:t>
                                  </m:r>
                                </m:fName>
                                <m:e>
                                  <m:d>
                                    <m:dPr>
                                      <m:ctrlPr>
                                        <a:rPr sz="1800" i="1">
                                          <a:latin typeface="Cambria Math" panose="02040503050406030204" pitchFamily="18" charset="0"/>
                                        </a:rPr>
                                      </m:ctrlPr>
                                    </m:dPr>
                                    <m:e>
                                      <m:r>
                                        <a:rPr sz="1800">
                                          <a:latin typeface="Cambria Math"/>
                                        </a:rPr>
                                        <m:t>𝑥</m:t>
                                      </m:r>
                                    </m:e>
                                  </m:d>
                                </m:e>
                              </m:func>
                              <m:r>
                                <a:rPr sz="1800">
                                  <a:latin typeface="Cambria Math"/>
                                </a:rPr>
                                <m:t>=</m:t>
                              </m:r>
                              <m:limLow>
                                <m:limLowPr>
                                  <m:ctrlPr>
                                    <a:rPr sz="1800" i="1">
                                      <a:latin typeface="Cambria Math" panose="02040503050406030204" pitchFamily="18" charset="0"/>
                                    </a:rPr>
                                  </m:ctrlPr>
                                </m:limLowPr>
                                <m:e>
                                  <m:r>
                                    <m:rPr>
                                      <m:sty m:val="p"/>
                                    </m:rPr>
                                    <a:rPr sz="1800">
                                      <a:latin typeface="Cambria Math"/>
                                    </a:rPr>
                                    <m:t>lim</m:t>
                                  </m:r>
                                </m:e>
                                <m:lim>
                                  <m:r>
                                    <a:rPr sz="1800">
                                      <a:latin typeface="Cambria Math"/>
                                    </a:rPr>
                                    <m:t>𝑥</m:t>
                                  </m:r>
                                  <m:r>
                                    <a:rPr sz="1800">
                                      <a:latin typeface="Cambria Math"/>
                                    </a:rPr>
                                    <m:t>→+</m:t>
                                  </m:r>
                                  <m:r>
                                    <a:rPr sz="1800">
                                      <a:latin typeface="Cambria Math"/>
                                    </a:rPr>
                                    <m:t>∞</m:t>
                                  </m:r>
                                </m:lim>
                              </m:limLow>
                              <m:f>
                                <m:fPr>
                                  <m:ctrlPr>
                                    <a:rPr sz="1800" i="1">
                                      <a:latin typeface="Cambria Math" panose="02040503050406030204" pitchFamily="18" charset="0"/>
                                    </a:rPr>
                                  </m:ctrlPr>
                                </m:fPr>
                                <m:num>
                                  <m:r>
                                    <a:rPr sz="1800">
                                      <a:latin typeface="Cambria Math"/>
                                    </a:rPr>
                                    <m:t>𝑥</m:t>
                                  </m:r>
                                  <m:r>
                                    <a:rPr sz="1800">
                                      <a:latin typeface="Cambria Math"/>
                                    </a:rPr>
                                    <m:t>−</m:t>
                                  </m:r>
                                  <m:r>
                                    <a:rPr sz="1800">
                                      <a:latin typeface="Cambria Math"/>
                                    </a:rPr>
                                    <m:t>1</m:t>
                                  </m:r>
                                </m:num>
                                <m:den>
                                  <m:r>
                                    <a:rPr sz="1800">
                                      <a:latin typeface="Cambria Math"/>
                                    </a:rPr>
                                    <m:t>𝑥</m:t>
                                  </m:r>
                                  <m:r>
                                    <a:rPr sz="1800">
                                      <a:latin typeface="Cambria Math"/>
                                    </a:rPr>
                                    <m:t>−</m:t>
                                  </m:r>
                                  <m:r>
                                    <a:rPr sz="1800">
                                      <a:latin typeface="Cambria Math"/>
                                    </a:rPr>
                                    <m:t>2</m:t>
                                  </m:r>
                                </m:den>
                              </m:f>
                            </m:oMath>
                          </a14:m>
                          <a:endParaRPr/>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a:latin typeface="Cambria Math" panose="02040503050406030204" pitchFamily="18" charset="0"/>
                                    </a:rPr>
                                  </m:ctrlPr>
                                </m:phantPr>
                                <m:e>
                                  <m:limLow>
                                    <m:limLowPr>
                                      <m:ctrlPr>
                                        <a:rPr sz="1800">
                                          <a:latin typeface="Cambria Math" panose="02040503050406030204" pitchFamily="18" charset="0"/>
                                        </a:rPr>
                                      </m:ctrlPr>
                                    </m:limLowPr>
                                    <m:e>
                                      <m:r>
                                        <m:rPr>
                                          <m:sty m:val="p"/>
                                        </m:rPr>
                                        <a:rPr sz="1800">
                                          <a:latin typeface="Cambria Math"/>
                                        </a:rPr>
                                        <m:t>lim</m:t>
                                      </m:r>
                                    </m:e>
                                    <m:lim>
                                      <m:r>
                                        <a:rPr sz="1800">
                                          <a:latin typeface="Cambria Math"/>
                                        </a:rPr>
                                        <m:t>𝑥</m:t>
                                      </m:r>
                                      <m:r>
                                        <a:rPr sz="1800">
                                          <a:latin typeface="Cambria Math"/>
                                        </a:rPr>
                                        <m:t>→+</m:t>
                                      </m:r>
                                      <m:r>
                                        <a:rPr sz="1800">
                                          <a:latin typeface="Cambria Math"/>
                                        </a:rPr>
                                        <m:t>∞</m:t>
                                      </m:r>
                                    </m:lim>
                                  </m:limLow>
                                  <m:func>
                                    <m:funcPr>
                                      <m:ctrlPr>
                                        <a:rPr sz="1800" i="1">
                                          <a:latin typeface="Cambria Math" panose="02040503050406030204" pitchFamily="18" charset="0"/>
                                        </a:rPr>
                                      </m:ctrlPr>
                                    </m:funcPr>
                                    <m:fName>
                                      <m:r>
                                        <a:rPr sz="1800">
                                          <a:latin typeface="Cambria Math"/>
                                        </a:rPr>
                                        <m:t>𝑓</m:t>
                                      </m:r>
                                    </m:fName>
                                    <m:e>
                                      <m:d>
                                        <m:dPr>
                                          <m:ctrlPr>
                                            <a:rPr sz="1800" i="1">
                                              <a:latin typeface="Cambria Math" panose="02040503050406030204" pitchFamily="18" charset="0"/>
                                            </a:rPr>
                                          </m:ctrlPr>
                                        </m:dPr>
                                        <m:e>
                                          <m:r>
                                            <a:rPr sz="1800">
                                              <a:latin typeface="Cambria Math"/>
                                            </a:rPr>
                                            <m:t>𝑥</m:t>
                                          </m:r>
                                        </m:e>
                                      </m:d>
                                    </m:e>
                                  </m:func>
                                </m:e>
                              </m:phant>
                              <m:r>
                                <a:rPr sz="1800">
                                  <a:latin typeface="Cambria Math"/>
                                </a:rPr>
                                <m:t>=</m:t>
                              </m:r>
                              <m:limLow>
                                <m:limLowPr>
                                  <m:ctrlPr>
                                    <a:rPr sz="1800" i="1">
                                      <a:latin typeface="Cambria Math" panose="02040503050406030204" pitchFamily="18" charset="0"/>
                                    </a:rPr>
                                  </m:ctrlPr>
                                </m:limLowPr>
                                <m:e>
                                  <m:r>
                                    <m:rPr>
                                      <m:sty m:val="p"/>
                                    </m:rPr>
                                    <a:rPr sz="1800">
                                      <a:latin typeface="Cambria Math"/>
                                    </a:rPr>
                                    <m:t>lim</m:t>
                                  </m:r>
                                </m:e>
                                <m:lim>
                                  <m:r>
                                    <a:rPr sz="1800">
                                      <a:latin typeface="Cambria Math"/>
                                    </a:rPr>
                                    <m:t>𝑥</m:t>
                                  </m:r>
                                  <m:r>
                                    <a:rPr sz="1800">
                                      <a:latin typeface="Cambria Math"/>
                                    </a:rPr>
                                    <m:t>→+</m:t>
                                  </m:r>
                                  <m:r>
                                    <a:rPr sz="1800">
                                      <a:latin typeface="Cambria Math"/>
                                    </a:rPr>
                                    <m:t>∞</m:t>
                                  </m:r>
                                </m:lim>
                              </m:limLow>
                              <m:f>
                                <m:fPr>
                                  <m:ctrlPr>
                                    <a:rPr sz="1800" i="1">
                                      <a:latin typeface="Cambria Math" panose="02040503050406030204" pitchFamily="18" charset="0"/>
                                    </a:rPr>
                                  </m:ctrlPr>
                                </m:fPr>
                                <m:num>
                                  <m:f>
                                    <m:fPr>
                                      <m:ctrlPr>
                                        <a:rPr sz="1800" i="1">
                                          <a:latin typeface="Cambria Math" panose="02040503050406030204" pitchFamily="18" charset="0"/>
                                        </a:rPr>
                                      </m:ctrlPr>
                                    </m:fPr>
                                    <m:num>
                                      <m:r>
                                        <a:rPr sz="1800">
                                          <a:latin typeface="Cambria Math"/>
                                        </a:rPr>
                                        <m:t>𝑥</m:t>
                                      </m:r>
                                    </m:num>
                                    <m:den>
                                      <m:r>
                                        <a:rPr sz="1800">
                                          <a:latin typeface="Cambria Math"/>
                                        </a:rPr>
                                        <m:t>𝑥</m:t>
                                      </m:r>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𝑥</m:t>
                                      </m:r>
                                    </m:den>
                                  </m:f>
                                </m:num>
                                <m:den>
                                  <m:f>
                                    <m:fPr>
                                      <m:ctrlPr>
                                        <a:rPr sz="1800" i="1">
                                          <a:latin typeface="Cambria Math" panose="02040503050406030204" pitchFamily="18" charset="0"/>
                                        </a:rPr>
                                      </m:ctrlPr>
                                    </m:fPr>
                                    <m:num>
                                      <m:r>
                                        <a:rPr sz="1800">
                                          <a:latin typeface="Cambria Math"/>
                                        </a:rPr>
                                        <m:t>𝑥</m:t>
                                      </m:r>
                                    </m:num>
                                    <m:den>
                                      <m:r>
                                        <a:rPr sz="1800">
                                          <a:latin typeface="Cambria Math"/>
                                        </a:rPr>
                                        <m:t>𝑥</m:t>
                                      </m:r>
                                    </m:den>
                                  </m:f>
                                  <m:r>
                                    <a:rPr sz="1800">
                                      <a:latin typeface="Cambria Math"/>
                                    </a:rPr>
                                    <m:t>−</m:t>
                                  </m:r>
                                  <m:f>
                                    <m:fPr>
                                      <m:ctrlPr>
                                        <a:rPr sz="1800" i="1">
                                          <a:latin typeface="Cambria Math" panose="02040503050406030204" pitchFamily="18" charset="0"/>
                                        </a:rPr>
                                      </m:ctrlPr>
                                    </m:fPr>
                                    <m:num>
                                      <m:r>
                                        <a:rPr sz="1800">
                                          <a:latin typeface="Cambria Math"/>
                                        </a:rPr>
                                        <m:t>2</m:t>
                                      </m:r>
                                    </m:num>
                                    <m:den>
                                      <m:r>
                                        <a:rPr sz="1800">
                                          <a:latin typeface="Cambria Math"/>
                                        </a:rPr>
                                        <m:t>𝑥</m:t>
                                      </m:r>
                                    </m:den>
                                  </m:f>
                                </m:den>
                              </m:f>
                            </m:oMath>
                          </a14:m>
                          <a:endParaRPr dirty="0"/>
                        </a:p>
                      </a:txBody>
                      <a:tcPr/>
                    </a:tc>
                    <a:tc>
                      <a:txBody>
                        <a:bodyPr/>
                        <a:lstStyle/>
                        <a:p>
                          <a:pPr algn="l">
                            <a:defRPr sz="1100" b="1"/>
                          </a:pPr>
                          <a:r>
                            <a:rPr sz="1800" b="0" dirty="0"/>
                            <a:t>Divide both the numerator and the denominator by the highest power of </a:t>
                          </a:r>
                          <a14:m>
                            <m:oMath xmlns:m="http://schemas.openxmlformats.org/officeDocument/2006/math">
                              <m:r>
                                <m:rPr>
                                  <m:sty m:val="p"/>
                                </m:rPr>
                                <a:rPr sz="1800" b="0" i="1">
                                  <a:latin typeface="Cambria Math"/>
                                </a:rPr>
                                <m:t>x</m:t>
                              </m:r>
                            </m:oMath>
                          </a14:m>
                          <a:r>
                            <a:rPr sz="1800" b="0" dirty="0"/>
                            <a:t> present in the function.</a:t>
                          </a:r>
                        </a:p>
                      </a:txBody>
                      <a:tcPr/>
                    </a:tc>
                    <a:extLst>
                      <a:ext uri="{0D108BD9-81ED-4DB2-BD59-A6C34878D82A}">
                        <a16:rowId xmlns:a16="http://schemas.microsoft.com/office/drawing/2014/main" val="10001"/>
                      </a:ext>
                    </a:extLst>
                  </a:tr>
                  <a:tr h="370840">
                    <a:tc>
                      <a:txBody>
                        <a:bodyPr/>
                        <a:lstStyle/>
                        <a:p>
                          <a:pPr algn="l">
                            <a:defRPr sz="1800"/>
                          </a:pPr>
                          <a:r>
                            <a:t>​</a:t>
                          </a:r>
                          <a14:m>
                            <m:oMath xmlns:m="http://schemas.openxmlformats.org/officeDocument/2006/math">
                              <m:phant>
                                <m:phantPr>
                                  <m:show m:val="off"/>
                                  <m:ctrlPr>
                                    <a:rPr sz="1800">
                                      <a:latin typeface="Cambria Math" panose="02040503050406030204" pitchFamily="18" charset="0"/>
                                    </a:rPr>
                                  </m:ctrlPr>
                                </m:phantPr>
                                <m:e>
                                  <m:limLow>
                                    <m:limLowPr>
                                      <m:ctrlPr>
                                        <a:rPr sz="1800">
                                          <a:latin typeface="Cambria Math" panose="02040503050406030204" pitchFamily="18" charset="0"/>
                                        </a:rPr>
                                      </m:ctrlPr>
                                    </m:limLowPr>
                                    <m:e>
                                      <m:r>
                                        <m:rPr>
                                          <m:sty m:val="p"/>
                                        </m:rPr>
                                        <a:rPr sz="1800">
                                          <a:latin typeface="Cambria Math"/>
                                        </a:rPr>
                                        <m:t>lim</m:t>
                                      </m:r>
                                    </m:e>
                                    <m:lim>
                                      <m:r>
                                        <a:rPr sz="1800">
                                          <a:latin typeface="Cambria Math"/>
                                        </a:rPr>
                                        <m:t>𝑥</m:t>
                                      </m:r>
                                      <m:r>
                                        <a:rPr sz="1800">
                                          <a:latin typeface="Cambria Math"/>
                                        </a:rPr>
                                        <m:t>→+</m:t>
                                      </m:r>
                                      <m:r>
                                        <a:rPr sz="1800">
                                          <a:latin typeface="Cambria Math"/>
                                        </a:rPr>
                                        <m:t>∞</m:t>
                                      </m:r>
                                    </m:lim>
                                  </m:limLow>
                                  <m:func>
                                    <m:funcPr>
                                      <m:ctrlPr>
                                        <a:rPr sz="1800" i="1">
                                          <a:latin typeface="Cambria Math" panose="02040503050406030204" pitchFamily="18" charset="0"/>
                                        </a:rPr>
                                      </m:ctrlPr>
                                    </m:funcPr>
                                    <m:fName>
                                      <m:r>
                                        <a:rPr sz="1800">
                                          <a:latin typeface="Cambria Math"/>
                                        </a:rPr>
                                        <m:t>𝑓</m:t>
                                      </m:r>
                                    </m:fName>
                                    <m:e>
                                      <m:d>
                                        <m:dPr>
                                          <m:ctrlPr>
                                            <a:rPr sz="1800" i="1">
                                              <a:latin typeface="Cambria Math" panose="02040503050406030204" pitchFamily="18" charset="0"/>
                                            </a:rPr>
                                          </m:ctrlPr>
                                        </m:dPr>
                                        <m:e>
                                          <m:r>
                                            <a:rPr sz="1800">
                                              <a:latin typeface="Cambria Math"/>
                                            </a:rPr>
                                            <m:t>𝑥</m:t>
                                          </m:r>
                                        </m:e>
                                      </m:d>
                                    </m:e>
                                  </m:func>
                                </m:e>
                              </m:phant>
                              <m:r>
                                <a:rPr sz="1800">
                                  <a:latin typeface="Cambria Math"/>
                                </a:rPr>
                                <m:t>=</m:t>
                              </m:r>
                              <m:limLow>
                                <m:limLowPr>
                                  <m:ctrlPr>
                                    <a:rPr sz="1800" i="1">
                                      <a:latin typeface="Cambria Math" panose="02040503050406030204" pitchFamily="18" charset="0"/>
                                    </a:rPr>
                                  </m:ctrlPr>
                                </m:limLowPr>
                                <m:e>
                                  <m:r>
                                    <m:rPr>
                                      <m:sty m:val="p"/>
                                    </m:rPr>
                                    <a:rPr sz="1800">
                                      <a:latin typeface="Cambria Math"/>
                                    </a:rPr>
                                    <m:t>lim</m:t>
                                  </m:r>
                                </m:e>
                                <m:lim>
                                  <m:r>
                                    <a:rPr sz="1800">
                                      <a:latin typeface="Cambria Math"/>
                                    </a:rPr>
                                    <m:t>𝑥</m:t>
                                  </m:r>
                                  <m:r>
                                    <a:rPr sz="1800">
                                      <a:latin typeface="Cambria Math"/>
                                    </a:rPr>
                                    <m:t>→+</m:t>
                                  </m:r>
                                  <m:r>
                                    <a:rPr sz="1800">
                                      <a:latin typeface="Cambria Math"/>
                                    </a:rPr>
                                    <m:t>∞</m:t>
                                  </m:r>
                                </m:lim>
                              </m:limLow>
                              <m:f>
                                <m:fPr>
                                  <m:ctrlPr>
                                    <a:rPr sz="1800" i="1">
                                      <a:latin typeface="Cambria Math" panose="02040503050406030204" pitchFamily="18" charset="0"/>
                                    </a:rPr>
                                  </m:ctrlPr>
                                </m:fPr>
                                <m:num>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𝑥</m:t>
                                      </m:r>
                                    </m:den>
                                  </m:f>
                                </m:num>
                                <m:den>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2</m:t>
                                      </m:r>
                                    </m:num>
                                    <m:den>
                                      <m:r>
                                        <a:rPr sz="1800">
                                          <a:latin typeface="Cambria Math"/>
                                        </a:rPr>
                                        <m:t>𝑥</m:t>
                                      </m:r>
                                    </m:den>
                                  </m:f>
                                </m:den>
                              </m:f>
                              <m:r>
                                <a:rPr sz="1800">
                                  <a:latin typeface="Cambria Math"/>
                                </a:rPr>
                                <m:t>=</m:t>
                              </m:r>
                              <m:f>
                                <m:fPr>
                                  <m:ctrlPr>
                                    <a:rPr sz="1800" i="1">
                                      <a:latin typeface="Cambria Math" panose="02040503050406030204" pitchFamily="18" charset="0"/>
                                    </a:rPr>
                                  </m:ctrlPr>
                                </m:fPr>
                                <m:num>
                                  <m:r>
                                    <a:rPr sz="1800">
                                      <a:latin typeface="Cambria Math"/>
                                    </a:rPr>
                                    <m:t>1</m:t>
                                  </m:r>
                                  <m:r>
                                    <a:rPr sz="1800">
                                      <a:latin typeface="Cambria Math"/>
                                    </a:rPr>
                                    <m:t>−</m:t>
                                  </m:r>
                                  <m:r>
                                    <a:rPr sz="1800">
                                      <a:latin typeface="Cambria Math"/>
                                    </a:rPr>
                                    <m:t>0</m:t>
                                  </m:r>
                                </m:num>
                                <m:den>
                                  <m:r>
                                    <a:rPr sz="1800">
                                      <a:latin typeface="Cambria Math"/>
                                    </a:rPr>
                                    <m:t>1</m:t>
                                  </m:r>
                                  <m:r>
                                    <a:rPr sz="1800">
                                      <a:latin typeface="Cambria Math"/>
                                    </a:rPr>
                                    <m:t>−</m:t>
                                  </m:r>
                                  <m:r>
                                    <a:rPr sz="1800">
                                      <a:latin typeface="Cambria Math"/>
                                    </a:rPr>
                                    <m:t>0</m:t>
                                  </m:r>
                                </m:den>
                              </m:f>
                              <m:r>
                                <a:rPr sz="1800">
                                  <a:latin typeface="Cambria Math"/>
                                </a:rPr>
                                <m:t>=</m:t>
                              </m:r>
                              <m:r>
                                <a:rPr sz="1800">
                                  <a:latin typeface="Cambria Math"/>
                                </a:rPr>
                                <m:t>1</m:t>
                              </m:r>
                            </m:oMath>
                          </a14:m>
                          <a:endParaRPr/>
                        </a:p>
                      </a:txBody>
                      <a:tcPr/>
                    </a:tc>
                    <a:tc>
                      <a:txBody>
                        <a:bodyPr/>
                        <a:lstStyle/>
                        <a:p>
                          <a:pPr algn="l">
                            <a:defRPr sz="1100" b="1"/>
                          </a:pPr>
                          <a:r>
                            <a:rPr sz="1800" b="0" dirty="0"/>
                            <a:t>We know that </a:t>
                          </a:r>
                          <a14:m>
                            <m:oMath xmlns:m="http://schemas.openxmlformats.org/officeDocument/2006/math">
                              <m:limLow>
                                <m:limLowPr>
                                  <m:ctrlPr>
                                    <a:rPr sz="1800" b="0">
                                      <a:latin typeface="Cambria Math" panose="02040503050406030204" pitchFamily="18" charset="0"/>
                                    </a:rPr>
                                  </m:ctrlPr>
                                </m:limLowPr>
                                <m:e>
                                  <m:r>
                                    <m:rPr>
                                      <m:sty m:val="p"/>
                                    </m:rPr>
                                    <a:rPr sz="1800" b="0">
                                      <a:latin typeface="Cambria Math"/>
                                    </a:rPr>
                                    <m:t>lim</m:t>
                                  </m:r>
                                </m:e>
                                <m:lim>
                                  <m:r>
                                    <m:rPr>
                                      <m:sty m:val="p"/>
                                    </m:rPr>
                                    <a:rPr sz="1800" b="0" i="1">
                                      <a:latin typeface="Cambria Math"/>
                                    </a:rPr>
                                    <m:t>x</m:t>
                                  </m:r>
                                  <m:r>
                                    <a:rPr sz="1800" b="0">
                                      <a:latin typeface="Cambria Math"/>
                                    </a:rPr>
                                    <m:t>→+</m:t>
                                  </m:r>
                                  <m:r>
                                    <a:rPr sz="1800" b="0">
                                      <a:latin typeface="Cambria Math"/>
                                    </a:rPr>
                                    <m:t>∞</m:t>
                                  </m:r>
                                </m:lim>
                              </m:limLow>
                              <m:f>
                                <m:fPr>
                                  <m:ctrlPr>
                                    <a:rPr sz="1800" b="0" i="1">
                                      <a:latin typeface="Cambria Math" panose="02040503050406030204" pitchFamily="18" charset="0"/>
                                    </a:rPr>
                                  </m:ctrlPr>
                                </m:fPr>
                                <m:num>
                                  <m:r>
                                    <m:rPr>
                                      <m:sty m:val="p"/>
                                    </m:rPr>
                                    <a:rPr sz="1800" b="0" i="1">
                                      <a:latin typeface="Cambria Math"/>
                                    </a:rPr>
                                    <m:t>a</m:t>
                                  </m:r>
                                </m:num>
                                <m:den>
                                  <m:r>
                                    <m:rPr>
                                      <m:sty m:val="p"/>
                                    </m:rPr>
                                    <a:rPr sz="1800" b="0" i="1">
                                      <a:latin typeface="Cambria Math"/>
                                    </a:rPr>
                                    <m:t>x</m:t>
                                  </m:r>
                                </m:den>
                              </m:f>
                              <m:r>
                                <a:rPr sz="1800" b="0">
                                  <a:latin typeface="Cambria Math"/>
                                </a:rPr>
                                <m:t>=</m:t>
                              </m:r>
                              <m:r>
                                <a:rPr sz="1800" b="0">
                                  <a:latin typeface="Cambria Math"/>
                                </a:rPr>
                                <m:t>0</m:t>
                              </m:r>
                            </m:oMath>
                          </a14:m>
                          <a:r>
                            <a:rPr sz="1800" b="0" dirty="0"/>
                            <a:t>.</a:t>
                          </a:r>
                        </a:p>
                      </a:txBody>
                      <a:tcPr/>
                    </a:tc>
                    <a:extLst>
                      <a:ext uri="{0D108BD9-81ED-4DB2-BD59-A6C34878D82A}">
                        <a16:rowId xmlns:a16="http://schemas.microsoft.com/office/drawing/2014/main" val="10002"/>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046322701"/>
                  </p:ext>
                </p:extLst>
              </p:nvPr>
            </p:nvGraphicFramePr>
            <p:xfrm>
              <a:off x="457200" y="1029287"/>
              <a:ext cx="8229600" cy="1903350"/>
            </p:xfrm>
            <a:graphic>
              <a:graphicData uri="http://schemas.openxmlformats.org/drawingml/2006/table">
                <a:tbl>
                  <a:tblPr firstRow="1" bandRow="1">
                    <a:tableStyleId>{2D5ABB26-0587-4C30-8999-92F81FD0307C}</a:tableStyleId>
                  </a:tblPr>
                  <a:tblGrid>
                    <a:gridCol w="34290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503682">
                    <a:tc>
                      <a:txBody>
                        <a:bodyPr/>
                        <a:lstStyle/>
                        <a:p>
                          <a:endParaRPr lang="en-US"/>
                        </a:p>
                      </a:txBody>
                      <a:tcPr>
                        <a:blipFill>
                          <a:blip r:embed="rId2"/>
                          <a:stretch>
                            <a:fillRect r="-139787" b="-278313"/>
                          </a:stretch>
                        </a:blipFill>
                      </a:tcPr>
                    </a:tc>
                    <a:tc>
                      <a:txBody>
                        <a:bodyPr/>
                        <a:lstStyle/>
                        <a:p>
                          <a:pPr algn="l"/>
                          <a:endParaRPr/>
                        </a:p>
                      </a:txBody>
                      <a:tcPr/>
                    </a:tc>
                    <a:extLst>
                      <a:ext uri="{0D108BD9-81ED-4DB2-BD59-A6C34878D82A}">
                        <a16:rowId xmlns:a16="http://schemas.microsoft.com/office/drawing/2014/main" val="10000"/>
                      </a:ext>
                    </a:extLst>
                  </a:tr>
                  <a:tr h="699834">
                    <a:tc>
                      <a:txBody>
                        <a:bodyPr/>
                        <a:lstStyle/>
                        <a:p>
                          <a:endParaRPr lang="en-US"/>
                        </a:p>
                      </a:txBody>
                      <a:tcPr>
                        <a:blipFill>
                          <a:blip r:embed="rId2"/>
                          <a:stretch>
                            <a:fillRect t="-71552" r="-139787" b="-99138"/>
                          </a:stretch>
                        </a:blipFill>
                      </a:tcPr>
                    </a:tc>
                    <a:tc>
                      <a:txBody>
                        <a:bodyPr/>
                        <a:lstStyle/>
                        <a:p>
                          <a:endParaRPr lang="en-US"/>
                        </a:p>
                      </a:txBody>
                      <a:tcPr>
                        <a:blipFill>
                          <a:blip r:embed="rId2"/>
                          <a:stretch>
                            <a:fillRect l="-71537" t="-71552" b="-99138"/>
                          </a:stretch>
                        </a:blipFill>
                      </a:tcPr>
                    </a:tc>
                    <a:extLst>
                      <a:ext uri="{0D108BD9-81ED-4DB2-BD59-A6C34878D82A}">
                        <a16:rowId xmlns:a16="http://schemas.microsoft.com/office/drawing/2014/main" val="10001"/>
                      </a:ext>
                    </a:extLst>
                  </a:tr>
                  <a:tr h="699834">
                    <a:tc>
                      <a:txBody>
                        <a:bodyPr/>
                        <a:lstStyle/>
                        <a:p>
                          <a:endParaRPr lang="en-US"/>
                        </a:p>
                      </a:txBody>
                      <a:tcPr>
                        <a:blipFill>
                          <a:blip r:embed="rId2"/>
                          <a:stretch>
                            <a:fillRect t="-173043" r="-139787"/>
                          </a:stretch>
                        </a:blipFill>
                      </a:tcPr>
                    </a:tc>
                    <a:tc>
                      <a:txBody>
                        <a:bodyPr/>
                        <a:lstStyle/>
                        <a:p>
                          <a:endParaRPr lang="en-US"/>
                        </a:p>
                      </a:txBody>
                      <a:tcPr>
                        <a:blipFill>
                          <a:blip r:embed="rId2"/>
                          <a:stretch>
                            <a:fillRect l="-71537" t="-173043"/>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71336DD-6B2E-7098-7D57-6E064579B534}"/>
                  </a:ext>
                </a:extLst>
              </p:cNvPr>
              <p:cNvSpPr txBox="1"/>
              <p:nvPr/>
            </p:nvSpPr>
            <p:spPr>
              <a:xfrm>
                <a:off x="457200" y="2743200"/>
                <a:ext cx="8229600" cy="3410934"/>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Proceeding as above, we can also find that </a:t>
                </a:r>
                <a14:m>
                  <m:oMath xmlns:m="http://schemas.openxmlformats.org/officeDocument/2006/math">
                    <m:limLow>
                      <m:limLow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limLowPr>
                      <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lim</m:t>
                        </m:r>
                      </m:e>
                      <m:li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lim>
                    </m:limLow>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Therefore, the line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is a horizontal asymptote.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We also know that this function does not have an oblique asymptote because the degree of the numerator is not one degree higher than the denominator.</a:t>
                </a:r>
              </a:p>
            </p:txBody>
          </p:sp>
        </mc:Choice>
        <mc:Fallback>
          <p:sp>
            <p:nvSpPr>
              <p:cNvPr id="5" name="TextBox 4">
                <a:extLst>
                  <a:ext uri="{FF2B5EF4-FFF2-40B4-BE49-F238E27FC236}">
                    <a16:creationId xmlns:a16="http://schemas.microsoft.com/office/drawing/2014/main" id="{471336DD-6B2E-7098-7D57-6E064579B534}"/>
                  </a:ext>
                </a:extLst>
              </p:cNvPr>
              <p:cNvSpPr txBox="1">
                <a:spLocks noRot="1" noChangeAspect="1" noMove="1" noResize="1" noEditPoints="1" noAdjustHandles="1" noChangeArrowheads="1" noChangeShapeType="1" noTextEdit="1"/>
              </p:cNvSpPr>
              <p:nvPr/>
            </p:nvSpPr>
            <p:spPr>
              <a:xfrm>
                <a:off x="457200" y="2743200"/>
                <a:ext cx="8229600" cy="3410934"/>
              </a:xfrm>
              <a:prstGeom prst="rect">
                <a:avLst/>
              </a:prstGeom>
              <a:blipFill>
                <a:blip r:embed="rId3"/>
                <a:stretch>
                  <a:fillRect l="-1481" t="-1607" b="-410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Sketching the Graph of a Rational Function (cont.)</a:t>
            </a:r>
          </a:p>
        </p:txBody>
      </p:sp>
      <p:sp>
        <p:nvSpPr>
          <p:cNvPr id="3" name="Text Placeholder 2"/>
          <p:cNvSpPr>
            <a:spLocks noGrp="1"/>
          </p:cNvSpPr>
          <p:nvPr>
            <p:ph type="body" sz="quarter" idx="10"/>
          </p:nvPr>
        </p:nvSpPr>
        <p:spPr/>
        <p:txBody>
          <a:bodyPr>
            <a:normAutofit/>
          </a:bodyPr>
          <a:lstStyle/>
          <a:p>
            <a:pPr>
              <a:defRPr b="1"/>
            </a:pPr>
            <a:r>
              <a:rPr sz="2800"/>
              <a:t>Step 8: Sketch the graph.</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EDA8E3EC-E5E3-3CEB-11F9-9A8C12BF2369}"/>
                  </a:ext>
                </a:extLst>
              </p:cNvPr>
              <p:cNvGraphicFramePr>
                <a:graphicFrameLocks/>
              </p:cNvGraphicFramePr>
              <p:nvPr>
                <p:extLst>
                  <p:ext uri="{D42A27DB-BD31-4B8C-83A1-F6EECF244321}">
                    <p14:modId xmlns:p14="http://schemas.microsoft.com/office/powerpoint/2010/main" val="845318984"/>
                  </p:ext>
                </p:extLst>
              </p:nvPr>
            </p:nvGraphicFramePr>
            <p:xfrm>
              <a:off x="470019" y="1600200"/>
              <a:ext cx="8229600" cy="222504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t>Interval or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b="1"/>
                          </a:pPr>
                          <a:r>
                            <a:t>Derivative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b="1"/>
                          </a:pPr>
                          <a:r>
                            <a:t>Nature of Graph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800"/>
                          </a:pPr>
                          <a14:m>
                            <m:oMath xmlns:m="http://schemas.openxmlformats.org/officeDocument/2006/math">
                              <m:d>
                                <m:dPr>
                                  <m:ctrlPr>
                                    <a:rPr sz="1800">
                                      <a:latin typeface="Cambria Math" panose="02040503050406030204" pitchFamily="18" charset="0"/>
                                    </a:rPr>
                                  </m:ctrlPr>
                                </m:dPr>
                                <m:e>
                                  <m:r>
                                    <a:rPr sz="1800">
                                      <a:latin typeface="Cambria Math"/>
                                    </a:rPr>
                                    <m:t>−∞</m:t>
                                  </m:r>
                                  <m:r>
                                    <m:rPr>
                                      <m:nor/>
                                    </m:rPr>
                                    <a:rPr sz="1800">
                                      <a:latin typeface="Cambria Math"/>
                                    </a:rPr>
                                    <m:t>, </m:t>
                                  </m:r>
                                  <m:r>
                                    <a:rPr sz="1800">
                                      <a:latin typeface="Cambria Math"/>
                                    </a:rPr>
                                    <m:t>2</m:t>
                                  </m:r>
                                </m:e>
                              </m:d>
                            </m:oMath>
                          </a14:m>
                          <a:r>
                            <a:rPr sz="1800"/>
                            <a:t> or </a:t>
                          </a:r>
                          <a14:m>
                            <m:oMath xmlns:m="http://schemas.openxmlformats.org/officeDocument/2006/math">
                              <m:d>
                                <m:dPr>
                                  <m:ctrlPr>
                                    <a:rPr sz="1800">
                                      <a:latin typeface="Cambria Math" panose="02040503050406030204" pitchFamily="18" charset="0"/>
                                    </a:rPr>
                                  </m:ctrlPr>
                                </m:dPr>
                                <m:e>
                                  <m:r>
                                    <a:rPr sz="1800">
                                      <a:latin typeface="Cambria Math"/>
                                    </a:rPr>
                                    <m:t>2</m:t>
                                  </m:r>
                                  <m:r>
                                    <m:rPr>
                                      <m:nor/>
                                    </m:rPr>
                                    <a:rPr sz="1800">
                                      <a:latin typeface="Cambria Math"/>
                                    </a:rPr>
                                    <m:t>, </m:t>
                                  </m:r>
                                  <m:r>
                                    <a:rPr sz="1800">
                                      <a:latin typeface="Cambria Math"/>
                                    </a:rPr>
                                    <m:t>+∞</m:t>
                                  </m:r>
                                </m:e>
                              </m:d>
                            </m:oMath>
                          </a14:m>
                          <a:endParaRPr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sz="1800">
                                        <a:latin typeface="Cambria Math" panose="02040503050406030204" pitchFamily="18" charset="0"/>
                                      </a:rPr>
                                    </m:ctrlPr>
                                  </m:funcPr>
                                  <m:fName>
                                    <m:sSup>
                                      <m:sSupPr>
                                        <m:ctrlPr>
                                          <a:rPr sz="1800">
                                            <a:latin typeface="Cambria Math" panose="02040503050406030204" pitchFamily="18" charset="0"/>
                                          </a:rPr>
                                        </m:ctrlPr>
                                      </m:sSupPr>
                                      <m:e>
                                        <m:r>
                                          <a:rPr sz="1800">
                                            <a:latin typeface="Cambria Math"/>
                                          </a:rPr>
                                          <m:t>𝑓</m:t>
                                        </m:r>
                                      </m:e>
                                      <m:sup>
                                        <m:r>
                                          <a:rPr sz="1800">
                                            <a:latin typeface="Cambria Math"/>
                                          </a:rPr>
                                          <m:t>′</m:t>
                                        </m:r>
                                      </m:sup>
                                    </m:sSup>
                                  </m:fName>
                                  <m:e>
                                    <m:d>
                                      <m:dPr>
                                        <m:ctrlPr>
                                          <a:rPr sz="1800" i="1">
                                            <a:latin typeface="Cambria Math" panose="02040503050406030204" pitchFamily="18" charset="0"/>
                                          </a:rPr>
                                        </m:ctrlPr>
                                      </m:dPr>
                                      <m:e>
                                        <m:r>
                                          <a:rPr sz="1800">
                                            <a:latin typeface="Cambria Math"/>
                                          </a:rPr>
                                          <m:t>𝑥</m:t>
                                        </m:r>
                                      </m:e>
                                    </m:d>
                                  </m:e>
                                </m:func>
                                <m:r>
                                  <a:rPr sz="1800">
                                    <a:latin typeface="Cambria Math"/>
                                  </a:rPr>
                                  <m:t>&lt;0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Decreasing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1800">
                                        <a:latin typeface="Cambria Math" panose="02040503050406030204" pitchFamily="18" charset="0"/>
                                      </a:rPr>
                                    </m:ctrlPr>
                                  </m:dPr>
                                  <m:e>
                                    <m:r>
                                      <a:rPr sz="1800">
                                        <a:latin typeface="Cambria Math"/>
                                      </a:rPr>
                                      <m:t>−∞</m:t>
                                    </m:r>
                                    <m:r>
                                      <m:rPr>
                                        <m:nor/>
                                      </m:rPr>
                                      <a:rPr sz="1800">
                                        <a:latin typeface="Cambria Math"/>
                                      </a:rPr>
                                      <m:t>, </m:t>
                                    </m:r>
                                    <m:r>
                                      <a:rPr sz="1800">
                                        <a:latin typeface="Cambria Math"/>
                                      </a:rPr>
                                      <m:t>2</m:t>
                                    </m:r>
                                  </m:e>
                                </m:d>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sz="1800">
                                        <a:latin typeface="Cambria Math" panose="02040503050406030204" pitchFamily="18" charset="0"/>
                                      </a:rPr>
                                    </m:ctrlPr>
                                  </m:funcPr>
                                  <m:fName>
                                    <m:sSup>
                                      <m:sSupPr>
                                        <m:ctrlPr>
                                          <a:rPr sz="1800">
                                            <a:latin typeface="Cambria Math" panose="02040503050406030204" pitchFamily="18" charset="0"/>
                                          </a:rPr>
                                        </m:ctrlPr>
                                      </m:sSupPr>
                                      <m:e>
                                        <m:r>
                                          <a:rPr sz="1800">
                                            <a:latin typeface="Cambria Math"/>
                                          </a:rPr>
                                          <m:t>𝑓</m:t>
                                        </m:r>
                                      </m:e>
                                      <m:sup>
                                        <m:r>
                                          <a:rPr sz="1800">
                                            <a:latin typeface="Cambria Math"/>
                                          </a:rPr>
                                          <m:t>″</m:t>
                                        </m:r>
                                      </m:sup>
                                    </m:sSup>
                                  </m:fName>
                                  <m:e>
                                    <m:d>
                                      <m:dPr>
                                        <m:ctrlPr>
                                          <a:rPr sz="1800" i="1">
                                            <a:latin typeface="Cambria Math" panose="02040503050406030204" pitchFamily="18" charset="0"/>
                                          </a:rPr>
                                        </m:ctrlPr>
                                      </m:dPr>
                                      <m:e>
                                        <m:r>
                                          <a:rPr sz="1800">
                                            <a:latin typeface="Cambria Math"/>
                                          </a:rPr>
                                          <m:t>𝑥</m:t>
                                        </m:r>
                                      </m:e>
                                    </m:d>
                                  </m:e>
                                </m:func>
                                <m:r>
                                  <a:rPr sz="1800">
                                    <a:latin typeface="Cambria Math"/>
                                  </a:rPr>
                                  <m:t>&lt;0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Concave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ctrlPr>
                                      <a:rPr sz="1800">
                                        <a:latin typeface="Cambria Math" panose="02040503050406030204" pitchFamily="18" charset="0"/>
                                      </a:rPr>
                                    </m:ctrlPr>
                                  </m:dPr>
                                  <m:e>
                                    <m:r>
                                      <a:rPr sz="1800">
                                        <a:latin typeface="Cambria Math"/>
                                      </a:rPr>
                                      <m:t>2</m:t>
                                    </m:r>
                                    <m:r>
                                      <m:rPr>
                                        <m:nor/>
                                      </m:rPr>
                                      <a:rPr sz="1800">
                                        <a:latin typeface="Cambria Math"/>
                                      </a:rPr>
                                      <m:t>, </m:t>
                                    </m:r>
                                    <m:r>
                                      <a:rPr sz="1800">
                                        <a:latin typeface="Cambria Math"/>
                                      </a:rPr>
                                      <m:t>+∞</m:t>
                                    </m:r>
                                  </m:e>
                                </m:d>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sz="1800">
                                        <a:latin typeface="Cambria Math" panose="02040503050406030204" pitchFamily="18" charset="0"/>
                                      </a:rPr>
                                    </m:ctrlPr>
                                  </m:funcPr>
                                  <m:fName>
                                    <m:sSup>
                                      <m:sSupPr>
                                        <m:ctrlPr>
                                          <a:rPr sz="1800">
                                            <a:latin typeface="Cambria Math" panose="02040503050406030204" pitchFamily="18" charset="0"/>
                                          </a:rPr>
                                        </m:ctrlPr>
                                      </m:sSupPr>
                                      <m:e>
                                        <m:r>
                                          <a:rPr sz="1800">
                                            <a:latin typeface="Cambria Math"/>
                                          </a:rPr>
                                          <m:t>𝑓</m:t>
                                        </m:r>
                                      </m:e>
                                      <m:sup>
                                        <m:r>
                                          <a:rPr sz="1800">
                                            <a:latin typeface="Cambria Math"/>
                                          </a:rPr>
                                          <m:t>″</m:t>
                                        </m:r>
                                      </m:sup>
                                    </m:sSup>
                                  </m:fName>
                                  <m:e>
                                    <m:d>
                                      <m:dPr>
                                        <m:ctrlPr>
                                          <a:rPr sz="1800" i="1">
                                            <a:latin typeface="Cambria Math" panose="02040503050406030204" pitchFamily="18" charset="0"/>
                                          </a:rPr>
                                        </m:ctrlPr>
                                      </m:dPr>
                                      <m:e>
                                        <m:r>
                                          <a:rPr sz="1800">
                                            <a:latin typeface="Cambria Math"/>
                                          </a:rPr>
                                          <m:t>𝑥</m:t>
                                        </m:r>
                                      </m:e>
                                    </m:d>
                                  </m:e>
                                </m:func>
                                <m:r>
                                  <a:rPr sz="1800">
                                    <a:latin typeface="Cambria Math"/>
                                  </a:rPr>
                                  <m:t>&gt;0</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Concave 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𝑥</m:t>
                                </m:r>
                                <m:r>
                                  <a:rPr sz="1800">
                                    <a:latin typeface="Cambria Math"/>
                                  </a:rPr>
                                  <m:t>=2</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Vertical asymp.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𝑦</m:t>
                                </m:r>
                                <m:r>
                                  <a:rPr sz="1800">
                                    <a:latin typeface="Cambria Math"/>
                                  </a:rPr>
                                  <m:t>=1</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dirty="0"/>
                            <a:t>Horizontal </a:t>
                          </a:r>
                          <a:r>
                            <a:rPr dirty="0" err="1"/>
                            <a:t>asymp</a:t>
                          </a:r>
                          <a:r>
                            <a:rPr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Choice>
        <mc:Fallback>
          <p:graphicFrame>
            <p:nvGraphicFramePr>
              <p:cNvPr id="4" name="Table Placeholder 2">
                <a:extLst>
                  <a:ext uri="{FF2B5EF4-FFF2-40B4-BE49-F238E27FC236}">
                    <a16:creationId xmlns:a16="http://schemas.microsoft.com/office/drawing/2014/main" id="{EDA8E3EC-E5E3-3CEB-11F9-9A8C12BF2369}"/>
                  </a:ext>
                </a:extLst>
              </p:cNvPr>
              <p:cNvGraphicFramePr>
                <a:graphicFrameLocks/>
              </p:cNvGraphicFramePr>
              <p:nvPr>
                <p:extLst>
                  <p:ext uri="{D42A27DB-BD31-4B8C-83A1-F6EECF244321}">
                    <p14:modId xmlns:p14="http://schemas.microsoft.com/office/powerpoint/2010/main" val="845318984"/>
                  </p:ext>
                </p:extLst>
              </p:nvPr>
            </p:nvGraphicFramePr>
            <p:xfrm>
              <a:off x="470019" y="1600200"/>
              <a:ext cx="8229600" cy="222504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t>Interval or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b="1"/>
                          </a:pPr>
                          <a:r>
                            <a:t>Derivative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b="1"/>
                          </a:pPr>
                          <a:r>
                            <a:t>Nature of Graph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2" t="-108197" r="-200667" b="-4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108197" r="-100222" b="-424590"/>
                          </a:stretch>
                        </a:blipFill>
                      </a:tcPr>
                    </a:tc>
                    <a:tc>
                      <a:txBody>
                        <a:bodyPr/>
                        <a:lstStyle/>
                        <a:p>
                          <a:pPr algn="ctr">
                            <a:defRPr sz="1800"/>
                          </a:pPr>
                          <a:r>
                            <a:t>Decreasing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2" t="-208197" r="-200667" b="-3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208197" r="-100222" b="-324590"/>
                          </a:stretch>
                        </a:blipFill>
                      </a:tcPr>
                    </a:tc>
                    <a:tc>
                      <a:txBody>
                        <a:bodyPr/>
                        <a:lstStyle/>
                        <a:p>
                          <a:pPr algn="ctr">
                            <a:defRPr sz="1800"/>
                          </a:pPr>
                          <a:r>
                            <a:t>Concave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2" t="-308197" r="-200667" b="-2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00" t="-308197" r="-100222" b="-224590"/>
                          </a:stretch>
                        </a:blipFill>
                      </a:tcPr>
                    </a:tc>
                    <a:tc>
                      <a:txBody>
                        <a:bodyPr/>
                        <a:lstStyle/>
                        <a:p>
                          <a:pPr algn="ctr">
                            <a:defRPr sz="1800"/>
                          </a:pPr>
                          <a:r>
                            <a:t>Concave 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2" t="-408197" r="-200667" b="-124590"/>
                          </a:stretch>
                        </a:blipFill>
                      </a:tcPr>
                    </a:tc>
                    <a:tc>
                      <a:txBody>
                        <a:bodyPr/>
                        <a:lstStyle/>
                        <a:p>
                          <a:pPr algn="ctr">
                            <a:defRPr sz="1800"/>
                          </a:pPr>
                          <a: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t>Vertical asymp.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2" t="-508197" r="-200667" b="-24590"/>
                          </a:stretch>
                        </a:blipFill>
                      </a:tcPr>
                    </a:tc>
                    <a:tc>
                      <a:txBody>
                        <a:bodyPr/>
                        <a:lstStyle/>
                        <a:p>
                          <a:pPr algn="ctr">
                            <a:defRPr sz="1800"/>
                          </a:pPr>
                          <a: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800"/>
                          </a:pPr>
                          <a:r>
                            <a:rPr dirty="0"/>
                            <a:t>Horizontal </a:t>
                          </a:r>
                          <a:r>
                            <a:rPr dirty="0" err="1"/>
                            <a:t>asymp</a:t>
                          </a:r>
                          <a:r>
                            <a:rPr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Sketching the Graph of a Rational Function (cont.)</a:t>
            </a:r>
          </a:p>
        </p:txBody>
      </p:sp>
      <p:pic>
        <p:nvPicPr>
          <p:cNvPr id="5" name="Content Placeholder 4">
            <a:extLst>
              <a:ext uri="{FF2B5EF4-FFF2-40B4-BE49-F238E27FC236}">
                <a16:creationId xmlns:a16="http://schemas.microsoft.com/office/drawing/2014/main" id="{214CE1F4-B04B-6BA1-64A5-A310AD01AC64}"/>
              </a:ext>
            </a:extLst>
          </p:cNvPr>
          <p:cNvPicPr>
            <a:picLocks noGrp="1" noChangeAspect="1"/>
          </p:cNvPicPr>
          <p:nvPr>
            <p:ph sz="quarter" idx="11"/>
          </p:nvPr>
        </p:nvPicPr>
        <p:blipFill>
          <a:blip r:embed="rId2"/>
          <a:stretch>
            <a:fillRect/>
          </a:stretch>
        </p:blipFill>
        <p:spPr>
          <a:xfrm>
            <a:off x="2138664" y="1082675"/>
            <a:ext cx="4866672" cy="484981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Rational Function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A </a:t>
                </a:r>
                <a:r>
                  <a:rPr sz="2800" b="1" dirty="0"/>
                  <a:t>rational function</a:t>
                </a:r>
                <a:r>
                  <a:rPr sz="2800" dirty="0"/>
                  <a:t> is a function of the form</a:t>
                </a:r>
              </a:p>
              <a:p>
                <a:pPr algn="ctr">
                  <a:defRPr sz="2800"/>
                </a:pPr>
                <a14:m>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𝑄</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a:t>
                </a:r>
              </a:p>
              <a:p>
                <a:pPr>
                  <a:defRPr sz="2800"/>
                </a:pPr>
                <a:r>
                  <a:rPr sz="2800" dirty="0"/>
                  <a:t>where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and </a:t>
                </a:r>
                <a14:m>
                  <m:oMath xmlns:m="http://schemas.openxmlformats.org/officeDocument/2006/math">
                    <m:r>
                      <a:rPr>
                        <a:latin typeface="Cambria Math" panose="02040503050406030204" pitchFamily="18" charset="0"/>
                      </a:rPr>
                      <m:t>𝑄</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are polynomials and </a:t>
                </a:r>
                <a14:m>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𝑄</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 Training</a:t>
            </a:r>
          </a:p>
        </p:txBody>
      </p:sp>
      <p:sp>
        <p:nvSpPr>
          <p:cNvPr id="3" name="Text Placeholder 2"/>
          <p:cNvSpPr>
            <a:spLocks noGrp="1"/>
          </p:cNvSpPr>
          <p:nvPr>
            <p:ph type="body" sz="quarter" idx="10"/>
          </p:nvPr>
        </p:nvSpPr>
        <p:spPr/>
        <p:txBody>
          <a:bodyPr>
            <a:normAutofit/>
          </a:bodyPr>
          <a:lstStyle/>
          <a:p>
            <a:r>
              <a:rPr sz="2800"/>
              <a:t>To verify your graph with a TI-84 Plus calculator, perform the following steps:</a:t>
            </a:r>
          </a:p>
          <a:p>
            <a:pPr marL="514350" indent="-514350">
              <a:buFont typeface="+mj-lt"/>
              <a:buAutoNum type="arabicPeriod"/>
              <a:defRPr sz="2800"/>
            </a:pPr>
            <a:r>
              <a:t>​</a:t>
            </a:r>
            <a:r>
              <a:rPr sz="2800"/>
              <a:t>Enter the given function into </a:t>
            </a:r>
            <a:r>
              <a:rPr sz="2800" b="1"/>
              <a:t>Y1</a:t>
            </a:r>
            <a:r>
              <a:rPr sz="2800"/>
              <a:t>.</a:t>
            </a:r>
          </a:p>
          <a:p>
            <a:pPr marL="514350" indent="-514350">
              <a:buFont typeface="+mj-lt"/>
              <a:buAutoNum type="arabicPeriod" startAt="2"/>
              <a:defRPr sz="2800"/>
            </a:pPr>
            <a:r>
              <a:t>​</a:t>
            </a:r>
            <a:r>
              <a:rPr sz="2800"/>
              <a:t>Check that your </a:t>
            </a:r>
            <a:r>
              <a:rPr sz="2800" b="1"/>
              <a:t>WINDOW</a:t>
            </a:r>
            <a:r>
              <a:rPr sz="2800"/>
              <a:t> is appropriate.</a:t>
            </a:r>
          </a:p>
          <a:p>
            <a:pPr marL="514350" indent="-514350">
              <a:buFont typeface="+mj-lt"/>
              <a:buAutoNum type="arabicPeriod" startAt="3"/>
              <a:defRPr sz="2800"/>
            </a:pPr>
            <a:r>
              <a:t>​</a:t>
            </a:r>
            <a:r>
              <a:rPr sz="2800"/>
              <a:t>Press </a:t>
            </a:r>
            <a:r>
              <a:rPr sz="2800" b="1"/>
              <a:t>GRAPH</a:t>
            </a:r>
            <a:r>
              <a:rPr sz="2800"/>
              <a:t>.</a:t>
            </a:r>
          </a:p>
        </p:txBody>
      </p:sp>
      <p:pic>
        <p:nvPicPr>
          <p:cNvPr id="5" name="Picture 4">
            <a:extLst>
              <a:ext uri="{FF2B5EF4-FFF2-40B4-BE49-F238E27FC236}">
                <a16:creationId xmlns:a16="http://schemas.microsoft.com/office/drawing/2014/main" id="{C72ECDB5-1D73-345B-E8BC-0CBCAAAD9B72}"/>
              </a:ext>
            </a:extLst>
          </p:cNvPr>
          <p:cNvPicPr>
            <a:picLocks noChangeAspect="1"/>
          </p:cNvPicPr>
          <p:nvPr/>
        </p:nvPicPr>
        <p:blipFill>
          <a:blip r:embed="rId2"/>
          <a:stretch>
            <a:fillRect/>
          </a:stretch>
        </p:blipFill>
        <p:spPr>
          <a:xfrm>
            <a:off x="2959893" y="3431385"/>
            <a:ext cx="3224213" cy="24865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Sketching the Graph of a Rational Function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Sketch the graph of the rational function </a:t>
                </a:r>
                <a14:m>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100</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num>
                      <m:den>
                        <m:r>
                          <a:rPr>
                            <a:latin typeface="Cambria Math" panose="02040503050406030204" pitchFamily="18" charset="0"/>
                          </a:rPr>
                          <m:t>2</m:t>
                        </m:r>
                        <m:r>
                          <a:rPr>
                            <a:latin typeface="Cambria Math" panose="02040503050406030204" pitchFamily="18" charset="0"/>
                          </a:rPr>
                          <m:t>𝑥</m:t>
                        </m:r>
                      </m:den>
                    </m:f>
                  </m:oMath>
                </a14:m>
                <a:r>
                  <a:rPr sz="280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7CAD2B2-A978-4D42-9724-65BAE7963DB9}"/>
                  </a:ext>
                </a:extLst>
              </p:cNvPr>
              <p:cNvSpPr txBox="1"/>
              <p:nvPr/>
            </p:nvSpPr>
            <p:spPr>
              <a:xfrm>
                <a:off x="457200" y="2209800"/>
                <a:ext cx="8229600" cy="2332946"/>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Here we will first identify the function’s asymptotes. First, it is easy in this case to see by inspection of the formula that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makes the denominator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0</a:t>
                </a:r>
                <a:r>
                  <a:rPr kumimoji="0" lang="en-US" sz="2800" b="0" i="0" u="none" strike="noStrike" kern="1200" cap="none" spc="0" normalizeH="0" baseline="0" noProof="0" dirty="0">
                    <a:ln>
                      <a:noFill/>
                    </a:ln>
                    <a:solidFill>
                      <a:srgbClr val="366092"/>
                    </a:solidFill>
                    <a:effectLst/>
                    <a:uLnTx/>
                    <a:uFillTx/>
                    <a:latin typeface="Calibri"/>
                    <a:ea typeface="+mn-ea"/>
                    <a:cs typeface="+mn-cs"/>
                  </a:rPr>
                  <a:t> but not the numerator. Thus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is a vertical asymptote.</a:t>
                </a:r>
              </a:p>
            </p:txBody>
          </p:sp>
        </mc:Choice>
        <mc:Fallback>
          <p:sp>
            <p:nvSpPr>
              <p:cNvPr id="5" name="TextBox 4">
                <a:extLst>
                  <a:ext uri="{FF2B5EF4-FFF2-40B4-BE49-F238E27FC236}">
                    <a16:creationId xmlns:a16="http://schemas.microsoft.com/office/drawing/2014/main" id="{17CAD2B2-A978-4D42-9724-65BAE7963DB9}"/>
                  </a:ext>
                </a:extLst>
              </p:cNvPr>
              <p:cNvSpPr txBox="1">
                <a:spLocks noRot="1" noChangeAspect="1" noMove="1" noResize="1" noEditPoints="1" noAdjustHandles="1" noChangeArrowheads="1" noChangeShapeType="1" noTextEdit="1"/>
              </p:cNvSpPr>
              <p:nvPr/>
            </p:nvSpPr>
            <p:spPr>
              <a:xfrm>
                <a:off x="457200" y="2209800"/>
                <a:ext cx="8229600" cy="2332946"/>
              </a:xfrm>
              <a:prstGeom prst="rect">
                <a:avLst/>
              </a:prstGeom>
              <a:blipFill>
                <a:blip r:embed="rId3"/>
                <a:stretch>
                  <a:fillRect l="-1481" t="-2618" b="-6545"/>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FCE94-45EA-39F5-4A81-C4A117C7DADC}"/>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5: Sketching the Graph of a Rational Function (cont.)</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1ADB9C58-3C37-B86D-1E50-541D7552BCC4}"/>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14:m>
                  <m:oMathPara xmlns:m="http://schemas.openxmlformats.org/officeDocument/2006/math">
                    <m:oMathParaPr>
                      <m:jc m:val="centerGroup"/>
                    </m:oMathParaPr>
                    <m:oMath xmlns:m="http://schemas.openxmlformats.org/officeDocument/2006/math">
                      <m:func>
                        <m:funcPr>
                          <m:ctrlPr>
                            <a:rPr kumimoji="0" lang="ar-AE" sz="1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ctrlPr>
                        </m:funcPr>
                        <m:fNa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100</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num>
                        <m:den>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en>
                      </m:f>
                    </m:oMath>
                    <m:oMath xmlns:m="http://schemas.openxmlformats.org/officeDocument/2006/math">
                      <m:phant>
                        <m:phantPr>
                          <m:show m:val="off"/>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phant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phant>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sSup>
                            <m:sSup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num>
                        <m:den>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en>
                      </m:f>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100</m:t>
                          </m:r>
                        </m:num>
                        <m:den>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en>
                      </m:f>
                    </m:oMath>
                    <m:oMath xmlns:m="http://schemas.openxmlformats.org/officeDocument/2006/math">
                      <m:phant>
                        <m:phantPr>
                          <m:show m:val="off"/>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phant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phant>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num>
                        <m:den>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1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50</m:t>
                          </m:r>
                        </m:num>
                        <m:den>
                          <m:r>
                            <a:rPr kumimoji="0" lang="ar-AE" sz="1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en>
                      </m:f>
                    </m:oMath>
                  </m:oMathPara>
                </a14:m>
                <a:endParaRPr kumimoji="0" lang="en-US" sz="18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Since </a:t>
                </a:r>
                <a14:m>
                  <m:oMath xmlns:m="http://schemas.openxmlformats.org/officeDocument/2006/math">
                    <m:limLow>
                      <m:limLow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limLowPr>
                      <m:e>
                        <m:r>
                          <m:rPr>
                            <m:sty m:val="p"/>
                          </m:rP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lim</m:t>
                        </m:r>
                      </m:e>
                      <m:lim>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lim>
                    </m:limLow>
                    <m:f>
                      <m:f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50</m:t>
                        </m:r>
                      </m:num>
                      <m:den>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en>
                    </m:f>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400" b="0" i="0" u="none" strike="noStrike" kern="1200" cap="none" spc="0" normalizeH="0" baseline="0" noProof="0" dirty="0">
                    <a:ln>
                      <a:noFill/>
                    </a:ln>
                    <a:solidFill>
                      <a:srgbClr val="366092"/>
                    </a:solidFill>
                    <a:effectLst/>
                    <a:uLnTx/>
                    <a:uFillTx/>
                    <a:latin typeface="Calibri"/>
                    <a:ea typeface="+mn-ea"/>
                    <a:cs typeface="+mn-cs"/>
                  </a:rPr>
                  <a:t>, </a:t>
                </a:r>
                <a:r>
                  <a:rPr kumimoji="0" lang="en-US" sz="2400" b="0" i="0" u="none" strike="noStrike" kern="1200" cap="none" spc="0" normalizeH="0" baseline="0" noProof="0" dirty="0">
                    <a:ln>
                      <a:noFill/>
                    </a:ln>
                    <a:solidFill>
                      <a:srgbClr val="366092"/>
                    </a:solidFill>
                    <a:effectLst/>
                    <a:uLnTx/>
                    <a:uFillTx/>
                    <a:latin typeface="Calibri"/>
                    <a:ea typeface="+mn-ea"/>
                    <a:cs typeface="+mn-cs"/>
                  </a:rPr>
                  <a:t>we observe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num>
                      <m:den>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oMath>
                </a14:m>
                <a:r>
                  <a:rPr kumimoji="0" lang="ar-AE" sz="2400" b="0" i="0" u="none" strike="noStrike" kern="1200" cap="none" spc="0" normalizeH="0" baseline="0" noProof="0" dirty="0">
                    <a:ln>
                      <a:noFill/>
                    </a:ln>
                    <a:solidFill>
                      <a:srgbClr val="366092"/>
                    </a:solidFill>
                    <a:effectLst/>
                    <a:uLnTx/>
                    <a:uFillTx/>
                    <a:latin typeface="Calibri"/>
                    <a:ea typeface="+mn-ea"/>
                    <a:cs typeface="+mn-cs"/>
                  </a:rPr>
                  <a:t> </a:t>
                </a:r>
                <a:r>
                  <a:rPr kumimoji="0" lang="en-US" sz="2400" b="0" i="0" u="none" strike="noStrike" kern="1200" cap="none" spc="0" normalizeH="0" baseline="0" noProof="0" dirty="0">
                    <a:ln>
                      <a:noFill/>
                    </a:ln>
                    <a:solidFill>
                      <a:srgbClr val="366092"/>
                    </a:solidFill>
                    <a:effectLst/>
                    <a:uLnTx/>
                    <a:uFillTx/>
                    <a:latin typeface="Calibri"/>
                    <a:ea typeface="+mn-ea"/>
                    <a:cs typeface="+mn-cs"/>
                  </a:rPr>
                  <a:t>is an oblique asymptote.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Unlike the function in Example 4, this function’s numerator is one degree larger than the denominator, so we know immediately that this function will have an oblique asymptote. Using the above work (equivalent to division of polynomials), the line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num>
                      <m:den>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den>
                    </m:f>
                  </m:oMath>
                </a14:m>
                <a:r>
                  <a:rPr kumimoji="0" lang="ar-AE" sz="2400" b="0" i="0" u="none" strike="noStrike" kern="1200" cap="none" spc="0" normalizeH="0" baseline="0" noProof="0" dirty="0">
                    <a:ln>
                      <a:noFill/>
                    </a:ln>
                    <a:solidFill>
                      <a:srgbClr val="366092"/>
                    </a:solidFill>
                    <a:effectLst/>
                    <a:uLnTx/>
                    <a:uFillTx/>
                    <a:latin typeface="Calibri"/>
                    <a:ea typeface="+mn-ea"/>
                    <a:cs typeface="+mn-cs"/>
                  </a:rPr>
                  <a:t> </a:t>
                </a:r>
                <a:r>
                  <a:rPr kumimoji="0" lang="en-US" sz="2400" b="0" i="0" u="none" strike="noStrike" kern="1200" cap="none" spc="0" normalizeH="0" baseline="0" noProof="0" dirty="0">
                    <a:ln>
                      <a:noFill/>
                    </a:ln>
                    <a:solidFill>
                      <a:srgbClr val="366092"/>
                    </a:solidFill>
                    <a:effectLst/>
                    <a:uLnTx/>
                    <a:uFillTx/>
                    <a:latin typeface="Calibri"/>
                    <a:ea typeface="+mn-ea"/>
                    <a:cs typeface="+mn-cs"/>
                  </a:rPr>
                  <a:t>is seen to be an oblique asymptote.</a:t>
                </a:r>
              </a:p>
              <a:p>
                <a:endParaRPr lang="en-US" dirty="0"/>
              </a:p>
            </p:txBody>
          </p:sp>
        </mc:Choice>
        <mc:Fallback>
          <p:sp>
            <p:nvSpPr>
              <p:cNvPr id="3" name="Text Placeholder 2">
                <a:extLst>
                  <a:ext uri="{FF2B5EF4-FFF2-40B4-BE49-F238E27FC236}">
                    <a16:creationId xmlns:a16="http://schemas.microsoft.com/office/drawing/2014/main" id="{1ADB9C58-3C37-B86D-1E50-541D7552BCC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111" r="-1704"/>
                </a:stretch>
              </a:blipFill>
            </p:spPr>
            <p:txBody>
              <a:bodyPr/>
              <a:lstStyle/>
              <a:p>
                <a:r>
                  <a:rPr lang="en-US">
                    <a:noFill/>
                  </a:rPr>
                  <a:t> </a:t>
                </a:r>
              </a:p>
            </p:txBody>
          </p:sp>
        </mc:Fallback>
      </mc:AlternateContent>
    </p:spTree>
    <p:extLst>
      <p:ext uri="{BB962C8B-B14F-4D97-AF65-F5344CB8AC3E}">
        <p14:creationId xmlns:p14="http://schemas.microsoft.com/office/powerpoint/2010/main" val="1342117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Sketching the Graph of a Rational Function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10000"/>
              </a:bodyPr>
              <a:lstStyle/>
              <a:p>
                <a:pPr/>
                <a:endParaRPr sz="2800" dirty="0"/>
              </a:p>
              <a:p>
                <a:r>
                  <a:rPr sz="2800" dirty="0"/>
                  <a:t>Now we will analyze the first and second derivatives.</a:t>
                </a:r>
              </a:p>
              <a:p>
                <a:pPr/>
                <a14:m>
                  <m:oMathPara xmlns:m="http://schemas.openxmlformats.org/officeDocument/2006/math">
                    <m:oMathParaPr>
                      <m:jc m:val="centerGroup"/>
                    </m:oMathParaPr>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100+</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d>
                          <m:d>
                            <m:dPr>
                              <m:ctrlPr>
                                <a:rPr i="1">
                                  <a:latin typeface="Cambria Math" panose="02040503050406030204" pitchFamily="18" charset="0"/>
                                </a:rPr>
                              </m:ctrlPr>
                            </m:dPr>
                            <m:e>
                              <m:r>
                                <a:rPr>
                                  <a:latin typeface="Cambria Math" panose="02040503050406030204" pitchFamily="18" charset="0"/>
                                </a:rPr>
                                <m:t>2</m:t>
                              </m:r>
                            </m:e>
                          </m:d>
                        </m:num>
                        <m:den>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−100</m:t>
                          </m:r>
                        </m:num>
                        <m:den>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oMath>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𝑥</m:t>
                              </m:r>
                            </m:e>
                          </m:d>
                          <m:r>
                            <a:rPr>
                              <a:latin typeface="Cambria Math" panose="02040503050406030204" pitchFamily="18" charset="0"/>
                            </a:rPr>
                            <m:t>−</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−100</m:t>
                              </m:r>
                            </m:e>
                          </m:d>
                          <m:r>
                            <a:rPr>
                              <a:latin typeface="Cambria Math" panose="02040503050406030204" pitchFamily="18" charset="0"/>
                            </a:rPr>
                            <m:t>4</m:t>
                          </m:r>
                          <m:r>
                            <a:rPr>
                              <a:latin typeface="Cambria Math" panose="02040503050406030204" pitchFamily="18" charset="0"/>
                            </a:rPr>
                            <m:t>𝑥</m:t>
                          </m:r>
                        </m:num>
                        <m:den>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100</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den>
                      </m:f>
                    </m:oMath>
                  </m:oMathPara>
                </a14:m>
                <a:endParaRPr sz="2800" dirty="0"/>
              </a:p>
              <a:p>
                <a:pPr>
                  <a:defRPr sz="2800"/>
                </a:pPr>
                <a:r>
                  <a:rPr sz="2800" dirty="0"/>
                  <a:t>We can factor </a:t>
                </a:r>
                <a14:m>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as follows: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−100</m:t>
                        </m:r>
                      </m:num>
                      <m:den>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+10</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−10</m:t>
                            </m:r>
                          </m:e>
                        </m:d>
                      </m:num>
                      <m:den>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den>
                    </m:f>
                  </m:oMath>
                </a14:m>
                <a:r>
                  <a:rPr sz="2800" dirty="0"/>
                  <a:t>.</a:t>
                </a:r>
              </a:p>
              <a:p>
                <a:pPr>
                  <a:defRPr sz="2800"/>
                </a:pPr>
                <a:r>
                  <a:rPr sz="2800" dirty="0"/>
                  <a:t>This shows </a:t>
                </a:r>
                <a14:m>
                  <m:oMath xmlns:m="http://schemas.openxmlformats.org/officeDocument/2006/math">
                    <m:r>
                      <a:rPr>
                        <a:latin typeface="Cambria Math" panose="02040503050406030204" pitchFamily="18" charset="0"/>
                      </a:rPr>
                      <m:t>𝑥</m:t>
                    </m:r>
                    <m:r>
                      <a:rPr>
                        <a:latin typeface="Cambria Math" panose="02040503050406030204" pitchFamily="18" charset="0"/>
                      </a:rPr>
                      <m:t>=10</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=−10</m:t>
                    </m:r>
                  </m:oMath>
                </a14:m>
                <a:r>
                  <a:rPr sz="2800" dirty="0"/>
                  <a:t> are critical values, and we must treat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dirty="0"/>
                  <a:t> as critical since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dirty="0"/>
                  <a:t> is a vertical asymptote. The intervals to consider are </a:t>
                </a:r>
                <a14:m>
                  <m:oMath xmlns:m="http://schemas.openxmlformats.org/officeDocument/2006/math">
                    <m:d>
                      <m:dPr>
                        <m:ctrlPr>
                          <a:rPr>
                            <a:latin typeface="Cambria Math" panose="02040503050406030204" pitchFamily="18" charset="0"/>
                          </a:rPr>
                        </m:ctrlPr>
                      </m:dPr>
                      <m:e>
                        <m:r>
                          <a:rPr>
                            <a:latin typeface="Cambria Math" panose="02040503050406030204" pitchFamily="18" charset="0"/>
                          </a:rPr>
                          <m:t>−∞</m:t>
                        </m:r>
                        <m:r>
                          <m:rPr>
                            <m:nor/>
                          </m:rPr>
                          <a:rPr/>
                          <m:t>, </m:t>
                        </m:r>
                        <m:r>
                          <a:rPr>
                            <a:latin typeface="Cambria Math" panose="02040503050406030204" pitchFamily="18" charset="0"/>
                          </a:rPr>
                          <m:t>−10</m:t>
                        </m:r>
                      </m:e>
                    </m:d>
                  </m:oMath>
                </a14:m>
                <a:r>
                  <a:rPr sz="2800" dirty="0"/>
                  <a:t>, </a:t>
                </a:r>
                <a14:m>
                  <m:oMath xmlns:m="http://schemas.openxmlformats.org/officeDocument/2006/math">
                    <m:d>
                      <m:dPr>
                        <m:ctrlPr>
                          <a:rPr>
                            <a:latin typeface="Cambria Math" panose="02040503050406030204" pitchFamily="18" charset="0"/>
                          </a:rPr>
                        </m:ctrlPr>
                      </m:dPr>
                      <m:e>
                        <m:r>
                          <a:rPr>
                            <a:latin typeface="Cambria Math" panose="02040503050406030204" pitchFamily="18" charset="0"/>
                          </a:rPr>
                          <m:t>−10</m:t>
                        </m:r>
                        <m:r>
                          <m:rPr>
                            <m:nor/>
                          </m:rPr>
                          <a:rPr/>
                          <m:t>, </m:t>
                        </m:r>
                        <m:r>
                          <a:rPr>
                            <a:latin typeface="Cambria Math" panose="02040503050406030204" pitchFamily="18" charset="0"/>
                          </a:rPr>
                          <m:t>0</m:t>
                        </m:r>
                      </m:e>
                    </m:d>
                  </m:oMath>
                </a14:m>
                <a:r>
                  <a:rPr sz="2800" dirty="0"/>
                  <a:t>, </a:t>
                </a:r>
                <a14:m>
                  <m:oMath xmlns:m="http://schemas.openxmlformats.org/officeDocument/2006/math">
                    <m:d>
                      <m:dPr>
                        <m:ctrlPr>
                          <a:rPr>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10</m:t>
                        </m:r>
                      </m:e>
                    </m:d>
                  </m:oMath>
                </a14:m>
                <a:r>
                  <a:rPr sz="2800" dirty="0"/>
                  <a:t>, and </a:t>
                </a:r>
                <a14:m>
                  <m:oMath xmlns:m="http://schemas.openxmlformats.org/officeDocument/2006/math">
                    <m:d>
                      <m:dPr>
                        <m:ctrlPr>
                          <a:rPr>
                            <a:latin typeface="Cambria Math" panose="02040503050406030204" pitchFamily="18" charset="0"/>
                          </a:rPr>
                        </m:ctrlPr>
                      </m:dPr>
                      <m:e>
                        <m:r>
                          <a:rPr>
                            <a:latin typeface="Cambria Math" panose="02040503050406030204" pitchFamily="18" charset="0"/>
                          </a:rPr>
                          <m:t>10</m:t>
                        </m:r>
                        <m:r>
                          <m:rPr>
                            <m:nor/>
                          </m:rPr>
                          <a:rPr/>
                          <m:t>, </m:t>
                        </m:r>
                        <m:r>
                          <a:rPr>
                            <a:latin typeface="Cambria Math" panose="02040503050406030204" pitchFamily="18" charset="0"/>
                          </a:rPr>
                          <m:t>∞</m:t>
                        </m:r>
                      </m:e>
                    </m:d>
                  </m:oMath>
                </a14:m>
                <a:r>
                  <a:rPr sz="2800" dirty="0"/>
                  <a:t>. We select a convenient point in each interval and find the slope. We test four points: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−11</m:t>
                            </m:r>
                          </m:e>
                        </m:d>
                      </m:e>
                    </m:func>
                    <m:r>
                      <a:rPr>
                        <a:latin typeface="Cambria Math" panose="02040503050406030204" pitchFamily="18" charset="0"/>
                      </a:rPr>
                      <m:t>≈0.087</m:t>
                    </m:r>
                  </m:oMath>
                </a14:m>
                <a:r>
                  <a:rPr sz="2800" dirty="0"/>
                  <a:t>,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−1</m:t>
                            </m:r>
                          </m:e>
                        </m:d>
                      </m:e>
                    </m:func>
                    <m:r>
                      <a:rPr>
                        <a:latin typeface="Cambria Math" panose="02040503050406030204" pitchFamily="18" charset="0"/>
                      </a:rPr>
                      <m:t>=−49.5</m:t>
                    </m:r>
                  </m:oMath>
                </a14:m>
                <a:r>
                  <a:rPr sz="2800" dirty="0"/>
                  <a:t>,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1</m:t>
                            </m:r>
                          </m:e>
                        </m:d>
                      </m:e>
                    </m:func>
                    <m:r>
                      <a:rPr>
                        <a:latin typeface="Cambria Math" panose="02040503050406030204" pitchFamily="18" charset="0"/>
                      </a:rPr>
                      <m:t>=−49.5</m:t>
                    </m:r>
                  </m:oMath>
                </a14:m>
                <a:r>
                  <a:rPr sz="2800" dirty="0"/>
                  <a:t>, and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11</m:t>
                            </m:r>
                          </m:e>
                        </m:d>
                      </m:e>
                    </m:func>
                    <m:r>
                      <a:rPr>
                        <a:latin typeface="Cambria Math" panose="02040503050406030204" pitchFamily="18" charset="0"/>
                      </a:rPr>
                      <m:t>≈0.087</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r="-1185" b="-2822"/>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909D-BFE2-2C6B-F498-7BED7FDB0C2C}"/>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5: Sketching the Graph of a Rational Function (cont.)</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1E553A91-F49A-2044-DE85-B02D69842D25}"/>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For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so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is increasing. For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so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is decreasing. For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so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is decreasing. For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so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is increasing. Note: </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The analysis shows </a:t>
                </a:r>
                <a14:m>
                  <m:oMath xmlns:m="http://schemas.openxmlformats.org/officeDocument/2006/math">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r>
                          <m:rPr>
                            <m:nor/>
                          </m:rPr>
                          <a:rPr kumimoji="0" lang="ar-AE" sz="2000" b="0" i="0" u="none" strike="noStrike" kern="1200" cap="none" spc="0" normalizeH="0" baseline="0" noProof="0">
                            <a:ln>
                              <a:noFill/>
                            </a:ln>
                            <a:solidFill>
                              <a:srgbClr val="366092"/>
                            </a:solidFill>
                            <a:effectLst/>
                            <a:uLnTx/>
                            <a:uFillTx/>
                            <a:latin typeface="Calibri"/>
                            <a:ea typeface="+mn-ea"/>
                            <a:cs typeface="+mn-cs"/>
                          </a:rPr>
                          <m:t>, </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e>
                    </m: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is a local maximum and </a:t>
                </a:r>
                <a14:m>
                  <m:oMath xmlns:m="http://schemas.openxmlformats.org/officeDocument/2006/math">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r>
                          <m:rPr>
                            <m:nor/>
                          </m:rPr>
                          <a:rPr kumimoji="0" lang="ar-AE" sz="2000" b="0" i="0" u="none" strike="noStrike" kern="1200" cap="none" spc="0" normalizeH="0" baseline="0" noProof="0">
                            <a:ln>
                              <a:noFill/>
                            </a:ln>
                            <a:solidFill>
                              <a:srgbClr val="366092"/>
                            </a:solidFill>
                            <a:effectLst/>
                            <a:uLnTx/>
                            <a:uFillTx/>
                            <a:latin typeface="Calibri"/>
                            <a:ea typeface="+mn-ea"/>
                            <a:cs typeface="+mn-cs"/>
                          </a:rPr>
                          <m:t>, </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e>
                    </m: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is a local minimum.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For all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100</m:t>
                        </m:r>
                      </m:num>
                      <m:den>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sup>
                        </m:sSup>
                      </m:den>
                    </m:f>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so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is concave down on </a:t>
                </a:r>
                <a14:m>
                  <m:oMath xmlns:m="http://schemas.openxmlformats.org/officeDocument/2006/math">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m:rPr>
                            <m:nor/>
                          </m:rPr>
                          <a:rPr kumimoji="0" lang="ar-AE" sz="2000" b="0" i="0" u="none" strike="noStrike" kern="1200" cap="none" spc="0" normalizeH="0" baseline="0" noProof="0">
                            <a:ln>
                              <a:noFill/>
                            </a:ln>
                            <a:solidFill>
                              <a:srgbClr val="366092"/>
                            </a:solidFill>
                            <a:effectLst/>
                            <a:uLnTx/>
                            <a:uFillTx/>
                            <a:latin typeface="Calibri"/>
                            <a:ea typeface="+mn-ea"/>
                            <a:cs typeface="+mn-cs"/>
                          </a:rPr>
                          <m:t>, </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e>
                    </m: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Since </a:t>
                </a:r>
                <a14:m>
                  <m:oMath xmlns:m="http://schemas.openxmlformats.org/officeDocument/2006/math">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for all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we know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is concave up on </a:t>
                </a:r>
                <a14:m>
                  <m:oMath xmlns:m="http://schemas.openxmlformats.org/officeDocument/2006/math">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m:rPr>
                            <m:nor/>
                          </m:rPr>
                          <a:rPr kumimoji="0" lang="ar-AE" sz="2000" b="0" i="0" u="none" strike="noStrike" kern="1200" cap="none" spc="0" normalizeH="0" baseline="0" noProof="0">
                            <a:ln>
                              <a:noFill/>
                            </a:ln>
                            <a:solidFill>
                              <a:srgbClr val="366092"/>
                            </a:solidFill>
                            <a:effectLst/>
                            <a:uLnTx/>
                            <a:uFillTx/>
                            <a:latin typeface="Calibri"/>
                            <a:ea typeface="+mn-ea"/>
                            <a:cs typeface="+mn-cs"/>
                          </a:rPr>
                          <m:t>, </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e>
                    </m: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Since </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&gt;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by the Second Derivative Test, we confirm that the point </a:t>
                </a:r>
                <a14:m>
                  <m:oMath xmlns:m="http://schemas.openxmlformats.org/officeDocument/2006/math">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r>
                          <m:rPr>
                            <m:nor/>
                          </m:rPr>
                          <a:rPr kumimoji="0" lang="ar-AE" sz="2000" b="0" i="0" u="none" strike="noStrike" kern="1200" cap="none" spc="0" normalizeH="0" baseline="0" noProof="0">
                            <a:ln>
                              <a:noFill/>
                            </a:ln>
                            <a:solidFill>
                              <a:srgbClr val="366092"/>
                            </a:solidFill>
                            <a:effectLst/>
                            <a:uLnTx/>
                            <a:uFillTx/>
                            <a:latin typeface="Calibri"/>
                            <a:ea typeface="+mn-ea"/>
                            <a:cs typeface="+mn-cs"/>
                          </a:rPr>
                          <m:t>, </m:t>
                        </m:r>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e>
                            </m:d>
                          </m:e>
                        </m:func>
                      </m:e>
                    </m:d>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r>
                          <m:rPr>
                            <m:nor/>
                          </m:rPr>
                          <a:rPr kumimoji="0" lang="ar-AE" sz="2000" b="0" i="0" u="none" strike="noStrike" kern="1200" cap="none" spc="0" normalizeH="0" baseline="0" noProof="0">
                            <a:ln>
                              <a:noFill/>
                            </a:ln>
                            <a:solidFill>
                              <a:srgbClr val="366092"/>
                            </a:solidFill>
                            <a:effectLst/>
                            <a:uLnTx/>
                            <a:uFillTx/>
                            <a:latin typeface="Calibri"/>
                            <a:ea typeface="+mn-ea"/>
                            <a:cs typeface="+mn-cs"/>
                          </a:rPr>
                          <m:t>, </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e>
                    </m: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is a local minimum. Similarly </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r>
                          <m:rPr>
                            <m:nor/>
                          </m:rPr>
                          <a:rPr kumimoji="0" lang="ar-AE" sz="2000" b="0" i="0" u="none" strike="noStrike" kern="1200" cap="none" spc="0" normalizeH="0" baseline="0" noProof="0">
                            <a:ln>
                              <a:noFill/>
                            </a:ln>
                            <a:solidFill>
                              <a:srgbClr val="366092"/>
                            </a:solidFill>
                            <a:effectLst/>
                            <a:uLnTx/>
                            <a:uFillTx/>
                            <a:latin typeface="Calibri"/>
                            <a:ea typeface="+mn-ea"/>
                            <a:cs typeface="+mn-cs"/>
                          </a:rPr>
                          <m:t>, </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e>
                    </m: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is a local maximum.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Also, because </a:t>
                </a:r>
                <a14:m>
                  <m:oMath xmlns:m="http://schemas.openxmlformats.org/officeDocument/2006/math">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and there are no points in the domain of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where </a:t>
                </a:r>
                <a14:m>
                  <m:oMath xmlns:m="http://schemas.openxmlformats.org/officeDocument/2006/math">
                    <m:sSup>
                      <m:sSup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e>
                      <m: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is undefined, there are no hypercritical values and no points of inflection.</a:t>
                </a:r>
              </a:p>
              <a:p>
                <a:endParaRPr lang="en-US" dirty="0"/>
              </a:p>
            </p:txBody>
          </p:sp>
        </mc:Choice>
        <mc:Fallback>
          <p:sp>
            <p:nvSpPr>
              <p:cNvPr id="3" name="Text Placeholder 2">
                <a:extLst>
                  <a:ext uri="{FF2B5EF4-FFF2-40B4-BE49-F238E27FC236}">
                    <a16:creationId xmlns:a16="http://schemas.microsoft.com/office/drawing/2014/main" id="{1E553A91-F49A-2044-DE85-B02D69842D2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741" t="-859" r="-963"/>
                </a:stretch>
              </a:blipFill>
            </p:spPr>
            <p:txBody>
              <a:bodyPr/>
              <a:lstStyle/>
              <a:p>
                <a:r>
                  <a:rPr lang="en-US">
                    <a:noFill/>
                  </a:rPr>
                  <a:t> </a:t>
                </a:r>
              </a:p>
            </p:txBody>
          </p:sp>
        </mc:Fallback>
      </mc:AlternateContent>
    </p:spTree>
    <p:extLst>
      <p:ext uri="{BB962C8B-B14F-4D97-AF65-F5344CB8AC3E}">
        <p14:creationId xmlns:p14="http://schemas.microsoft.com/office/powerpoint/2010/main" val="4058233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Sketching the Graph of a Rational Function (cont.)</a:t>
            </a:r>
          </a:p>
        </p:txBody>
      </p:sp>
      <p:pic>
        <p:nvPicPr>
          <p:cNvPr id="5" name="Content Placeholder 4">
            <a:extLst>
              <a:ext uri="{FF2B5EF4-FFF2-40B4-BE49-F238E27FC236}">
                <a16:creationId xmlns:a16="http://schemas.microsoft.com/office/drawing/2014/main" id="{7FD2BA92-2D4F-95E3-3A6E-78CB0CAB7E07}"/>
              </a:ext>
            </a:extLst>
          </p:cNvPr>
          <p:cNvPicPr>
            <a:picLocks noGrp="1" noChangeAspect="1"/>
          </p:cNvPicPr>
          <p:nvPr>
            <p:ph sz="quarter" idx="11"/>
          </p:nvPr>
        </p:nvPicPr>
        <p:blipFill>
          <a:blip r:embed="rId2"/>
          <a:stretch>
            <a:fillRect/>
          </a:stretch>
        </p:blipFill>
        <p:spPr>
          <a:xfrm>
            <a:off x="2141576" y="1082675"/>
            <a:ext cx="4860847" cy="484981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a:bodyPr>
              <a:lstStyle/>
              <a:p>
                <a:pPr>
                  <a:defRPr sz="3200"/>
                </a:pPr>
                <a:r>
                  <a:t>Asymptotes for Rational Functions</a:t>
                </a:r>
                <a:r>
                  <a:rPr sz="2800"/>
                  <a:t> </a:t>
                </a:r>
                <a14:m>
                  <m:oMath xmlns:m="http://schemas.openxmlformats.org/officeDocument/2006/math">
                    <m:func>
                      <m:funcPr>
                        <m:ctrlPr>
                          <a:rPr sz="3200">
                            <a:latin typeface="Cambria Math" panose="02040503050406030204" pitchFamily="18" charset="0"/>
                          </a:rPr>
                        </m:ctrlPr>
                      </m:funcPr>
                      <m:fName>
                        <m:r>
                          <a:rPr sz="3200">
                            <a:latin typeface="Cambria Math"/>
                          </a:rPr>
                          <m:t>𝑓</m:t>
                        </m:r>
                      </m:fName>
                      <m:e>
                        <m:d>
                          <m:dPr>
                            <m:ctrlPr>
                              <a:rPr sz="3200" i="1">
                                <a:latin typeface="Cambria Math" panose="02040503050406030204" pitchFamily="18" charset="0"/>
                              </a:rPr>
                            </m:ctrlPr>
                          </m:dPr>
                          <m:e>
                            <m:r>
                              <a:rPr sz="3200">
                                <a:latin typeface="Cambria Math"/>
                              </a:rPr>
                              <m:t>𝑥</m:t>
                            </m:r>
                          </m:e>
                        </m:d>
                      </m:e>
                    </m:func>
                    <m:r>
                      <a:rPr sz="3200">
                        <a:latin typeface="Cambria Math"/>
                      </a:rPr>
                      <m:t>=</m:t>
                    </m:r>
                    <m:f>
                      <m:fPr>
                        <m:ctrlPr>
                          <a:rPr sz="3200" i="1">
                            <a:latin typeface="Cambria Math" panose="02040503050406030204" pitchFamily="18" charset="0"/>
                          </a:rPr>
                        </m:ctrlPr>
                      </m:fPr>
                      <m:num>
                        <m:func>
                          <m:funcPr>
                            <m:ctrlPr>
                              <a:rPr sz="3200" i="1">
                                <a:latin typeface="Cambria Math" panose="02040503050406030204" pitchFamily="18" charset="0"/>
                              </a:rPr>
                            </m:ctrlPr>
                          </m:funcPr>
                          <m:fName>
                            <m:r>
                              <a:rPr sz="3200">
                                <a:latin typeface="Cambria Math"/>
                              </a:rPr>
                              <m:t>𝑃</m:t>
                            </m:r>
                          </m:fName>
                          <m:e>
                            <m:d>
                              <m:dPr>
                                <m:ctrlPr>
                                  <a:rPr sz="3200" i="1">
                                    <a:latin typeface="Cambria Math" panose="02040503050406030204" pitchFamily="18" charset="0"/>
                                  </a:rPr>
                                </m:ctrlPr>
                              </m:dPr>
                              <m:e>
                                <m:r>
                                  <a:rPr sz="3200">
                                    <a:latin typeface="Cambria Math"/>
                                  </a:rPr>
                                  <m:t>𝑥</m:t>
                                </m:r>
                              </m:e>
                            </m:d>
                          </m:e>
                        </m:func>
                      </m:num>
                      <m:den>
                        <m:func>
                          <m:funcPr>
                            <m:ctrlPr>
                              <a:rPr sz="3200" i="1">
                                <a:latin typeface="Cambria Math" panose="02040503050406030204" pitchFamily="18" charset="0"/>
                              </a:rPr>
                            </m:ctrlPr>
                          </m:funcPr>
                          <m:fName>
                            <m:r>
                              <a:rPr sz="3200">
                                <a:latin typeface="Cambria Math"/>
                              </a:rPr>
                              <m:t>𝑄</m:t>
                            </m:r>
                          </m:fName>
                          <m:e>
                            <m:d>
                              <m:dPr>
                                <m:ctrlPr>
                                  <a:rPr sz="3200" i="1">
                                    <a:latin typeface="Cambria Math" panose="02040503050406030204" pitchFamily="18" charset="0"/>
                                  </a:rPr>
                                </m:ctrlPr>
                              </m:dPr>
                              <m:e>
                                <m:r>
                                  <a:rPr sz="3200">
                                    <a:latin typeface="Cambria Math"/>
                                  </a:rPr>
                                  <m:t>𝑥</m:t>
                                </m:r>
                              </m:e>
                            </m:d>
                          </m:e>
                        </m:func>
                      </m:den>
                    </m:f>
                  </m:oMath>
                </a14:m>
                <a:endParaRPr sz="2800"/>
              </a:p>
            </p:txBody>
          </p:sp>
        </mc:Choice>
        <mc:Fallback>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pPr marL="514350" indent="-514350">
                  <a:buFont typeface="+mj-lt"/>
                  <a:buAutoNum type="arabicPeriod"/>
                  <a:defRPr sz="2800"/>
                </a:pPr>
                <a:r>
                  <a:rPr dirty="0"/>
                  <a:t>​</a:t>
                </a:r>
                <a:r>
                  <a:rPr sz="2800" b="1" dirty="0"/>
                  <a:t>Vertical asymptotes</a:t>
                </a:r>
                <a:r>
                  <a:rPr sz="2800" dirty="0"/>
                  <a:t> are of the form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𝑎</m:t>
                    </m:r>
                  </m:oMath>
                </a14:m>
                <a:r>
                  <a:rPr sz="2800" dirty="0"/>
                  <a:t> and occur where the denominator is </a:t>
                </a:r>
                <a:r>
                  <a:rPr sz="2800" dirty="0">
                    <a:latin typeface="Cambria Math"/>
                  </a:rPr>
                  <a:t>0</a:t>
                </a:r>
                <a:r>
                  <a:rPr sz="2800" dirty="0"/>
                  <a:t> and the numerator is not </a:t>
                </a:r>
                <a:r>
                  <a:rPr sz="2800" dirty="0">
                    <a:latin typeface="Cambria Math"/>
                  </a:rPr>
                  <a:t>0</a:t>
                </a:r>
                <a:r>
                  <a:rPr sz="2800" dirty="0"/>
                  <a:t> (that is, </a:t>
                </a:r>
                <a14:m>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𝑄</m:t>
                        </m:r>
                      </m:fName>
                      <m:e>
                        <m:d>
                          <m:dPr>
                            <m:ctrlPr>
                              <a:rPr i="1">
                                <a:latin typeface="Cambria Math" panose="02040503050406030204" pitchFamily="18" charset="0"/>
                              </a:rPr>
                            </m:ctrlPr>
                          </m:dPr>
                          <m:e>
                            <m:r>
                              <a:rPr>
                                <a:latin typeface="Cambria Math" panose="02040503050406030204" pitchFamily="18" charset="0"/>
                              </a:rPr>
                              <m:t>𝑎</m:t>
                            </m:r>
                          </m:e>
                        </m:d>
                      </m:e>
                    </m:func>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𝑎</m:t>
                            </m:r>
                          </m:e>
                        </m:d>
                      </m:e>
                    </m:func>
                    <m:r>
                      <a:rPr>
                        <a:latin typeface="Cambria Math" panose="02040503050406030204" pitchFamily="18" charset="0"/>
                      </a:rPr>
                      <m:t>≠</m:t>
                    </m:r>
                    <m:r>
                      <a:rPr>
                        <a:latin typeface="Cambria Math" panose="02040503050406030204" pitchFamily="18" charset="0"/>
                      </a:rPr>
                      <m:t>0</m:t>
                    </m:r>
                  </m:oMath>
                </a14:m>
                <a:r>
                  <a:rPr sz="2800" dirty="0"/>
                  <a:t>).</a:t>
                </a:r>
              </a:p>
              <a:p>
                <a:pPr marL="514350" indent="-514350">
                  <a:buFont typeface="+mj-lt"/>
                  <a:buAutoNum type="arabicPeriod" startAt="2"/>
                  <a:defRPr sz="2800"/>
                </a:pPr>
                <a:r>
                  <a:rPr dirty="0"/>
                  <a:t>​</a:t>
                </a:r>
                <a:r>
                  <a:rPr sz="2800" b="1" dirty="0"/>
                  <a:t>Horizontal asymptotes</a:t>
                </a:r>
                <a:r>
                  <a:rPr sz="2800" dirty="0"/>
                  <a:t> are of the form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𝑏</m:t>
                    </m:r>
                  </m:oMath>
                </a14:m>
                <a:r>
                  <a:rPr sz="2800" dirty="0"/>
                  <a:t> and occur where</a:t>
                </a:r>
              </a:p>
              <a:p>
                <a:pPr algn="ctr">
                  <a:defRPr sz="2800"/>
                </a:pPr>
                <a:r>
                  <a:rPr dirty="0"/>
                  <a:t>​</a:t>
                </a:r>
                <a14:m>
                  <m:oMath xmlns:m="http://schemas.openxmlformats.org/officeDocument/2006/math">
                    <m:limLow>
                      <m:limLowPr>
                        <m:ctrlPr>
                          <a:rPr>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𝑏</m:t>
                    </m:r>
                  </m:oMath>
                </a14:m>
                <a:r>
                  <a:rPr sz="2800" dirty="0"/>
                  <a:t> or </a:t>
                </a:r>
                <a14:m>
                  <m:oMath xmlns:m="http://schemas.openxmlformats.org/officeDocument/2006/math">
                    <m:limLow>
                      <m:limLowPr>
                        <m:ctrlPr>
                          <a:rPr>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𝑏</m:t>
                    </m:r>
                  </m:oMath>
                </a14:m>
                <a:r>
                  <a:rPr sz="2800" dirty="0"/>
                  <a:t>.</a:t>
                </a:r>
              </a:p>
              <a:p>
                <a:pPr marL="514350" indent="-514350">
                  <a:buFont typeface="+mj-lt"/>
                  <a:buAutoNum type="arabicPeriod" startAt="3"/>
                  <a:defRPr sz="2800"/>
                </a:pPr>
                <a:r>
                  <a:rPr dirty="0"/>
                  <a:t>​</a:t>
                </a:r>
                <a:r>
                  <a:rPr sz="2800" b="1" dirty="0"/>
                  <a:t>Oblique asymptotes</a:t>
                </a:r>
                <a:r>
                  <a:rPr sz="2800" dirty="0"/>
                  <a:t> are of the linear form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𝑚𝑥</m:t>
                    </m:r>
                    <m:r>
                      <a:rPr>
                        <a:latin typeface="Cambria Math" panose="02040503050406030204" pitchFamily="18" charset="0"/>
                      </a:rPr>
                      <m:t>+</m:t>
                    </m:r>
                    <m:r>
                      <a:rPr>
                        <a:latin typeface="Cambria Math" panose="02040503050406030204" pitchFamily="18" charset="0"/>
                      </a:rPr>
                      <m:t>𝑏</m:t>
                    </m:r>
                  </m:oMath>
                </a14:m>
                <a:r>
                  <a:rPr sz="2800" dirty="0"/>
                  <a:t> and occur when the numerator is one degree larger than the denominator and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can be written as</a:t>
                </a:r>
              </a:p>
              <a:p>
                <a:pPr algn="ctr">
                  <a:defRPr sz="2800"/>
                </a:pPr>
                <a:r>
                  <a:rPr dirty="0"/>
                  <a:t>​</a:t>
                </a:r>
                <a14:m>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𝑚𝑥</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𝑅</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𝑄</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a:t>
                </a:r>
              </a:p>
              <a:p>
                <a:r>
                  <a:rPr dirty="0"/>
                  <a:t>​</a:t>
                </a:r>
                <a:r>
                  <a:rPr sz="2800" dirty="0"/>
                  <a:t>where</a:t>
                </a:r>
              </a:p>
              <a:p>
                <a:pPr algn="ctr">
                  <a:defRPr sz="2800"/>
                </a:pPr>
                <a:r>
                  <a:rPr dirty="0"/>
                  <a:t>​</a:t>
                </a:r>
                <a14:m>
                  <m:oMath xmlns:m="http://schemas.openxmlformats.org/officeDocument/2006/math">
                    <m:limLow>
                      <m:limLowPr>
                        <m:ctrlPr>
                          <a:rPr>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𝑅</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𝑄</m:t>
                            </m:r>
                          </m:fName>
                          <m:e>
                            <m:d>
                              <m:dPr>
                                <m:ctrlPr>
                                  <a:rPr i="1">
                                    <a:latin typeface="Cambria Math" panose="02040503050406030204" pitchFamily="18" charset="0"/>
                                  </a:rPr>
                                </m:ctrlPr>
                              </m:dPr>
                              <m:e>
                                <m:r>
                                  <a:rPr>
                                    <a:latin typeface="Cambria Math" panose="02040503050406030204" pitchFamily="18" charset="0"/>
                                  </a:rPr>
                                  <m:t>𝑥</m:t>
                                </m:r>
                              </m:e>
                            </m:d>
                          </m:e>
                        </m:func>
                      </m:den>
                    </m:f>
                    <m:r>
                      <a:rPr>
                        <a:latin typeface="Cambria Math" panose="02040503050406030204" pitchFamily="18" charset="0"/>
                      </a:rPr>
                      <m:t>=</m:t>
                    </m:r>
                    <m:r>
                      <a:rPr>
                        <a:latin typeface="Cambria Math" panose="02040503050406030204" pitchFamily="18" charset="0"/>
                      </a:rPr>
                      <m:t>0</m:t>
                    </m:r>
                  </m:oMath>
                </a14:m>
                <a:r>
                  <a:rPr sz="2800" dirty="0"/>
                  <a:t> or </a:t>
                </a:r>
                <a14:m>
                  <m:oMath xmlns:m="http://schemas.openxmlformats.org/officeDocument/2006/math">
                    <m:limLow>
                      <m:limLowPr>
                        <m:ctrlPr>
                          <a:rPr>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m:t>
                        </m:r>
                      </m:lim>
                    </m:limLow>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𝑅</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𝑄</m:t>
                            </m:r>
                          </m:fName>
                          <m:e>
                            <m:d>
                              <m:dPr>
                                <m:ctrlPr>
                                  <a:rPr i="1">
                                    <a:latin typeface="Cambria Math" panose="02040503050406030204" pitchFamily="18" charset="0"/>
                                  </a:rPr>
                                </m:ctrlPr>
                              </m:dPr>
                              <m:e>
                                <m:r>
                                  <a:rPr>
                                    <a:latin typeface="Cambria Math" panose="02040503050406030204" pitchFamily="18" charset="0"/>
                                  </a:rPr>
                                  <m:t>𝑥</m:t>
                                </m:r>
                              </m:e>
                            </m:d>
                          </m:e>
                        </m:func>
                      </m:den>
                    </m:f>
                    <m:r>
                      <a:rPr>
                        <a:latin typeface="Cambria Math" panose="02040503050406030204" pitchFamily="18" charset="0"/>
                      </a:rPr>
                      <m:t>=</m:t>
                    </m:r>
                    <m:r>
                      <a:rPr>
                        <a:latin typeface="Cambria Math" panose="02040503050406030204" pitchFamily="18" charset="0"/>
                      </a:rPr>
                      <m:t>0</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033" t="-2343"/>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Locating Vertical and Horizontal Asymptotes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For the function </a:t>
                </a:r>
                <a14:m>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−5</m:t>
                        </m:r>
                      </m:den>
                    </m:f>
                  </m:oMath>
                </a14:m>
                <a:r>
                  <a:rPr sz="2800"/>
                  <a:t>, find</a:t>
                </a:r>
              </a:p>
              <a:p>
                <a:pPr marL="514350" indent="-514350">
                  <a:buFont typeface="+mj-lt"/>
                  <a:buAutoNum type="alphaLcPeriod"/>
                  <a:defRPr sz="2800"/>
                </a:pPr>
                <a:r>
                  <a:t>​</a:t>
                </a:r>
                <a:r>
                  <a:rPr sz="2800"/>
                  <a:t>the vertical asymptotes and</a:t>
                </a:r>
              </a:p>
              <a:p>
                <a:pPr marL="514350" indent="-514350">
                  <a:buFont typeface="+mj-lt"/>
                  <a:buAutoNum type="alphaLcPeriod" startAt="2"/>
                  <a:defRPr sz="2800"/>
                </a:pPr>
                <a:r>
                  <a:t>​</a:t>
                </a:r>
                <a:r>
                  <a:rPr sz="2800"/>
                  <a:t>the horizontal asymptotes.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Locating Vertical and Horizontal Asymptotes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Solutions</a:t>
                </a:r>
              </a:p>
              <a:p>
                <a:pPr marL="514350" indent="-514350">
                  <a:buFont typeface="+mj-lt"/>
                  <a:buAutoNum type="alphaLcPeriod"/>
                  <a:defRPr sz="2800"/>
                </a:pPr>
                <a:r>
                  <a:rPr dirty="0"/>
                  <a:t>​</a:t>
                </a:r>
                <a:r>
                  <a:rPr sz="2800" dirty="0"/>
                  <a:t>A vertical asymptote occurs when the denominator is </a:t>
                </a:r>
                <a:r>
                  <a:rPr sz="2800" dirty="0">
                    <a:latin typeface="Cambria Math"/>
                  </a:rPr>
                  <a:t>0</a:t>
                </a:r>
                <a:r>
                  <a:rPr sz="2800" dirty="0"/>
                  <a:t> (i.e., where </a:t>
                </a:r>
                <a14:m>
                  <m:oMath xmlns:m="http://schemas.openxmlformats.org/officeDocument/2006/math">
                    <m:r>
                      <a:rPr>
                        <a:latin typeface="Cambria Math" panose="02040503050406030204" pitchFamily="18" charset="0"/>
                      </a:rPr>
                      <m:t>𝑥</m:t>
                    </m:r>
                    <m:r>
                      <a:rPr>
                        <a:latin typeface="Cambria Math" panose="02040503050406030204" pitchFamily="18" charset="0"/>
                      </a:rPr>
                      <m:t>−5=0</m:t>
                    </m:r>
                  </m:oMath>
                </a14:m>
                <a:r>
                  <a:rPr sz="2800" dirty="0"/>
                  <a:t>). Thus the line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is a vertical asymptote.</a:t>
                </a:r>
              </a:p>
              <a:p>
                <a:pPr marL="514350" indent="-514350">
                  <a:buFont typeface="+mj-lt"/>
                  <a:buAutoNum type="alphaLcPeriod" startAt="2"/>
                  <a:defRPr sz="2800"/>
                </a:pPr>
                <a:r>
                  <a:rPr dirty="0"/>
                  <a:t>​</a:t>
                </a:r>
                <a:r>
                  <a:rPr sz="2800" dirty="0"/>
                  <a:t>We find the horizontal asymptotes by finding </a:t>
                </a:r>
                <a14:m>
                  <m:oMath xmlns:m="http://schemas.openxmlformats.org/officeDocument/2006/math">
                    <m:limLow>
                      <m:limLowPr>
                        <m:ctrlPr>
                          <a:rPr>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lim>
                    </m:limLow>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and </a:t>
                </a:r>
                <a14:m>
                  <m:oMath xmlns:m="http://schemas.openxmlformats.org/officeDocument/2006/math">
                    <m:limLow>
                      <m:limLowPr>
                        <m:ctrlPr>
                          <a:rPr>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lim>
                    </m:limLow>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815"/>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Locating Vertical and Horizontal Asymptotes (cont.)</a:t>
            </a:r>
          </a:p>
        </p:txBody>
      </p:sp>
      <mc:AlternateContent xmlns:mc="http://schemas.openxmlformats.org/markup-compatibility/2006">
        <mc:Choice xmlns:a14="http://schemas.microsoft.com/office/drawing/2010/main" Requires="a14">
          <p:graphicFrame>
            <p:nvGraphicFramePr>
              <p:cNvPr id="6" name="Table Placeholder 2">
                <a:extLst>
                  <a:ext uri="{FF2B5EF4-FFF2-40B4-BE49-F238E27FC236}">
                    <a16:creationId xmlns:a16="http://schemas.microsoft.com/office/drawing/2014/main" id="{F9F5E47E-759F-54E7-311E-9E733A9DFE17}"/>
                  </a:ext>
                </a:extLst>
              </p:cNvPr>
              <p:cNvGraphicFramePr>
                <a:graphicFrameLocks noGrp="1"/>
              </p:cNvGraphicFramePr>
              <p:nvPr>
                <p:ph type="tbl" sz="quarter" idx="10"/>
                <p:extLst>
                  <p:ext uri="{D42A27DB-BD31-4B8C-83A1-F6EECF244321}">
                    <p14:modId xmlns:p14="http://schemas.microsoft.com/office/powerpoint/2010/main" val="959834204"/>
                  </p:ext>
                </p:extLst>
              </p:nvPr>
            </p:nvGraphicFramePr>
            <p:xfrm>
              <a:off x="457200" y="1104900"/>
              <a:ext cx="8229600" cy="2301813"/>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425543">
                    <a:tc>
                      <a:txBody>
                        <a:bodyPr/>
                        <a:lstStyle/>
                        <a:p>
                          <a:pPr algn="l">
                            <a:defRPr sz="1800"/>
                          </a:pPr>
                          <a:r>
                            <a:t>​</a:t>
                          </a:r>
                          <a14:m>
                            <m:oMath xmlns:m="http://schemas.openxmlformats.org/officeDocument/2006/math">
                              <m:limLow>
                                <m:limLowPr>
                                  <m:ctrlPr>
                                    <a:rPr sz="1800">
                                      <a:latin typeface="Cambria Math" panose="02040503050406030204" pitchFamily="18" charset="0"/>
                                    </a:rPr>
                                  </m:ctrlPr>
                                </m:limLowPr>
                                <m:e>
                                  <m:r>
                                    <m:rPr>
                                      <m:sty m:val="p"/>
                                    </m:rPr>
                                    <a:rPr sz="1800">
                                      <a:latin typeface="Cambria Math"/>
                                    </a:rPr>
                                    <m:t>lim</m:t>
                                  </m:r>
                                </m:e>
                                <m:lim>
                                  <m:r>
                                    <a:rPr sz="1800">
                                      <a:latin typeface="Cambria Math"/>
                                    </a:rPr>
                                    <m:t>𝑥</m:t>
                                  </m:r>
                                  <m:r>
                                    <a:rPr sz="1800">
                                      <a:latin typeface="Cambria Math"/>
                                    </a:rPr>
                                    <m:t>→+</m:t>
                                  </m:r>
                                  <m:r>
                                    <a:rPr sz="1800">
                                      <a:latin typeface="Cambria Math"/>
                                    </a:rPr>
                                    <m:t>∞</m:t>
                                  </m:r>
                                </m:lim>
                              </m:limLow>
                              <m:func>
                                <m:funcPr>
                                  <m:ctrlPr>
                                    <a:rPr sz="1800" i="1">
                                      <a:latin typeface="Cambria Math" panose="02040503050406030204" pitchFamily="18" charset="0"/>
                                    </a:rPr>
                                  </m:ctrlPr>
                                </m:funcPr>
                                <m:fName>
                                  <m:r>
                                    <a:rPr sz="1800">
                                      <a:latin typeface="Cambria Math"/>
                                    </a:rPr>
                                    <m:t>𝑓</m:t>
                                  </m:r>
                                </m:fName>
                                <m:e>
                                  <m:d>
                                    <m:dPr>
                                      <m:ctrlPr>
                                        <a:rPr sz="1800" i="1">
                                          <a:latin typeface="Cambria Math" panose="02040503050406030204" pitchFamily="18" charset="0"/>
                                        </a:rPr>
                                      </m:ctrlPr>
                                    </m:dPr>
                                    <m:e>
                                      <m:r>
                                        <a:rPr sz="1800">
                                          <a:latin typeface="Cambria Math"/>
                                        </a:rPr>
                                        <m:t>𝑥</m:t>
                                      </m:r>
                                    </m:e>
                                  </m:d>
                                </m:e>
                              </m:func>
                              <m:r>
                                <a:rPr sz="1800">
                                  <a:latin typeface="Cambria Math"/>
                                </a:rPr>
                                <m:t>=</m:t>
                              </m:r>
                              <m:limLow>
                                <m:limLowPr>
                                  <m:ctrlPr>
                                    <a:rPr sz="1800" i="1">
                                      <a:latin typeface="Cambria Math" panose="02040503050406030204" pitchFamily="18" charset="0"/>
                                    </a:rPr>
                                  </m:ctrlPr>
                                </m:limLowPr>
                                <m:e>
                                  <m:r>
                                    <m:rPr>
                                      <m:sty m:val="p"/>
                                    </m:rPr>
                                    <a:rPr sz="1800">
                                      <a:latin typeface="Cambria Math"/>
                                    </a:rPr>
                                    <m:t>lim</m:t>
                                  </m:r>
                                </m:e>
                                <m:lim>
                                  <m:r>
                                    <a:rPr sz="1800">
                                      <a:latin typeface="Cambria Math"/>
                                    </a:rPr>
                                    <m:t>𝑥</m:t>
                                  </m:r>
                                  <m:r>
                                    <a:rPr sz="1800">
                                      <a:latin typeface="Cambria Math"/>
                                    </a:rPr>
                                    <m:t>→+</m:t>
                                  </m:r>
                                  <m:r>
                                    <a:rPr sz="1800">
                                      <a:latin typeface="Cambria Math"/>
                                    </a:rPr>
                                    <m:t>∞</m:t>
                                  </m:r>
                                </m:lim>
                              </m:limLow>
                              <m:f>
                                <m:fPr>
                                  <m:ctrlPr>
                                    <a:rPr sz="1800" i="1">
                                      <a:latin typeface="Cambria Math" panose="02040503050406030204" pitchFamily="18" charset="0"/>
                                    </a:rPr>
                                  </m:ctrlPr>
                                </m:fPr>
                                <m:num>
                                  <m:r>
                                    <a:rPr sz="1800">
                                      <a:latin typeface="Cambria Math"/>
                                    </a:rPr>
                                    <m:t>2</m:t>
                                  </m:r>
                                  <m:r>
                                    <a:rPr sz="1800">
                                      <a:latin typeface="Cambria Math"/>
                                    </a:rPr>
                                    <m:t>𝑥</m:t>
                                  </m:r>
                                </m:num>
                                <m:den>
                                  <m:r>
                                    <a:rPr sz="1800">
                                      <a:latin typeface="Cambria Math"/>
                                    </a:rPr>
                                    <m:t>𝑥</m:t>
                                  </m:r>
                                  <m:r>
                                    <a:rPr sz="1800">
                                      <a:latin typeface="Cambria Math"/>
                                    </a:rPr>
                                    <m:t>−</m:t>
                                  </m:r>
                                  <m:r>
                                    <a:rPr sz="1800">
                                      <a:latin typeface="Cambria Math"/>
                                    </a:rPr>
                                    <m:t>5</m:t>
                                  </m:r>
                                </m:den>
                              </m:f>
                            </m:oMath>
                          </a14:m>
                          <a:endParaRPr/>
                        </a:p>
                      </a:txBody>
                      <a:tcPr/>
                    </a:tc>
                    <a:tc>
                      <a:txBody>
                        <a:bodyPr/>
                        <a:lstStyle/>
                        <a:p>
                          <a:pPr algn="l"/>
                          <a:endParaRPr/>
                        </a:p>
                      </a:txBody>
                      <a:tcPr/>
                    </a:tc>
                    <a:extLst>
                      <a:ext uri="{0D108BD9-81ED-4DB2-BD59-A6C34878D82A}">
                        <a16:rowId xmlns:a16="http://schemas.microsoft.com/office/drawing/2014/main" val="10000"/>
                      </a:ext>
                    </a:extLst>
                  </a:tr>
                  <a:tr h="593648">
                    <a:tc>
                      <a:txBody>
                        <a:bodyPr/>
                        <a:lstStyle/>
                        <a:p>
                          <a:pPr algn="l">
                            <a:defRPr sz="1800"/>
                          </a:pPr>
                          <a:r>
                            <a:t>​</a:t>
                          </a:r>
                          <a14:m>
                            <m:oMath xmlns:m="http://schemas.openxmlformats.org/officeDocument/2006/math">
                              <m:phant>
                                <m:phantPr>
                                  <m:show m:val="off"/>
                                  <m:ctrlPr>
                                    <a:rPr sz="1800">
                                      <a:latin typeface="Cambria Math" panose="02040503050406030204" pitchFamily="18" charset="0"/>
                                    </a:rPr>
                                  </m:ctrlPr>
                                </m:phantPr>
                                <m:e>
                                  <m:limLow>
                                    <m:limLowPr>
                                      <m:ctrlPr>
                                        <a:rPr sz="1800">
                                          <a:latin typeface="Cambria Math" panose="02040503050406030204" pitchFamily="18" charset="0"/>
                                        </a:rPr>
                                      </m:ctrlPr>
                                    </m:limLowPr>
                                    <m:e>
                                      <m:r>
                                        <m:rPr>
                                          <m:sty m:val="p"/>
                                        </m:rPr>
                                        <a:rPr sz="1800">
                                          <a:latin typeface="Cambria Math"/>
                                        </a:rPr>
                                        <m:t>lim</m:t>
                                      </m:r>
                                    </m:e>
                                    <m:lim>
                                      <m:r>
                                        <a:rPr sz="1800">
                                          <a:latin typeface="Cambria Math"/>
                                        </a:rPr>
                                        <m:t>𝑥</m:t>
                                      </m:r>
                                      <m:r>
                                        <a:rPr sz="1800">
                                          <a:latin typeface="Cambria Math"/>
                                        </a:rPr>
                                        <m:t>→+</m:t>
                                      </m:r>
                                      <m:r>
                                        <a:rPr sz="1800">
                                          <a:latin typeface="Cambria Math"/>
                                        </a:rPr>
                                        <m:t>∞</m:t>
                                      </m:r>
                                    </m:lim>
                                  </m:limLow>
                                  <m:func>
                                    <m:funcPr>
                                      <m:ctrlPr>
                                        <a:rPr sz="1800" i="1">
                                          <a:latin typeface="Cambria Math" panose="02040503050406030204" pitchFamily="18" charset="0"/>
                                        </a:rPr>
                                      </m:ctrlPr>
                                    </m:funcPr>
                                    <m:fName>
                                      <m:r>
                                        <a:rPr sz="1800">
                                          <a:latin typeface="Cambria Math"/>
                                        </a:rPr>
                                        <m:t>𝑓</m:t>
                                      </m:r>
                                    </m:fName>
                                    <m:e>
                                      <m:d>
                                        <m:dPr>
                                          <m:ctrlPr>
                                            <a:rPr sz="1800" i="1">
                                              <a:latin typeface="Cambria Math" panose="02040503050406030204" pitchFamily="18" charset="0"/>
                                            </a:rPr>
                                          </m:ctrlPr>
                                        </m:dPr>
                                        <m:e>
                                          <m:r>
                                            <a:rPr sz="1800">
                                              <a:latin typeface="Cambria Math"/>
                                            </a:rPr>
                                            <m:t>𝑥</m:t>
                                          </m:r>
                                        </m:e>
                                      </m:d>
                                    </m:e>
                                  </m:func>
                                </m:e>
                              </m:phant>
                              <m:r>
                                <a:rPr sz="1800">
                                  <a:latin typeface="Cambria Math"/>
                                </a:rPr>
                                <m:t>=</m:t>
                              </m:r>
                              <m:limLow>
                                <m:limLowPr>
                                  <m:ctrlPr>
                                    <a:rPr sz="1800" i="1">
                                      <a:latin typeface="Cambria Math" panose="02040503050406030204" pitchFamily="18" charset="0"/>
                                    </a:rPr>
                                  </m:ctrlPr>
                                </m:limLowPr>
                                <m:e>
                                  <m:r>
                                    <m:rPr>
                                      <m:sty m:val="p"/>
                                    </m:rPr>
                                    <a:rPr sz="1800">
                                      <a:latin typeface="Cambria Math"/>
                                    </a:rPr>
                                    <m:t>lim</m:t>
                                  </m:r>
                                </m:e>
                                <m:lim>
                                  <m:r>
                                    <a:rPr sz="1800">
                                      <a:latin typeface="Cambria Math"/>
                                    </a:rPr>
                                    <m:t>𝑥</m:t>
                                  </m:r>
                                  <m:r>
                                    <a:rPr sz="1800">
                                      <a:latin typeface="Cambria Math"/>
                                    </a:rPr>
                                    <m:t>→+</m:t>
                                  </m:r>
                                  <m:r>
                                    <a:rPr sz="1800">
                                      <a:latin typeface="Cambria Math"/>
                                    </a:rPr>
                                    <m:t>∞</m:t>
                                  </m:r>
                                </m:lim>
                              </m:limLow>
                              <m:f>
                                <m:fPr>
                                  <m:ctrlPr>
                                    <a:rPr sz="1800" i="1">
                                      <a:latin typeface="Cambria Math" panose="02040503050406030204" pitchFamily="18" charset="0"/>
                                    </a:rPr>
                                  </m:ctrlPr>
                                </m:fPr>
                                <m:num>
                                  <m:f>
                                    <m:fPr>
                                      <m:ctrlPr>
                                        <a:rPr sz="1800" i="1">
                                          <a:latin typeface="Cambria Math" panose="02040503050406030204" pitchFamily="18" charset="0"/>
                                        </a:rPr>
                                      </m:ctrlPr>
                                    </m:fPr>
                                    <m:num>
                                      <m:r>
                                        <a:rPr sz="1800">
                                          <a:latin typeface="Cambria Math"/>
                                        </a:rPr>
                                        <m:t>2</m:t>
                                      </m:r>
                                      <m:r>
                                        <a:rPr sz="1800">
                                          <a:latin typeface="Cambria Math"/>
                                        </a:rPr>
                                        <m:t>𝑥</m:t>
                                      </m:r>
                                    </m:num>
                                    <m:den>
                                      <m:r>
                                        <a:rPr sz="1800">
                                          <a:latin typeface="Cambria Math"/>
                                        </a:rPr>
                                        <m:t>𝑥</m:t>
                                      </m:r>
                                    </m:den>
                                  </m:f>
                                </m:num>
                                <m:den>
                                  <m:f>
                                    <m:fPr>
                                      <m:ctrlPr>
                                        <a:rPr sz="1800" i="1">
                                          <a:latin typeface="Cambria Math" panose="02040503050406030204" pitchFamily="18" charset="0"/>
                                        </a:rPr>
                                      </m:ctrlPr>
                                    </m:fPr>
                                    <m:num>
                                      <m:r>
                                        <a:rPr sz="1800">
                                          <a:latin typeface="Cambria Math"/>
                                        </a:rPr>
                                        <m:t>𝑥</m:t>
                                      </m:r>
                                    </m:num>
                                    <m:den>
                                      <m:r>
                                        <a:rPr sz="1800">
                                          <a:latin typeface="Cambria Math"/>
                                        </a:rPr>
                                        <m:t>𝑥</m:t>
                                      </m:r>
                                    </m:den>
                                  </m:f>
                                  <m:r>
                                    <a:rPr sz="1800">
                                      <a:latin typeface="Cambria Math"/>
                                    </a:rPr>
                                    <m:t>−</m:t>
                                  </m:r>
                                  <m:f>
                                    <m:fPr>
                                      <m:ctrlPr>
                                        <a:rPr sz="1800" i="1">
                                          <a:latin typeface="Cambria Math" panose="02040503050406030204" pitchFamily="18" charset="0"/>
                                        </a:rPr>
                                      </m:ctrlPr>
                                    </m:fPr>
                                    <m:num>
                                      <m:r>
                                        <a:rPr sz="1800">
                                          <a:latin typeface="Cambria Math"/>
                                        </a:rPr>
                                        <m:t>5</m:t>
                                      </m:r>
                                    </m:num>
                                    <m:den>
                                      <m:r>
                                        <a:rPr sz="1800">
                                          <a:latin typeface="Cambria Math"/>
                                        </a:rPr>
                                        <m:t>𝑥</m:t>
                                      </m:r>
                                    </m:den>
                                  </m:f>
                                </m:den>
                              </m:f>
                            </m:oMath>
                          </a14:m>
                          <a:endParaRPr/>
                        </a:p>
                      </a:txBody>
                      <a:tcPr/>
                    </a:tc>
                    <a:tc>
                      <a:txBody>
                        <a:bodyPr/>
                        <a:lstStyle/>
                        <a:p>
                          <a:pPr algn="l">
                            <a:defRPr sz="1100" b="1"/>
                          </a:pPr>
                          <a:r>
                            <a:rPr sz="1800" b="0" dirty="0"/>
                            <a:t>Divide both numerator and denominator by </a:t>
                          </a:r>
                          <a14:m>
                            <m:oMath xmlns:m="http://schemas.openxmlformats.org/officeDocument/2006/math">
                              <m:r>
                                <m:rPr>
                                  <m:sty m:val="p"/>
                                </m:rPr>
                                <a:rPr sz="1800" b="0" i="1">
                                  <a:latin typeface="Cambria Math"/>
                                </a:rPr>
                                <m:t>x</m:t>
                              </m:r>
                            </m:oMath>
                          </a14:m>
                          <a:r>
                            <a:rPr sz="1800" b="0" dirty="0"/>
                            <a:t>.</a:t>
                          </a:r>
                        </a:p>
                      </a:txBody>
                      <a:tcPr/>
                    </a:tc>
                    <a:extLst>
                      <a:ext uri="{0D108BD9-81ED-4DB2-BD59-A6C34878D82A}">
                        <a16:rowId xmlns:a16="http://schemas.microsoft.com/office/drawing/2014/main" val="10001"/>
                      </a:ext>
                    </a:extLst>
                  </a:tr>
                  <a:tr h="497779">
                    <a:tc>
                      <a:txBody>
                        <a:bodyPr/>
                        <a:lstStyle/>
                        <a:p>
                          <a:pPr algn="l">
                            <a:defRPr sz="1800"/>
                          </a:pPr>
                          <a:r>
                            <a:t>​</a:t>
                          </a:r>
                          <a14:m>
                            <m:oMath xmlns:m="http://schemas.openxmlformats.org/officeDocument/2006/math">
                              <m:phant>
                                <m:phantPr>
                                  <m:show m:val="off"/>
                                  <m:ctrlPr>
                                    <a:rPr sz="1800">
                                      <a:latin typeface="Cambria Math" panose="02040503050406030204" pitchFamily="18" charset="0"/>
                                    </a:rPr>
                                  </m:ctrlPr>
                                </m:phantPr>
                                <m:e>
                                  <m:limLow>
                                    <m:limLowPr>
                                      <m:ctrlPr>
                                        <a:rPr sz="1800">
                                          <a:latin typeface="Cambria Math" panose="02040503050406030204" pitchFamily="18" charset="0"/>
                                        </a:rPr>
                                      </m:ctrlPr>
                                    </m:limLowPr>
                                    <m:e>
                                      <m:r>
                                        <m:rPr>
                                          <m:sty m:val="p"/>
                                        </m:rPr>
                                        <a:rPr sz="1800">
                                          <a:latin typeface="Cambria Math"/>
                                        </a:rPr>
                                        <m:t>lim</m:t>
                                      </m:r>
                                    </m:e>
                                    <m:lim>
                                      <m:r>
                                        <a:rPr sz="1800">
                                          <a:latin typeface="Cambria Math"/>
                                        </a:rPr>
                                        <m:t>𝑥</m:t>
                                      </m:r>
                                      <m:r>
                                        <a:rPr sz="1800">
                                          <a:latin typeface="Cambria Math"/>
                                        </a:rPr>
                                        <m:t>→+</m:t>
                                      </m:r>
                                      <m:r>
                                        <a:rPr sz="1800">
                                          <a:latin typeface="Cambria Math"/>
                                        </a:rPr>
                                        <m:t>∞</m:t>
                                      </m:r>
                                    </m:lim>
                                  </m:limLow>
                                  <m:func>
                                    <m:funcPr>
                                      <m:ctrlPr>
                                        <a:rPr sz="1800" i="1">
                                          <a:latin typeface="Cambria Math" panose="02040503050406030204" pitchFamily="18" charset="0"/>
                                        </a:rPr>
                                      </m:ctrlPr>
                                    </m:funcPr>
                                    <m:fName>
                                      <m:r>
                                        <a:rPr sz="1800">
                                          <a:latin typeface="Cambria Math"/>
                                        </a:rPr>
                                        <m:t>𝑓</m:t>
                                      </m:r>
                                    </m:fName>
                                    <m:e>
                                      <m:d>
                                        <m:dPr>
                                          <m:ctrlPr>
                                            <a:rPr sz="1800" i="1">
                                              <a:latin typeface="Cambria Math" panose="02040503050406030204" pitchFamily="18" charset="0"/>
                                            </a:rPr>
                                          </m:ctrlPr>
                                        </m:dPr>
                                        <m:e>
                                          <m:r>
                                            <a:rPr sz="1800">
                                              <a:latin typeface="Cambria Math"/>
                                            </a:rPr>
                                            <m:t>𝑥</m:t>
                                          </m:r>
                                        </m:e>
                                      </m:d>
                                    </m:e>
                                  </m:func>
                                </m:e>
                              </m:phant>
                              <m:r>
                                <a:rPr sz="1800">
                                  <a:latin typeface="Cambria Math"/>
                                </a:rPr>
                                <m:t>=</m:t>
                              </m:r>
                              <m:limLow>
                                <m:limLowPr>
                                  <m:ctrlPr>
                                    <a:rPr sz="1800" i="1">
                                      <a:latin typeface="Cambria Math" panose="02040503050406030204" pitchFamily="18" charset="0"/>
                                    </a:rPr>
                                  </m:ctrlPr>
                                </m:limLowPr>
                                <m:e>
                                  <m:r>
                                    <m:rPr>
                                      <m:sty m:val="p"/>
                                    </m:rPr>
                                    <a:rPr sz="1800">
                                      <a:latin typeface="Cambria Math"/>
                                    </a:rPr>
                                    <m:t>lim</m:t>
                                  </m:r>
                                </m:e>
                                <m:lim>
                                  <m:r>
                                    <a:rPr sz="1800">
                                      <a:latin typeface="Cambria Math"/>
                                    </a:rPr>
                                    <m:t>𝑥</m:t>
                                  </m:r>
                                  <m:r>
                                    <a:rPr sz="1800">
                                      <a:latin typeface="Cambria Math"/>
                                    </a:rPr>
                                    <m:t>→+</m:t>
                                  </m:r>
                                  <m:r>
                                    <a:rPr sz="1800">
                                      <a:latin typeface="Cambria Math"/>
                                    </a:rPr>
                                    <m:t>∞</m:t>
                                  </m:r>
                                </m:lim>
                              </m:limLow>
                              <m:f>
                                <m:fPr>
                                  <m:ctrlPr>
                                    <a:rPr sz="1800" i="1">
                                      <a:latin typeface="Cambria Math" panose="02040503050406030204" pitchFamily="18" charset="0"/>
                                    </a:rPr>
                                  </m:ctrlPr>
                                </m:fPr>
                                <m:num>
                                  <m:r>
                                    <a:rPr sz="1800">
                                      <a:latin typeface="Cambria Math"/>
                                    </a:rPr>
                                    <m:t>2</m:t>
                                  </m:r>
                                </m:num>
                                <m:den>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5</m:t>
                                      </m:r>
                                    </m:num>
                                    <m:den>
                                      <m:r>
                                        <a:rPr sz="1800">
                                          <a:latin typeface="Cambria Math"/>
                                        </a:rPr>
                                        <m:t>𝑥</m:t>
                                      </m:r>
                                    </m:den>
                                  </m:f>
                                </m:den>
                              </m:f>
                            </m:oMath>
                          </a14:m>
                          <a:endParaRPr/>
                        </a:p>
                      </a:txBody>
                      <a:tcPr/>
                    </a:tc>
                    <a:tc>
                      <a:txBody>
                        <a:bodyPr/>
                        <a:lstStyle/>
                        <a:p>
                          <a:pPr algn="l">
                            <a:defRPr sz="1100" b="1"/>
                          </a:pPr>
                          <a14:m>
                            <m:oMathPara xmlns:m="http://schemas.openxmlformats.org/officeDocument/2006/math">
                              <m:oMathParaPr>
                                <m:jc m:val="left"/>
                              </m:oMathParaPr>
                              <m:oMath xmlns:m="http://schemas.openxmlformats.org/officeDocument/2006/math">
                                <m:limLow>
                                  <m:limLowPr>
                                    <m:ctrlPr>
                                      <a:rPr sz="1800" b="0">
                                        <a:latin typeface="Cambria Math" panose="02040503050406030204" pitchFamily="18" charset="0"/>
                                      </a:rPr>
                                    </m:ctrlPr>
                                  </m:limLowPr>
                                  <m:e>
                                    <m:r>
                                      <m:rPr>
                                        <m:sty m:val="p"/>
                                      </m:rPr>
                                      <a:rPr sz="1800" b="0">
                                        <a:latin typeface="Cambria Math"/>
                                      </a:rPr>
                                      <m:t>lim</m:t>
                                    </m:r>
                                  </m:e>
                                  <m:lim>
                                    <m:r>
                                      <m:rPr>
                                        <m:sty m:val="p"/>
                                      </m:rPr>
                                      <a:rPr sz="1800" b="0" i="1">
                                        <a:latin typeface="Cambria Math"/>
                                      </a:rPr>
                                      <m:t>x</m:t>
                                    </m:r>
                                    <m:r>
                                      <a:rPr sz="1800" b="0">
                                        <a:latin typeface="Cambria Math"/>
                                      </a:rPr>
                                      <m:t>→+</m:t>
                                    </m:r>
                                    <m:r>
                                      <a:rPr sz="1800" b="0">
                                        <a:latin typeface="Cambria Math"/>
                                      </a:rPr>
                                      <m:t>∞</m:t>
                                    </m:r>
                                  </m:lim>
                                </m:limLow>
                                <m:f>
                                  <m:fPr>
                                    <m:ctrlPr>
                                      <a:rPr sz="1800" b="0" i="1">
                                        <a:latin typeface="Cambria Math" panose="02040503050406030204" pitchFamily="18" charset="0"/>
                                      </a:rPr>
                                    </m:ctrlPr>
                                  </m:fPr>
                                  <m:num>
                                    <m:r>
                                      <m:rPr>
                                        <m:sty m:val="p"/>
                                      </m:rPr>
                                      <a:rPr sz="1800" b="0" i="1">
                                        <a:latin typeface="Cambria Math"/>
                                      </a:rPr>
                                      <m:t>a</m:t>
                                    </m:r>
                                  </m:num>
                                  <m:den>
                                    <m:r>
                                      <m:rPr>
                                        <m:sty m:val="p"/>
                                      </m:rPr>
                                      <a:rPr sz="1800" b="0" i="1">
                                        <a:latin typeface="Cambria Math"/>
                                      </a:rPr>
                                      <m:t>x</m:t>
                                    </m:r>
                                  </m:den>
                                </m:f>
                                <m:r>
                                  <a:rPr sz="1800" b="0">
                                    <a:latin typeface="Cambria Math"/>
                                  </a:rPr>
                                  <m:t>=</m:t>
                                </m:r>
                                <m:r>
                                  <a:rPr sz="1800" b="0">
                                    <a:latin typeface="Cambria Math"/>
                                  </a:rPr>
                                  <m:t>0</m:t>
                                </m:r>
                              </m:oMath>
                            </m:oMathPara>
                          </a14:m>
                          <a:endParaRPr sz="1800" b="0" dirty="0"/>
                        </a:p>
                      </a:txBody>
                      <a:tcPr/>
                    </a:tc>
                    <a:extLst>
                      <a:ext uri="{0D108BD9-81ED-4DB2-BD59-A6C34878D82A}">
                        <a16:rowId xmlns:a16="http://schemas.microsoft.com/office/drawing/2014/main" val="10002"/>
                      </a:ext>
                    </a:extLst>
                  </a:tr>
                  <a:tr h="425543">
                    <a:tc>
                      <a:txBody>
                        <a:bodyPr/>
                        <a:lstStyle/>
                        <a:p>
                          <a:pPr algn="l">
                            <a:defRPr sz="1800"/>
                          </a:pPr>
                          <a:r>
                            <a:t>​</a:t>
                          </a:r>
                          <a14:m>
                            <m:oMath xmlns:m="http://schemas.openxmlformats.org/officeDocument/2006/math">
                              <m:phant>
                                <m:phantPr>
                                  <m:show m:val="off"/>
                                  <m:ctrlPr>
                                    <a:rPr sz="1800">
                                      <a:latin typeface="Cambria Math" panose="02040503050406030204" pitchFamily="18" charset="0"/>
                                    </a:rPr>
                                  </m:ctrlPr>
                                </m:phantPr>
                                <m:e>
                                  <m:limLow>
                                    <m:limLowPr>
                                      <m:ctrlPr>
                                        <a:rPr sz="1800">
                                          <a:latin typeface="Cambria Math" panose="02040503050406030204" pitchFamily="18" charset="0"/>
                                        </a:rPr>
                                      </m:ctrlPr>
                                    </m:limLowPr>
                                    <m:e>
                                      <m:r>
                                        <m:rPr>
                                          <m:sty m:val="p"/>
                                        </m:rPr>
                                        <a:rPr sz="1800">
                                          <a:latin typeface="Cambria Math"/>
                                        </a:rPr>
                                        <m:t>lim</m:t>
                                      </m:r>
                                    </m:e>
                                    <m:lim>
                                      <m:r>
                                        <a:rPr sz="1800">
                                          <a:latin typeface="Cambria Math"/>
                                        </a:rPr>
                                        <m:t>𝑥</m:t>
                                      </m:r>
                                      <m:r>
                                        <a:rPr sz="1800">
                                          <a:latin typeface="Cambria Math"/>
                                        </a:rPr>
                                        <m:t>→+</m:t>
                                      </m:r>
                                      <m:r>
                                        <a:rPr sz="1800">
                                          <a:latin typeface="Cambria Math"/>
                                        </a:rPr>
                                        <m:t>∞</m:t>
                                      </m:r>
                                    </m:lim>
                                  </m:limLow>
                                  <m:func>
                                    <m:funcPr>
                                      <m:ctrlPr>
                                        <a:rPr sz="1800" i="1">
                                          <a:latin typeface="Cambria Math" panose="02040503050406030204" pitchFamily="18" charset="0"/>
                                        </a:rPr>
                                      </m:ctrlPr>
                                    </m:funcPr>
                                    <m:fName>
                                      <m:r>
                                        <a:rPr sz="1800">
                                          <a:latin typeface="Cambria Math"/>
                                        </a:rPr>
                                        <m:t>𝑓</m:t>
                                      </m:r>
                                    </m:fName>
                                    <m:e>
                                      <m:d>
                                        <m:dPr>
                                          <m:ctrlPr>
                                            <a:rPr sz="1800" i="1">
                                              <a:latin typeface="Cambria Math" panose="02040503050406030204" pitchFamily="18" charset="0"/>
                                            </a:rPr>
                                          </m:ctrlPr>
                                        </m:dPr>
                                        <m:e>
                                          <m:r>
                                            <a:rPr sz="1800">
                                              <a:latin typeface="Cambria Math"/>
                                            </a:rPr>
                                            <m:t>𝑥</m:t>
                                          </m:r>
                                        </m:e>
                                      </m:d>
                                    </m:e>
                                  </m:func>
                                </m:e>
                              </m:phant>
                              <m:r>
                                <a:rPr sz="1800">
                                  <a:latin typeface="Cambria Math"/>
                                </a:rPr>
                                <m:t>=</m:t>
                              </m:r>
                              <m:f>
                                <m:fPr>
                                  <m:ctrlPr>
                                    <a:rPr sz="1800" i="1">
                                      <a:latin typeface="Cambria Math" panose="02040503050406030204" pitchFamily="18" charset="0"/>
                                    </a:rPr>
                                  </m:ctrlPr>
                                </m:fPr>
                                <m:num>
                                  <m:r>
                                    <a:rPr sz="1800">
                                      <a:latin typeface="Cambria Math"/>
                                    </a:rPr>
                                    <m:t>2</m:t>
                                  </m:r>
                                </m:num>
                                <m:den>
                                  <m:r>
                                    <a:rPr sz="1800">
                                      <a:latin typeface="Cambria Math"/>
                                    </a:rPr>
                                    <m:t>1</m:t>
                                  </m:r>
                                  <m:r>
                                    <a:rPr sz="1800">
                                      <a:latin typeface="Cambria Math"/>
                                    </a:rPr>
                                    <m:t>−</m:t>
                                  </m:r>
                                  <m:r>
                                    <a:rPr sz="1800">
                                      <a:latin typeface="Cambria Math"/>
                                    </a:rPr>
                                    <m:t>0</m:t>
                                  </m:r>
                                </m:den>
                              </m:f>
                              <m:r>
                                <a:rPr sz="1800">
                                  <a:latin typeface="Cambria Math"/>
                                </a:rPr>
                                <m:t>=</m:t>
                              </m:r>
                              <m:r>
                                <a:rPr sz="1800">
                                  <a:latin typeface="Cambria Math"/>
                                </a:rPr>
                                <m:t>2</m:t>
                              </m:r>
                            </m:oMath>
                          </a14:m>
                          <a:endParaRPr/>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p:graphicFrame>
            <p:nvGraphicFramePr>
              <p:cNvPr id="6" name="Table Placeholder 2">
                <a:extLst>
                  <a:ext uri="{FF2B5EF4-FFF2-40B4-BE49-F238E27FC236}">
                    <a16:creationId xmlns:a16="http://schemas.microsoft.com/office/drawing/2014/main" id="{F9F5E47E-759F-54E7-311E-9E733A9DFE17}"/>
                  </a:ext>
                </a:extLst>
              </p:cNvPr>
              <p:cNvGraphicFramePr>
                <a:graphicFrameLocks noGrp="1"/>
              </p:cNvGraphicFramePr>
              <p:nvPr>
                <p:ph type="tbl" sz="quarter" idx="10"/>
                <p:extLst>
                  <p:ext uri="{D42A27DB-BD31-4B8C-83A1-F6EECF244321}">
                    <p14:modId xmlns:p14="http://schemas.microsoft.com/office/powerpoint/2010/main" val="959834204"/>
                  </p:ext>
                </p:extLst>
              </p:nvPr>
            </p:nvGraphicFramePr>
            <p:xfrm>
              <a:off x="457200" y="1104900"/>
              <a:ext cx="8229600" cy="2301813"/>
            </p:xfrm>
            <a:graphic>
              <a:graphicData uri="http://schemas.openxmlformats.org/drawingml/2006/table">
                <a:tbl>
                  <a:tblPr firstRow="1" bandRow="1">
                    <a:tableStyleId>{2D5ABB26-0587-4C30-8999-92F81FD0307C}</a:tableStyleId>
                  </a:tblPr>
                  <a:tblGrid>
                    <a:gridCol w="24384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504254">
                    <a:tc>
                      <a:txBody>
                        <a:bodyPr/>
                        <a:lstStyle/>
                        <a:p>
                          <a:endParaRPr lang="en-US"/>
                        </a:p>
                      </a:txBody>
                      <a:tcPr>
                        <a:blipFill>
                          <a:blip r:embed="rId2"/>
                          <a:stretch>
                            <a:fillRect r="-237500" b="-359036"/>
                          </a:stretch>
                        </a:blipFill>
                      </a:tcPr>
                    </a:tc>
                    <a:tc>
                      <a:txBody>
                        <a:bodyPr/>
                        <a:lstStyle/>
                        <a:p>
                          <a:pPr algn="l"/>
                          <a:endParaRPr/>
                        </a:p>
                      </a:txBody>
                      <a:tcPr/>
                    </a:tc>
                    <a:extLst>
                      <a:ext uri="{0D108BD9-81ED-4DB2-BD59-A6C34878D82A}">
                        <a16:rowId xmlns:a16="http://schemas.microsoft.com/office/drawing/2014/main" val="10000"/>
                      </a:ext>
                    </a:extLst>
                  </a:tr>
                  <a:tr h="703453">
                    <a:tc>
                      <a:txBody>
                        <a:bodyPr/>
                        <a:lstStyle/>
                        <a:p>
                          <a:endParaRPr lang="en-US"/>
                        </a:p>
                      </a:txBody>
                      <a:tcPr>
                        <a:blipFill>
                          <a:blip r:embed="rId2"/>
                          <a:stretch>
                            <a:fillRect t="-72174" r="-237500" b="-159130"/>
                          </a:stretch>
                        </a:blipFill>
                      </a:tcPr>
                    </a:tc>
                    <a:tc>
                      <a:txBody>
                        <a:bodyPr/>
                        <a:lstStyle/>
                        <a:p>
                          <a:endParaRPr lang="en-US"/>
                        </a:p>
                      </a:txBody>
                      <a:tcPr>
                        <a:blipFill>
                          <a:blip r:embed="rId2"/>
                          <a:stretch>
                            <a:fillRect l="-42105" t="-72174" b="-159130"/>
                          </a:stretch>
                        </a:blipFill>
                      </a:tcPr>
                    </a:tc>
                    <a:extLst>
                      <a:ext uri="{0D108BD9-81ED-4DB2-BD59-A6C34878D82A}">
                        <a16:rowId xmlns:a16="http://schemas.microsoft.com/office/drawing/2014/main" val="10001"/>
                      </a:ext>
                    </a:extLst>
                  </a:tr>
                  <a:tr h="589852">
                    <a:tc>
                      <a:txBody>
                        <a:bodyPr/>
                        <a:lstStyle/>
                        <a:p>
                          <a:endParaRPr lang="en-US"/>
                        </a:p>
                      </a:txBody>
                      <a:tcPr>
                        <a:blipFill>
                          <a:blip r:embed="rId2"/>
                          <a:stretch>
                            <a:fillRect t="-204124" r="-237500" b="-88660"/>
                          </a:stretch>
                        </a:blipFill>
                      </a:tcPr>
                    </a:tc>
                    <a:tc>
                      <a:txBody>
                        <a:bodyPr/>
                        <a:lstStyle/>
                        <a:p>
                          <a:endParaRPr lang="en-US"/>
                        </a:p>
                      </a:txBody>
                      <a:tcPr>
                        <a:blipFill>
                          <a:blip r:embed="rId2"/>
                          <a:stretch>
                            <a:fillRect l="-42105" t="-204124" b="-88660"/>
                          </a:stretch>
                        </a:blipFill>
                      </a:tcPr>
                    </a:tc>
                    <a:extLst>
                      <a:ext uri="{0D108BD9-81ED-4DB2-BD59-A6C34878D82A}">
                        <a16:rowId xmlns:a16="http://schemas.microsoft.com/office/drawing/2014/main" val="10002"/>
                      </a:ext>
                    </a:extLst>
                  </a:tr>
                  <a:tr h="504254">
                    <a:tc>
                      <a:txBody>
                        <a:bodyPr/>
                        <a:lstStyle/>
                        <a:p>
                          <a:endParaRPr lang="en-US"/>
                        </a:p>
                      </a:txBody>
                      <a:tcPr>
                        <a:blipFill>
                          <a:blip r:embed="rId2"/>
                          <a:stretch>
                            <a:fillRect t="-355422" r="-237500" b="-3614"/>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70A9777-E716-DECF-6883-8D9C3B045124}"/>
                  </a:ext>
                </a:extLst>
              </p:cNvPr>
              <p:cNvSpPr txBox="1"/>
              <p:nvPr/>
            </p:nvSpPr>
            <p:spPr>
              <a:xfrm>
                <a:off x="457200" y="3810000"/>
                <a:ext cx="8229600" cy="1194238"/>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​The line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is a horizontal asymptote. Since </a:t>
                </a:r>
                <a14:m>
                  <m:oMath xmlns:m="http://schemas.openxmlformats.org/officeDocument/2006/math">
                    <m:limLow>
                      <m:limLow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limLowPr>
                      <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lim</m:t>
                        </m:r>
                      </m:e>
                      <m:li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lim>
                    </m:limLow>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en>
                        </m:f>
                      </m:e>
                    </m:d>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we see that </a:t>
                </a:r>
                <a14:m>
                  <m:oMath xmlns:m="http://schemas.openxmlformats.org/officeDocument/2006/math">
                    <m:limLow>
                      <m:limLow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limLowPr>
                      <m:e>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lim</m:t>
                        </m:r>
                      </m:e>
                      <m:li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lim>
                    </m:limLow>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also.</a:t>
                </a:r>
              </a:p>
            </p:txBody>
          </p:sp>
        </mc:Choice>
        <mc:Fallback>
          <p:sp>
            <p:nvSpPr>
              <p:cNvPr id="8" name="TextBox 7">
                <a:extLst>
                  <a:ext uri="{FF2B5EF4-FFF2-40B4-BE49-F238E27FC236}">
                    <a16:creationId xmlns:a16="http://schemas.microsoft.com/office/drawing/2014/main" id="{070A9777-E716-DECF-6883-8D9C3B045124}"/>
                  </a:ext>
                </a:extLst>
              </p:cNvPr>
              <p:cNvSpPr txBox="1">
                <a:spLocks noRot="1" noChangeAspect="1" noMove="1" noResize="1" noEditPoints="1" noAdjustHandles="1" noChangeArrowheads="1" noChangeShapeType="1" noTextEdit="1"/>
              </p:cNvSpPr>
              <p:nvPr/>
            </p:nvSpPr>
            <p:spPr>
              <a:xfrm>
                <a:off x="457200" y="3810000"/>
                <a:ext cx="8229600" cy="1194238"/>
              </a:xfrm>
              <a:prstGeom prst="rect">
                <a:avLst/>
              </a:prstGeom>
              <a:blipFill>
                <a:blip r:embed="rId3"/>
                <a:stretch>
                  <a:fillRect l="-1481" t="-4592" b="-3061"/>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Locating Vertical and Horizontal Asymptotes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For the function </a:t>
                </a:r>
                <a14:m>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+3</m:t>
                        </m:r>
                      </m:den>
                    </m:f>
                  </m:oMath>
                </a14:m>
                <a:r>
                  <a:rPr sz="2800"/>
                  <a:t>, find</a:t>
                </a:r>
              </a:p>
              <a:p>
                <a:pPr marL="514350" indent="-514350">
                  <a:buFont typeface="+mj-lt"/>
                  <a:buAutoNum type="alphaLcPeriod"/>
                  <a:defRPr sz="2800"/>
                </a:pPr>
                <a:r>
                  <a:t>​</a:t>
                </a:r>
                <a:r>
                  <a:rPr sz="2800"/>
                  <a:t>the vertical asymptotes and</a:t>
                </a:r>
              </a:p>
              <a:p>
                <a:pPr marL="514350" indent="-514350">
                  <a:buFont typeface="+mj-lt"/>
                  <a:buAutoNum type="alphaLcPeriod" startAt="2"/>
                  <a:defRPr sz="2800"/>
                </a:pPr>
                <a:r>
                  <a:t>​</a:t>
                </a:r>
                <a:r>
                  <a:rPr sz="2800"/>
                  <a:t>the horizontal asymptotes.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Locating Vertical and Horizontal Asymptotes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a:t>Solutions</a:t>
                </a:r>
              </a:p>
              <a:p>
                <a:pPr marL="514350" indent="-514350">
                  <a:buFont typeface="+mj-lt"/>
                  <a:buAutoNum type="alphaLcPeriod"/>
                  <a:defRPr sz="2800"/>
                </a:pPr>
                <a:r>
                  <a:t>​</a:t>
                </a:r>
                <a:r>
                  <a:rPr sz="2800"/>
                  <a:t>A vertical asymptote occurs when the denominator is </a:t>
                </a:r>
                <a:r>
                  <a:rPr sz="2800">
                    <a:latin typeface="Cambria Math"/>
                  </a:rPr>
                  <a:t>0</a:t>
                </a:r>
                <a:r>
                  <a:rPr sz="2800"/>
                  <a:t>. Since the denominator </a:t>
                </a:r>
                <a14:m>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+3</m:t>
                    </m:r>
                  </m:oMath>
                </a14:m>
                <a:r>
                  <a:rPr sz="2800"/>
                  <a:t> is never </a:t>
                </a:r>
                <a:r>
                  <a:rPr sz="2800">
                    <a:latin typeface="Cambria Math"/>
                  </a:rPr>
                  <a:t>0</a:t>
                </a:r>
                <a:r>
                  <a:rPr sz="2800"/>
                  <a:t>, there are no vertical asymptotes.</a:t>
                </a:r>
              </a:p>
              <a:p>
                <a:pPr marL="514350" indent="-514350">
                  <a:buFont typeface="+mj-lt"/>
                  <a:buAutoNum type="alphaLcPeriod" startAt="2"/>
                  <a:defRPr sz="2800"/>
                </a:pPr>
                <a:r>
                  <a:t>​</a:t>
                </a:r>
                <a:r>
                  <a:rPr sz="2800"/>
                  <a:t>We find the horizontal asymptotes by finding </a:t>
                </a:r>
                <a14:m>
                  <m:oMath xmlns:m="http://schemas.openxmlformats.org/officeDocument/2006/math">
                    <m:limLow>
                      <m:limLowPr>
                        <m:ctrlPr>
                          <a:rPr>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lim>
                    </m:limLow>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a:t> and </a:t>
                </a:r>
                <a14:m>
                  <m:oMath xmlns:m="http://schemas.openxmlformats.org/officeDocument/2006/math">
                    <m:limLow>
                      <m:limLowPr>
                        <m:ctrlPr>
                          <a:rPr>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lim>
                    </m:limLow>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a:t>.</a:t>
                </a:r>
              </a:p>
              <a:p>
                <a:pPr algn="ctr">
                  <a:defRPr sz="2800"/>
                </a:pPr>
                <a:r>
                  <a:t>​</a:t>
                </a:r>
                <a14:m>
                  <m:oMath xmlns:m="http://schemas.openxmlformats.org/officeDocument/2006/math">
                    <m:limLow>
                      <m:limLowPr>
                        <m:ctrlPr>
                          <a:rPr>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lim>
                    </m:limLow>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+3</m:t>
                        </m:r>
                      </m:den>
                    </m:f>
                    <m:r>
                      <a:rPr>
                        <a:latin typeface="Cambria Math" panose="02040503050406030204" pitchFamily="18" charset="0"/>
                      </a:rPr>
                      <m:t>=0</m:t>
                    </m:r>
                  </m:oMath>
                </a14:m>
                <a:r>
                  <a:rPr sz="2800"/>
                  <a:t> and </a:t>
                </a:r>
                <a14:m>
                  <m:oMath xmlns:m="http://schemas.openxmlformats.org/officeDocument/2006/math">
                    <m:limLow>
                      <m:limLowPr>
                        <m:ctrlPr>
                          <a:rPr>
                            <a:latin typeface="Cambria Math" panose="02040503050406030204" pitchFamily="18" charset="0"/>
                          </a:rPr>
                        </m:ctrlPr>
                      </m:limLowPr>
                      <m:e>
                        <m:r>
                          <m:rPr>
                            <m:sty m:val="p"/>
                          </m:rPr>
                          <a:rPr>
                            <a:latin typeface="Cambria Math" panose="02040503050406030204" pitchFamily="18" charset="0"/>
                          </a:rPr>
                          <m:t>lim</m:t>
                        </m:r>
                      </m:e>
                      <m:lim>
                        <m:r>
                          <a:rPr>
                            <a:latin typeface="Cambria Math" panose="02040503050406030204" pitchFamily="18" charset="0"/>
                          </a:rPr>
                          <m:t>𝑥</m:t>
                        </m:r>
                        <m:r>
                          <a:rPr>
                            <a:latin typeface="Cambria Math" panose="02040503050406030204" pitchFamily="18" charset="0"/>
                          </a:rPr>
                          <m:t>→−∞</m:t>
                        </m:r>
                      </m:lim>
                    </m:limLow>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+3</m:t>
                        </m:r>
                      </m:den>
                    </m:f>
                    <m:r>
                      <a:rPr>
                        <a:latin typeface="Cambria Math" panose="02040503050406030204" pitchFamily="18" charset="0"/>
                      </a:rPr>
                      <m:t>=0</m:t>
                    </m:r>
                  </m:oMath>
                </a14:m>
                <a:endParaRPr sz="2800"/>
              </a:p>
              <a:p>
                <a:pPr>
                  <a:defRPr sz="2800"/>
                </a:pPr>
                <a:r>
                  <a:t>​</a:t>
                </a:r>
                <a:r>
                  <a:rPr sz="2800"/>
                  <a:t>Therefore,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=0</m:t>
                    </m:r>
                  </m:oMath>
                </a14:m>
                <a:r>
                  <a:rPr sz="2800"/>
                  <a:t> is a horizontal asymptote.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556"/>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Locating Oblique Asymptotes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229600" cy="4967067"/>
              </a:xfrm>
            </p:spPr>
            <p:txBody>
              <a:bodyPr>
                <a:normAutofit/>
              </a:bodyPr>
              <a:lstStyle/>
              <a:p>
                <a:pPr>
                  <a:defRPr sz="2800"/>
                </a:pPr>
                <a:r>
                  <a:rPr sz="2800" dirty="0"/>
                  <a:t>Find the oblique asymptote for the function </a:t>
                </a:r>
                <a14:m>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+7</m:t>
                        </m:r>
                      </m:num>
                      <m:den>
                        <m:r>
                          <a:rPr>
                            <a:latin typeface="Cambria Math" panose="02040503050406030204" pitchFamily="18" charset="0"/>
                          </a:rPr>
                          <m:t>3</m:t>
                        </m:r>
                        <m:r>
                          <a:rPr>
                            <a:latin typeface="Cambria Math" panose="02040503050406030204" pitchFamily="18" charset="0"/>
                          </a:rPr>
                          <m:t>𝑥</m:t>
                        </m:r>
                      </m:den>
                    </m:f>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B25105C-03AD-16DA-EF4B-E564641A2F55}"/>
                  </a:ext>
                </a:extLst>
              </p:cNvPr>
              <p:cNvSpPr txBox="1"/>
              <p:nvPr/>
            </p:nvSpPr>
            <p:spPr>
              <a:xfrm>
                <a:off x="457200" y="2133600"/>
                <a:ext cx="8147703" cy="2277418"/>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Since the numerator is one degree larger than the denominator, we can write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in the following form: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7</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den>
                    </m:f>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p:sp>
            <p:nvSpPr>
              <p:cNvPr id="5" name="TextBox 4">
                <a:extLst>
                  <a:ext uri="{FF2B5EF4-FFF2-40B4-BE49-F238E27FC236}">
                    <a16:creationId xmlns:a16="http://schemas.microsoft.com/office/drawing/2014/main" id="{6B25105C-03AD-16DA-EF4B-E564641A2F55}"/>
                  </a:ext>
                </a:extLst>
              </p:cNvPr>
              <p:cNvSpPr txBox="1">
                <a:spLocks noRot="1" noChangeAspect="1" noMove="1" noResize="1" noEditPoints="1" noAdjustHandles="1" noChangeArrowheads="1" noChangeShapeType="1" noTextEdit="1"/>
              </p:cNvSpPr>
              <p:nvPr/>
            </p:nvSpPr>
            <p:spPr>
              <a:xfrm>
                <a:off x="457200" y="2133600"/>
                <a:ext cx="8147703" cy="2277418"/>
              </a:xfrm>
              <a:prstGeom prst="rect">
                <a:avLst/>
              </a:prstGeom>
              <a:blipFill>
                <a:blip r:embed="rId3"/>
                <a:stretch>
                  <a:fillRect l="-1496" t="-2406" r="-150" b="-1872"/>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1634</Words>
  <Application>Microsoft Office PowerPoint</Application>
  <PresentationFormat>On-screen Show (4:3)</PresentationFormat>
  <Paragraphs>124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Cambria Math</vt:lpstr>
      <vt:lpstr>Courier New</vt:lpstr>
      <vt:lpstr>Arial</vt:lpstr>
      <vt:lpstr>Office Theme</vt:lpstr>
      <vt:lpstr>Section 4.4</vt:lpstr>
      <vt:lpstr>Rational Function</vt:lpstr>
      <vt:lpstr>Asymptotes for Rational Functions f⁡(x)=P⁡(x)/Q⁡(x) </vt:lpstr>
      <vt:lpstr>Example 1: Locating Vertical and Horizontal Asymptotes</vt:lpstr>
      <vt:lpstr>Example 1: Locating Vertical and Horizontal Asymptotes (cont.)</vt:lpstr>
      <vt:lpstr>Example 1: Locating Vertical and Horizontal Asymptotes (cont.)</vt:lpstr>
      <vt:lpstr>Example 2: Locating Vertical and Horizontal Asymptotes</vt:lpstr>
      <vt:lpstr>Example 2: Locating Vertical and Horizontal Asymptotes (cont.)</vt:lpstr>
      <vt:lpstr>Example 3: Locating Oblique Asymptotes</vt:lpstr>
      <vt:lpstr>Example 3: Locating Oblique Asymptotes (cont.)</vt:lpstr>
      <vt:lpstr>Example 3: Locating Oblique Asymptotes (cont.)</vt:lpstr>
      <vt:lpstr>Example 4: Sketching the Graph of a Rational Function</vt:lpstr>
      <vt:lpstr>Example 4: Sketching the Graph of a Rational Function (cont.)</vt:lpstr>
      <vt:lpstr>Example 4: Sketching the Graph of a Rational Function (cont.)</vt:lpstr>
      <vt:lpstr>Example 4: Sketching the Graph of a Rational Function (cont.)</vt:lpstr>
      <vt:lpstr>Example 4: Sketching the Graph of a Rational Function (cont.)</vt:lpstr>
      <vt:lpstr>Example 4: Sketching the Graph of a Rational Function (cont.)</vt:lpstr>
      <vt:lpstr>Example 4: Sketching the Graph of a Rational Function (cont.)</vt:lpstr>
      <vt:lpstr>Example 4: Sketching the Graph of a Rational Function (cont.)</vt:lpstr>
      <vt:lpstr>Tech Training</vt:lpstr>
      <vt:lpstr>Example 5: Sketching the Graph of a Rational Function</vt:lpstr>
      <vt:lpstr>Example 5: Sketching the Graph of a Rational Function (cont.)</vt:lpstr>
      <vt:lpstr>Example 5: Sketching the Graph of a Rational Function (cont.)</vt:lpstr>
      <vt:lpstr>Example 5: Sketching the Graph of a Rational Function (cont.)</vt:lpstr>
      <vt:lpstr>Example 5: Sketching the Graph of a Rational Function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120</cp:revision>
  <dcterms:created xsi:type="dcterms:W3CDTF">2013-04-26T14:43:13Z</dcterms:created>
  <dcterms:modified xsi:type="dcterms:W3CDTF">2022-08-18T19:23:15Z</dcterms:modified>
</cp:coreProperties>
</file>