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76" r:id="rId5"/>
    <p:sldId id="259" r:id="rId6"/>
    <p:sldId id="277" r:id="rId7"/>
    <p:sldId id="261" r:id="rId8"/>
    <p:sldId id="278" r:id="rId9"/>
    <p:sldId id="264" r:id="rId10"/>
    <p:sldId id="265" r:id="rId11"/>
    <p:sldId id="266" r:id="rId12"/>
    <p:sldId id="267" r:id="rId13"/>
    <p:sldId id="280" r:id="rId14"/>
    <p:sldId id="279" r:id="rId15"/>
    <p:sldId id="268" r:id="rId16"/>
    <p:sldId id="269" r:id="rId17"/>
    <p:sldId id="281" r:id="rId18"/>
    <p:sldId id="270" r:id="rId19"/>
    <p:sldId id="271" r:id="rId20"/>
    <p:sldId id="282" r:id="rId21"/>
    <p:sldId id="272" r:id="rId22"/>
    <p:sldId id="273" r:id="rId23"/>
    <p:sldId id="274" r:id="rId24"/>
    <p:sldId id="283" r:id="rId25"/>
    <p:sldId id="284" r:id="rId26"/>
    <p:sldId id="275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Business Applications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4.5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Minimizing Inventory Costs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446C22-43AC-12E0-CD5D-7898DA27BF0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56230" y="1082675"/>
            <a:ext cx="5031539" cy="48498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Maximizing Revenue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Susan knows that she can sell </a:t>
            </a:r>
            <a:r>
              <a:rPr sz="2800">
                <a:latin typeface="Cambria Math"/>
              </a:rPr>
              <a:t>440</a:t>
            </a:r>
            <a:r>
              <a:rPr sz="2800"/>
              <a:t> donuts a day at </a:t>
            </a:r>
            <a:r>
              <a:rPr sz="2800">
                <a:latin typeface="Cambria Math"/>
              </a:rPr>
              <a:t>50</a:t>
            </a:r>
            <a:r>
              <a:rPr sz="2800"/>
              <a:t> cents per donut. What price should she charge to maximize her revenue if, for every increase of </a:t>
            </a:r>
            <a:r>
              <a:rPr sz="2800">
                <a:latin typeface="Cambria Math"/>
              </a:rPr>
              <a:t>10</a:t>
            </a:r>
            <a:r>
              <a:rPr sz="2800"/>
              <a:t> cents in price, she sells </a:t>
            </a:r>
            <a:r>
              <a:rPr sz="2800">
                <a:latin typeface="Cambria Math"/>
              </a:rPr>
              <a:t>40</a:t>
            </a:r>
            <a:r>
              <a:rPr sz="2800"/>
              <a:t> fewer donuts? What will this revenue be?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Maximizing Revenue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sz="2800" dirty="0"/>
                  <a:t> number of 10-cent increases in price. (The choice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here does not represent the unknown price but the number of price increases. This choice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makes the equation relatively easy to set up.) Then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ctr"/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4644188"/>
                  </p:ext>
                </p:extLst>
              </p:nvPr>
            </p:nvGraphicFramePr>
            <p:xfrm>
              <a:off x="1524000" y="3581400"/>
              <a:ext cx="6096000" cy="137729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88649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0.50+0.10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/>
                                </a:rPr>
                                <m:t>new</m:t>
                              </m:r>
                              <m: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/>
                                </a:rPr>
                                <m:t>price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and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8649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440−40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/>
                                </a:rPr>
                                <m:t>new</m:t>
                              </m:r>
                              <m: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/>
                                </a:rPr>
                                <m:t>sales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4644188"/>
                  </p:ext>
                </p:extLst>
              </p:nvPr>
            </p:nvGraphicFramePr>
            <p:xfrm>
              <a:off x="1524000" y="3581400"/>
              <a:ext cx="6096000" cy="137729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886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100000" b="-111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b="-1114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86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885" r="-100000" b="-12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00885" b="-12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01B5-8F78-76A3-E065-CF19DC37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2: Maximizing Revenue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AB0C20F-4E99-454D-AD77-849A41750C5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Therefore,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fName>
                        <m:e>
                          <m:d>
                            <m:dPr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price</m:t>
                          </m:r>
                        </m:e>
                      </m:d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d>
                        <m:d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sales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</m:t>
                          </m:r>
                          <m:d>
                            <m:dPr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440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</m:t>
                          </m:r>
                          <m:d>
                            <m:dPr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220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20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44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sSup>
                        <m:sSup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</m:t>
                          </m:r>
                          <m:d>
                            <m:dPr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220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24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sSup>
                        <m:sSup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ar-AE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Differentiating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get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24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Setting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gives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AB0C20F-4E99-454D-AD77-849A41750C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7F3E564-6B73-4E46-3A90-36BF0C7BE0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5023322"/>
                  </p:ext>
                </p:extLst>
              </p:nvPr>
            </p:nvGraphicFramePr>
            <p:xfrm>
              <a:off x="2438400" y="4724400"/>
              <a:ext cx="3657600" cy="1316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24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8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8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24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7F3E564-6B73-4E46-3A90-36BF0C7BE0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5023322"/>
                  </p:ext>
                </p:extLst>
              </p:nvPr>
            </p:nvGraphicFramePr>
            <p:xfrm>
              <a:off x="2438400" y="4724400"/>
              <a:ext cx="3657600" cy="1316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8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500" r="-10000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2500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8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2500" r="-100000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12500" b="-1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8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2500" r="-100000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12500" b="-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098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0118-9301-A9E6-49DD-6D9FC750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2: Maximizing Revenue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C8D2812-5446-384B-E6FA-66B096700C5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can verify that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 maximum by the Second Derivative Test: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″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 all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Therefore,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does indeed give a maximum revenue.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 there should be three 10-cent increases in price. The new price should be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50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</m:t>
                    </m:r>
                    <m:d>
                      <m:d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=$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80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per donut.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sales will then be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440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40</m:t>
                    </m:r>
                    <m:d>
                      <m:d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320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donuts,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the maximum revenue will be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80</m:t>
                        </m:r>
                      </m:e>
                    </m:d>
                    <m:d>
                      <m:d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320</m:t>
                        </m:r>
                      </m:e>
                    </m:d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=$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256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C8D2812-5446-384B-E6FA-66B096700C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503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Maximum Revenue with a Linear Demand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company sells </a:t>
                </a:r>
                <a:r>
                  <a:rPr sz="2800">
                    <a:latin typeface="Cambria Math"/>
                  </a:rPr>
                  <a:t>3000</a:t>
                </a:r>
                <a:r>
                  <a:rPr sz="2800"/>
                  <a:t> calculators per month when the price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/>
                  <a:t> per calculator. When the price is lowered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/>
                  <a:t> per calculator, </a:t>
                </a:r>
                <a:r>
                  <a:rPr sz="2800">
                    <a:latin typeface="Cambria Math"/>
                  </a:rPr>
                  <a:t>6000</a:t>
                </a:r>
                <a:r>
                  <a:rPr sz="2800"/>
                  <a:t> are sold. The maximum number of calculators the company can manufacture is </a:t>
                </a:r>
                <a:r>
                  <a:rPr sz="2800">
                    <a:latin typeface="Cambria Math"/>
                  </a:rPr>
                  <a:t>7000</a:t>
                </a:r>
                <a:r>
                  <a:rPr sz="2800"/>
                  <a:t> per month. Assuming that the demand function is linear, determine how many calculators the company should produce and sell per month in order to maximize revenue.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Finding Maximum Revenue with a Linear Demand Function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two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3000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6000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 dirty="0"/>
                  <a:t> can be used to find the linear demand function.</a:t>
                </a:r>
              </a:p>
              <a:p>
                <a:pPr>
                  <a:defRPr sz="2800"/>
                </a:pPr>
                <a:r>
                  <a:rPr sz="2800" dirty="0"/>
                  <a:t>First, we will use these points in the formula for slope,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sz="2800" dirty="0"/>
                  <a:t>, and then we will use the point-slope form for the equation of a line,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. For this example we use the points in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sz="2800" dirty="0"/>
                  <a:t> instead of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>
                  <a:defRPr sz="2000"/>
                </a:pPr>
                <a:r>
                  <a:rPr dirty="0"/>
                  <a:t> </a:t>
                </a:r>
                <a:endParaRPr sz="20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AD84-813B-9299-42B6-15B8ED5D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3: Finding Maximum Revenue with a Linear Demand Function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409A549-96FF-82FA-406D-E825CEE528B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mbria Math"/>
                </a:endParaRPr>
              </a:p>
              <a:p>
                <a:endParaRPr lang="en-US" dirty="0">
                  <a:solidFill>
                    <a:srgbClr val="366092"/>
                  </a:solidFill>
                  <a:latin typeface="Cambria Math"/>
                </a:endParaRPr>
              </a:p>
              <a:p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mbria Math"/>
                </a:endParaRPr>
              </a:p>
              <a:p>
                <a:endParaRPr lang="en-US" dirty="0">
                  <a:solidFill>
                    <a:srgbClr val="366092"/>
                  </a:solidFill>
                  <a:latin typeface="Cambria Math"/>
                </a:endParaRPr>
              </a:p>
              <a:p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mbria Math"/>
                </a:endParaRPr>
              </a:p>
              <a:p>
                <a:endParaRPr lang="en-US" dirty="0">
                  <a:solidFill>
                    <a:srgbClr val="366092"/>
                  </a:solidFill>
                  <a:latin typeface="Cambria Math"/>
                </a:endParaRPr>
              </a:p>
              <a:p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kumimoji="0" lang="ar-AE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𝐷</m:t>
                    </m:r>
                    <m:r>
                      <a:rPr kumimoji="0" lang="ar-AE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⁡</m:t>
                    </m:r>
                    <m:d>
                      <m:d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is the demand function where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𝑥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number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of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calculators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sold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, and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𝑝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price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per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</a:rPr>
                      <m:t>calculator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409A549-96FF-82FA-406D-E825CEE52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34A9092-6C39-A4F7-0060-2DD89A3B25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4151"/>
                  </p:ext>
                </p:extLst>
              </p:nvPr>
            </p:nvGraphicFramePr>
            <p:xfrm>
              <a:off x="-762000" y="998895"/>
              <a:ext cx="8229600" cy="36303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27261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6000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3000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3000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3855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1000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3000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5343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1000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33855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1000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10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/>
                                    </a:rPr>
                                    <m:t>𝐷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34A9092-6C39-A4F7-0060-2DD89A3B25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4151"/>
                  </p:ext>
                </p:extLst>
              </p:nvPr>
            </p:nvGraphicFramePr>
            <p:xfrm>
              <a:off x="-762000" y="998895"/>
              <a:ext cx="8229600" cy="36303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84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>
                        <a:blipFill>
                          <a:blip r:embed="rId3"/>
                          <a:stretch>
                            <a:fillRect t="-4739" r="-100000" b="-1843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>
                        <a:blipFill>
                          <a:blip r:embed="rId3"/>
                          <a:stretch>
                            <a:fillRect l="-100000" t="-4739" b="-1843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38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61314" r="-100000" b="-183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61314" b="-183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83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9643" r="-10000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319643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338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43066" r="-100000" b="-2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343066" b="-2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25187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Maximum Revenue with a Linear Demand Function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2B1A77-126A-24A9-0B3F-9449FA0CC8B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56053" y="1082675"/>
            <a:ext cx="4831894" cy="48498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Finding Maximum Revenue with a Linear Demand Function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The revenue function is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𝐷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Differentiating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gives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Minimizing Inventory Costs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furniture dealer sells </a:t>
                </a:r>
                <a:r>
                  <a:rPr sz="2800">
                    <a:latin typeface="Cambria Math"/>
                  </a:rPr>
                  <a:t>500</a:t>
                </a:r>
                <a:r>
                  <a:rPr sz="2800"/>
                  <a:t> desks per year. The desks take up floor space and warehouse space, and the dealer estimates his storage costs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/>
                  <a:t> per desk. The distributor charges the dealer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sz="2800"/>
                  <a:t> fee for each order. How many times per year and in what lot size should the dealer order to minimize inventory costs?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CEE5-C5D1-4DC7-4102-E0D069FE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3: Finding Maximum Revenue with a Linear Demand Function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A702776-36F1-79F9-82C4-08AE37F5324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19317"/>
                <a:ext cx="8229600" cy="4967067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solving for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gives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000" dirty="0">
                  <a:solidFill>
                    <a:srgbClr val="366092"/>
                  </a:solidFill>
                  <a:latin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000" dirty="0">
                  <a:solidFill>
                    <a:srgbClr val="366092"/>
                  </a:solidFill>
                  <a:latin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company should produce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5000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calculators and sell them at a price of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  <m:d>
                      <m:d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5000</m:t>
                        </m:r>
                      </m:e>
                    </m:d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=$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each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 the maximum revenue of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5000</m:t>
                            </m:r>
                          </m:e>
                        </m:d>
                      </m:e>
                    </m:func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5000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=$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25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000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per month.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A702776-36F1-79F9-82C4-08AE37F532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19317"/>
                <a:ext cx="8229600" cy="4967067"/>
              </a:xfrm>
              <a:blipFill>
                <a:blip r:embed="rId2"/>
                <a:stretch>
                  <a:fillRect l="-1481" t="-1472" r="-1185" b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CF25CB9-F916-D2FA-EDD7-A6BA790132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0828047"/>
                  </p:ext>
                </p:extLst>
              </p:nvPr>
            </p:nvGraphicFramePr>
            <p:xfrm>
              <a:off x="1447800" y="1507281"/>
              <a:ext cx="5943600" cy="17172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78005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500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10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458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5000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9458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5000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CF25CB9-F916-D2FA-EDD7-A6BA790132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0828047"/>
                  </p:ext>
                </p:extLst>
              </p:nvPr>
            </p:nvGraphicFramePr>
            <p:xfrm>
              <a:off x="1447800" y="1507281"/>
              <a:ext cx="5943600" cy="17172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83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100000" b="-180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b="-1801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9070" r="-100000" b="-1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29070" b="-1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9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31765" r="-10000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31765" b="-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5607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Maximum Revenue with a Linear Demand Function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38FF65-3968-D188-622A-5302F774F0E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19693" y="1082675"/>
            <a:ext cx="4904613" cy="484981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Maximum Profit with a Linear Demand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the company in Example 3 has a cost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5000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 How many calculators should the company produce and sell to maximize profit?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Maximum Profit with a Linear Demand Function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Find the profit function.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𝐶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5000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7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5000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Differentiate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D8C0-5856-E7E1-8D40-0BBA3C8E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4: Finding Maximum Profit with a Linear Demand Function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D8C1ACE-A517-AADD-F520-88E84215287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equal to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</a:rPr>
                  <a:t>0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, and solve for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​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dirty="0">
                  <a:solidFill>
                    <a:srgbClr val="366092"/>
                  </a:solidFill>
                  <a:latin typeface="Calibri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D8C1ACE-A517-AADD-F520-88E84215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3296CB0-A757-F377-A662-7E265FD9F4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7092191"/>
                  </p:ext>
                </p:extLst>
              </p:nvPr>
            </p:nvGraphicFramePr>
            <p:xfrm>
              <a:off x="2743200" y="1600201"/>
              <a:ext cx="3657600" cy="167805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031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500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0645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3500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0645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3500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3296CB0-A757-F377-A662-7E265FD9F4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7092191"/>
                  </p:ext>
                </p:extLst>
              </p:nvPr>
            </p:nvGraphicFramePr>
            <p:xfrm>
              <a:off x="2743200" y="1600201"/>
              <a:ext cx="3657600" cy="167805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83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100000" b="-17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b="-173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6585" r="-100000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36585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36585" r="-100000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3658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05161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7DCC5-1242-9746-082F-CCB8709B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4: Finding Maximum Profit with a Linear Demand Function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BC8ADC-4A3A-7D11-B5FA-39511EF332B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Thus, a maximum profit occurs if the company produces and sells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3500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calculators, which is only half its production capabilities. The price for each calculator would be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1000</m:t>
                        </m:r>
                      </m:den>
                    </m:f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3500</m:t>
                        </m:r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10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=$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6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.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50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graph shown illustrates the relationship between profit, revenue, and cost. Note that maximum revenue and maximum profit do not necessarily occur at the same level of production and sales.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BC8ADC-4A3A-7D11-B5FA-39511EF332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397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Maximum Profit with a Linear Demand Function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0371EA-51F7-C310-85D6-E5F31F4DFDA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52567" y="1082675"/>
            <a:ext cx="4838865" cy="48498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Minimizing Inventory Costs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Using the given information, we can determine a function for the inventory costs,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.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sz="2800" dirty="0"/>
                  <a:t> lot size.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is the number of orders per year,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is the average inventory.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sz="190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sz="1900">
                              <a:latin typeface="Cambria Math" panose="02040503050406030204" pitchFamily="18" charset="0"/>
                            </a:rPr>
                            <m:t>𝐶</m:t>
                          </m:r>
                        </m:fName>
                        <m:e>
                          <m:d>
                            <m:dPr>
                              <m:ctrlPr>
                                <a:rPr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9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sz="19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sz="1900">
                              <a:latin typeface="Cambria Math" panose="02040503050406030204" pitchFamily="18" charset="0"/>
                            </a:rPr>
                            <m:t>storage</m:t>
                          </m:r>
                          <m:r>
                            <a:rPr sz="19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sz="1900">
                              <a:latin typeface="Cambria Math" panose="02040503050406030204" pitchFamily="18" charset="0"/>
                            </a:rPr>
                            <m:t>cost</m:t>
                          </m:r>
                          <m:r>
                            <a:rPr sz="19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sz="1900">
                              <a:latin typeface="Cambria Math" panose="02040503050406030204" pitchFamily="18" charset="0"/>
                            </a:rPr>
                            <m:t>per</m:t>
                          </m:r>
                          <m:r>
                            <a:rPr sz="19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sz="1900">
                              <a:latin typeface="Cambria Math" panose="02040503050406030204" pitchFamily="18" charset="0"/>
                            </a:rPr>
                            <m:t>item</m:t>
                          </m:r>
                        </m:e>
                      </m:d>
                      <m:r>
                        <a:rPr sz="19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9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sz="1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sz="19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sz="1900">
                              <a:latin typeface="Cambria Math" panose="02040503050406030204" pitchFamily="18" charset="0"/>
                            </a:rPr>
                            <m:t>cost</m:t>
                          </m:r>
                          <m:r>
                            <a:rPr sz="19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sz="1900">
                              <a:latin typeface="Cambria Math" panose="02040503050406030204" pitchFamily="18" charset="0"/>
                            </a:rPr>
                            <m:t>per</m:t>
                          </m:r>
                          <m:r>
                            <a:rPr sz="19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sz="1900">
                              <a:latin typeface="Cambria Math" panose="02040503050406030204" pitchFamily="18" charset="0"/>
                            </a:rPr>
                            <m:t>order</m:t>
                          </m:r>
                        </m:e>
                      </m:d>
                      <m:r>
                        <a:rPr sz="19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900"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num>
                            <m:den>
                              <m:r>
                                <a:rPr sz="19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sz="180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sz="1800">
                              <a:latin typeface="Cambria Math" panose="02040503050406030204" pitchFamily="18" charset="0"/>
                            </a:rPr>
                            <m:t>𝐶</m:t>
                          </m:r>
                        </m:fName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sz="180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+60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num>
                            <m:den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3944-EBD0-D340-9631-B0D6A027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1: Minimizing Inventory Costs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D8588A1-DC99-2963-95BD-7921A9024A7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number of desks ordered is between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500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At the extremes, one order for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500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desks would cost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500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500</m:t>
                            </m:r>
                          </m:num>
                          <m:den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60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500</m:t>
                            </m:r>
                          </m:num>
                          <m:den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500</m:t>
                            </m:r>
                          </m:den>
                        </m:f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=$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1560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500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orders for one desk at a time would cost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60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500</m:t>
                            </m:r>
                          </m:num>
                          <m:den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=$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30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003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D8588A1-DC99-2963-95BD-7921A9024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31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Tech Training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defRPr sz="2800"/>
                </a:pPr>
                <a:r>
                  <a:rPr sz="2800"/>
                  <a:t>To evaluate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in Example 1 with a TI-84 Plus calculator, perform the following steps: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t>​</a:t>
                </a:r>
                <a:r>
                  <a:rPr sz="2800"/>
                  <a:t>Enter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that was found into </a:t>
                </a:r>
                <a:r>
                  <a:rPr sz="2800" b="1"/>
                  <a:t>Y1</a:t>
                </a:r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t>​</a:t>
                </a:r>
                <a:r>
                  <a:rPr sz="2800"/>
                  <a:t>Now, on the main screen, press </a:t>
                </a:r>
                <a:r>
                  <a:rPr sz="2800" b="1"/>
                  <a:t>VARS</a:t>
                </a:r>
                <a:r>
                  <a:rPr sz="2800"/>
                  <a:t>, scroll right to </a:t>
                </a:r>
                <a:r>
                  <a:rPr sz="2800" b="1"/>
                  <a:t>Y-VARS</a:t>
                </a:r>
                <a:r>
                  <a:rPr sz="2800"/>
                  <a:t>, select </a:t>
                </a:r>
                <a:r>
                  <a:rPr sz="2800" b="1"/>
                  <a:t>1: Function</a:t>
                </a:r>
                <a:r>
                  <a:rPr sz="2800"/>
                  <a:t>, and then </a:t>
                </a:r>
                <a:r>
                  <a:rPr sz="2800" b="1"/>
                  <a:t>1: Y1</a:t>
                </a:r>
                <a:r>
                  <a:rPr sz="2800"/>
                  <a:t> to display </a:t>
                </a:r>
                <a:r>
                  <a:rPr sz="2800" b="1"/>
                  <a:t>Y1</a:t>
                </a:r>
                <a:r>
                  <a:rPr sz="2800"/>
                  <a:t> on the main screen.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t>​</a:t>
                </a:r>
                <a:r>
                  <a:rPr sz="2800"/>
                  <a:t>With your cursor after </a:t>
                </a:r>
                <a:r>
                  <a:rPr sz="2800" b="1"/>
                  <a:t>Y1</a:t>
                </a:r>
                <a:r>
                  <a:rPr sz="2800"/>
                  <a:t>, type an opening parenthesis and then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-value we are evaluating, </a:t>
                </a:r>
                <a:r>
                  <a:rPr sz="2800">
                    <a:latin typeface="Cambria Math"/>
                  </a:rPr>
                  <a:t>500</a:t>
                </a:r>
                <a:r>
                  <a:rPr sz="2800"/>
                  <a:t>. Type a closing parenthesis.</a:t>
                </a:r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t>​</a:t>
                </a:r>
                <a:r>
                  <a:rPr sz="2800"/>
                  <a:t>Press </a:t>
                </a:r>
                <a:r>
                  <a:rPr sz="2800" b="1"/>
                  <a:t>ENTER</a:t>
                </a:r>
                <a:r>
                  <a:rPr sz="2800"/>
                  <a:t> to calculate the corresponding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-value.</a:t>
                </a:r>
              </a:p>
              <a:p>
                <a:pPr marL="514350" indent="-514350">
                  <a:buFont typeface="+mj-lt"/>
                  <a:buAutoNum type="arabicPeriod" startAt="5"/>
                  <a:defRPr sz="2800"/>
                </a:pPr>
                <a:r>
                  <a:t>​</a:t>
                </a:r>
                <a:r>
                  <a:rPr sz="2800"/>
                  <a:t>This process can be repeated for the next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-value,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873" r="-1919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478B2-3DD7-E03E-CD4E-EA56CC67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Tech Training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39D90-8F1E-745D-D961-957C6DDA7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FDF87-F14F-798D-D520-F852247C9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752600"/>
            <a:ext cx="3848100" cy="301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5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795"/>
            <a:ext cx="8229600" cy="914400"/>
          </a:xfrm>
        </p:spPr>
        <p:txBody>
          <a:bodyPr>
            <a:normAutofit/>
          </a:bodyPr>
          <a:lstStyle/>
          <a:p>
            <a:pPr>
              <a:defRPr sz="3200"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1: Minimizing Inventory Costs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859228182"/>
                  </p:ext>
                </p:extLst>
              </p:nvPr>
            </p:nvGraphicFramePr>
            <p:xfrm>
              <a:off x="459336" y="1879334"/>
              <a:ext cx="8229600" cy="199371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60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500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30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000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Rewrite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C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using exponents.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30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000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30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000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859228182"/>
                  </p:ext>
                </p:extLst>
              </p:nvPr>
            </p:nvGraphicFramePr>
            <p:xfrm>
              <a:off x="459336" y="1879334"/>
              <a:ext cx="8229600" cy="199371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1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095575" b="-3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15" r="-241989" b="-3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15" t="-136066" r="-241989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224" t="-136066" b="-3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7143" r="-1095575" b="-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15" t="-137143" r="-241989" b="-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822">
                    <a:tc>
                      <a:txBody>
                        <a:bodyPr/>
                        <a:lstStyle/>
                        <a:p>
                          <a:pPr algn="r"/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15" t="-315190" r="-241989" b="-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268B2-3D46-15E3-8AC5-0A25F9E974CA}"/>
                  </a:ext>
                </a:extLst>
              </p:cNvPr>
              <p:cNvSpPr txBox="1"/>
              <p:nvPr/>
            </p:nvSpPr>
            <p:spPr>
              <a:xfrm>
                <a:off x="457200" y="10668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Now we need to differentiate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 we can determine the local minima.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268B2-3D46-15E3-8AC5-0A25F9E97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0"/>
                <a:ext cx="8229600" cy="954107"/>
              </a:xfrm>
              <a:prstGeom prst="rect">
                <a:avLst/>
              </a:prstGeom>
              <a:blipFill>
                <a:blip r:embed="rId3"/>
                <a:stretch>
                  <a:fillRect l="-1481" t="-7643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53EF75-5052-5499-576D-891F624FA83D}"/>
                  </a:ext>
                </a:extLst>
              </p:cNvPr>
              <p:cNvSpPr txBox="1"/>
              <p:nvPr/>
            </p:nvSpPr>
            <p:spPr>
              <a:xfrm>
                <a:off x="457200" y="3884712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set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solve for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53EF75-5052-5499-576D-891F624FA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84712"/>
                <a:ext cx="8229600" cy="523220"/>
              </a:xfrm>
              <a:prstGeom prst="rect">
                <a:avLst/>
              </a:prstGeom>
              <a:blipFill>
                <a:blip r:embed="rId4"/>
                <a:stretch>
                  <a:fillRect l="-1481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4F75482-9071-D780-493C-E555AEDDDF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6545862"/>
                  </p:ext>
                </p:extLst>
              </p:nvPr>
            </p:nvGraphicFramePr>
            <p:xfrm>
              <a:off x="2743200" y="4267200"/>
              <a:ext cx="3657600" cy="18341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30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000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30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000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10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000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=±</m:t>
                              </m:r>
                              <m:r>
                                <a:rPr sz="1800">
                                  <a:latin typeface="Cambria Math"/>
                                </a:rPr>
                                <m:t>100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4F75482-9071-D780-493C-E555AEDDDF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6545862"/>
                  </p:ext>
                </p:extLst>
              </p:nvPr>
            </p:nvGraphicFramePr>
            <p:xfrm>
              <a:off x="2743200" y="4267200"/>
              <a:ext cx="3657600" cy="18341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25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5"/>
                          <a:stretch>
                            <a:fillRect r="-100000" b="-3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5"/>
                          <a:stretch>
                            <a:fillRect l="-100000" b="-3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5"/>
                          <a:stretch>
                            <a:fillRect t="-101333" r="-100000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5"/>
                          <a:stretch>
                            <a:fillRect l="-100000" t="-101333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5"/>
                          <a:stretch>
                            <a:fillRect t="-201333" r="-100000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5"/>
                          <a:stretch>
                            <a:fillRect l="-100000" t="-201333" b="-1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5"/>
                          <a:stretch>
                            <a:fillRect t="-301333" r="-100000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5"/>
                          <a:stretch>
                            <a:fillRect l="-100000" t="-301333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C1ED9-E55B-2D80-BA37-6EEADA3B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1: Minimizing Inventory Costs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2F0C06-290B-FF3C-5DEF-C2DA9AA3E92B}"/>
                  </a:ext>
                </a:extLst>
              </p:cNvPr>
              <p:cNvSpPr txBox="1"/>
              <p:nvPr/>
            </p:nvSpPr>
            <p:spPr>
              <a:xfrm>
                <a:off x="457200" y="1143000"/>
                <a:ext cx="8229600" cy="3537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Note that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=−100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not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500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 it must be disregarded. Substituting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into the equation for the number of orders per year, we get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500</m:t>
                            </m:r>
                          </m:num>
                          <m:den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500</m:t>
                            </m:r>
                          </m:num>
                          <m:den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orders per year.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 minimize inventory costs, the dealer should order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100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desks at a time,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times per year. The minimum inventory costs are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2F0C06-290B-FF3C-5DEF-C2DA9AA3E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229600" cy="3537635"/>
              </a:xfrm>
              <a:prstGeom prst="rect">
                <a:avLst/>
              </a:prstGeom>
              <a:blipFill>
                <a:blip r:embed="rId2"/>
                <a:stretch>
                  <a:fillRect l="-1481" t="-2241" b="-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74FDB388-2BA9-174B-4478-11E139D1B21B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586268031"/>
                  </p:ext>
                </p:extLst>
              </p:nvPr>
            </p:nvGraphicFramePr>
            <p:xfrm>
              <a:off x="762000" y="4572000"/>
              <a:ext cx="8229600" cy="1381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𝐶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100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100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60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500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100</m:t>
                              </m:r>
                            </m:oMath>
                          </a14:m>
                          <a:r>
                            <a:rPr sz="1800" b="0" dirty="0"/>
                            <a:t> into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to find the minimum inventory costs.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100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50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60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100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300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300</m:t>
                              </m:r>
                              <m:r>
                                <a:rPr sz="1800">
                                  <a:latin typeface="Cambria Math"/>
                                </a:rPr>
                                <m:t>=$</m:t>
                              </m:r>
                              <m:r>
                                <a:rPr sz="1800">
                                  <a:latin typeface="Cambria Math"/>
                                </a:rPr>
                                <m:t>600</m:t>
                              </m:r>
                              <m:r>
                                <m:rPr>
                                  <m:nor/>
                                </m:rPr>
                                <a:rPr sz="1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74FDB388-2BA9-174B-4478-11E139D1B21B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586268031"/>
                  </p:ext>
                </p:extLst>
              </p:nvPr>
            </p:nvGraphicFramePr>
            <p:xfrm>
              <a:off x="762000" y="4572000"/>
              <a:ext cx="8229600" cy="1381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762" r="-163158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290" t="-4762" b="-13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0328" r="-16315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80328" r="-16315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273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Minimizing Inventory Costs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Since we are dealing with the closed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=$30,003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500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=$1560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=$600</m:t>
                    </m:r>
                  </m:oMath>
                </a14:m>
                <a:r>
                  <a:rPr sz="2800"/>
                  <a:t> is also the absolute minimum.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1567</Words>
  <Application>Microsoft Office PowerPoint</Application>
  <PresentationFormat>On-screen Show (4:3)</PresentationFormat>
  <Paragraphs>156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Cambria Math</vt:lpstr>
      <vt:lpstr>Courier New</vt:lpstr>
      <vt:lpstr>Arial</vt:lpstr>
      <vt:lpstr>Office Theme</vt:lpstr>
      <vt:lpstr>Section 4.5</vt:lpstr>
      <vt:lpstr>Example 1: Minimizing Inventory Costs</vt:lpstr>
      <vt:lpstr>Example 1: Minimizing Inventory Costs (cont.)</vt:lpstr>
      <vt:lpstr>Example 1: Minimizing Inventory Costs (cont.)</vt:lpstr>
      <vt:lpstr>Tech Training</vt:lpstr>
      <vt:lpstr>Tech Training (cont.)</vt:lpstr>
      <vt:lpstr>Example 1: Minimizing Inventory Costs (cont.)</vt:lpstr>
      <vt:lpstr>Example 1: Minimizing Inventory Costs (cont.)</vt:lpstr>
      <vt:lpstr>Example 1: Minimizing Inventory Costs (cont.)</vt:lpstr>
      <vt:lpstr>Example 1: Minimizing Inventory Costs (cont.)</vt:lpstr>
      <vt:lpstr>Example 2: Maximizing Revenue</vt:lpstr>
      <vt:lpstr>Example 2: Maximizing Revenue (cont.)</vt:lpstr>
      <vt:lpstr>Example 2: Maximizing Revenue (cont.)</vt:lpstr>
      <vt:lpstr>Example 2: Maximizing Revenue (cont.)</vt:lpstr>
      <vt:lpstr>Example 3: Finding Maximum Revenue with a Linear Demand Function</vt:lpstr>
      <vt:lpstr>Example 3: Finding Maximum Revenue with a Linear Demand Function (cont.)</vt:lpstr>
      <vt:lpstr>Example 3: Finding Maximum Revenue with a Linear Demand Function (cont.)</vt:lpstr>
      <vt:lpstr>Example 3: Finding Maximum Revenue with a Linear Demand Function (cont.)</vt:lpstr>
      <vt:lpstr>Example 3: Finding Maximum Revenue with a Linear Demand Function (cont.)</vt:lpstr>
      <vt:lpstr>Example 3: Finding Maximum Revenue with a Linear Demand Function (cont.)</vt:lpstr>
      <vt:lpstr>Example 3: Finding Maximum Revenue with a Linear Demand Function (cont.)</vt:lpstr>
      <vt:lpstr>Example 4: Finding Maximum Profit with a Linear Demand Function</vt:lpstr>
      <vt:lpstr>Example 4: Finding Maximum Profit with a Linear Demand Function (cont.)</vt:lpstr>
      <vt:lpstr>Example 4: Finding Maximum Profit with a Linear Demand Function (cont.)</vt:lpstr>
      <vt:lpstr>Example 4: Finding Maximum Profit with a Linear Demand Function (cont.)</vt:lpstr>
      <vt:lpstr>Example 4: Finding Maximum Profit with a Linear Demand Function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118</cp:revision>
  <dcterms:created xsi:type="dcterms:W3CDTF">2013-04-26T14:43:13Z</dcterms:created>
  <dcterms:modified xsi:type="dcterms:W3CDTF">2022-08-18T20:29:55Z</dcterms:modified>
</cp:coreProperties>
</file>