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96" r:id="rId6"/>
    <p:sldId id="297" r:id="rId7"/>
    <p:sldId id="260" r:id="rId8"/>
    <p:sldId id="261" r:id="rId9"/>
    <p:sldId id="262" r:id="rId10"/>
    <p:sldId id="263" r:id="rId11"/>
    <p:sldId id="264" r:id="rId12"/>
    <p:sldId id="266" r:id="rId13"/>
    <p:sldId id="298" r:id="rId14"/>
    <p:sldId id="268" r:id="rId15"/>
    <p:sldId id="269" r:id="rId16"/>
    <p:sldId id="270" r:id="rId17"/>
    <p:sldId id="271" r:id="rId18"/>
    <p:sldId id="272" r:id="rId19"/>
    <p:sldId id="299" r:id="rId20"/>
    <p:sldId id="273" r:id="rId21"/>
    <p:sldId id="274" r:id="rId22"/>
    <p:sldId id="275" r:id="rId23"/>
    <p:sldId id="276" r:id="rId24"/>
    <p:sldId id="277" r:id="rId25"/>
    <p:sldId id="278" r:id="rId26"/>
    <p:sldId id="279" r:id="rId27"/>
    <p:sldId id="300" r:id="rId28"/>
    <p:sldId id="280" r:id="rId29"/>
    <p:sldId id="281" r:id="rId30"/>
    <p:sldId id="282" r:id="rId31"/>
    <p:sldId id="284" r:id="rId32"/>
    <p:sldId id="285" r:id="rId33"/>
    <p:sldId id="286" r:id="rId34"/>
    <p:sldId id="287" r:id="rId35"/>
    <p:sldId id="289" r:id="rId36"/>
    <p:sldId id="290" r:id="rId37"/>
    <p:sldId id="293"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2" d="100"/>
          <a:sy n="112" d="100"/>
        </p:scale>
        <p:origin x="1746"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Other Applications: Optimization, Distance, and Velocity</a:t>
            </a:r>
          </a:p>
        </p:txBody>
      </p:sp>
      <p:sp>
        <p:nvSpPr>
          <p:cNvPr id="3" name="Title 2"/>
          <p:cNvSpPr>
            <a:spLocks noGrp="1"/>
          </p:cNvSpPr>
          <p:nvPr>
            <p:ph type="title"/>
          </p:nvPr>
        </p:nvSpPr>
        <p:spPr/>
        <p:txBody>
          <a:bodyPr/>
          <a:lstStyle/>
          <a:p>
            <a:r>
              <a:t>Section 4.6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Surface Area of a Box (cont.)</a:t>
            </a:r>
          </a:p>
        </p:txBody>
      </p:sp>
      <p:pic>
        <p:nvPicPr>
          <p:cNvPr id="5" name="Content Placeholder 4">
            <a:extLst>
              <a:ext uri="{FF2B5EF4-FFF2-40B4-BE49-F238E27FC236}">
                <a16:creationId xmlns:a16="http://schemas.microsoft.com/office/drawing/2014/main" id="{A9E207BE-2989-DB1E-9A7D-7ACB3081AB2B}"/>
              </a:ext>
            </a:extLst>
          </p:cNvPr>
          <p:cNvPicPr>
            <a:picLocks noGrp="1" noChangeAspect="1"/>
          </p:cNvPicPr>
          <p:nvPr>
            <p:ph sz="quarter" idx="11"/>
          </p:nvPr>
        </p:nvPicPr>
        <p:blipFill>
          <a:blip r:embed="rId2"/>
          <a:stretch>
            <a:fillRect/>
          </a:stretch>
        </p:blipFill>
        <p:spPr>
          <a:xfrm>
            <a:off x="3109912" y="1029287"/>
            <a:ext cx="2924175" cy="4381500"/>
          </a:xfr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AD1E8BB-867D-88BF-C490-2A8CD73AE96C}"/>
                  </a:ext>
                </a:extLst>
              </p:cNvPr>
              <p:cNvSpPr txBox="1"/>
              <p:nvPr/>
            </p:nvSpPr>
            <p:spPr>
              <a:xfrm>
                <a:off x="2285999" y="5410787"/>
                <a:ext cx="457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Para xmlns:m="http://schemas.openxmlformats.org/officeDocument/2006/math">
                    <m:oMathParaPr>
                      <m:jc m:val="centerGroup"/>
                    </m:oMathParaPr>
                    <m:oMath xmlns:m="http://schemas.openxmlformats.org/officeDocument/2006/math">
                      <m:r>
                        <m:rPr>
                          <m:sty m:val="p"/>
                        </m:rP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Volume</m:t>
                      </m:r>
                      <m:r>
                        <a:rPr kumimoji="0" lang="en-US" sz="2800" b="0" i="0" u="none" strike="noStrike" kern="1200" cap="none" spc="0" normalizeH="0" baseline="0" noProof="0" smtClean="0">
                          <a:ln>
                            <a:noFill/>
                          </a:ln>
                          <a:solidFill>
                            <a:srgbClr val="366092"/>
                          </a:solidFill>
                          <a:effectLst/>
                          <a:uLnTx/>
                          <a:uFillTx/>
                          <a:latin typeface="Cambria Math" panose="02040503050406030204" pitchFamily="18" charset="0"/>
                          <a:ea typeface="+mn-ea"/>
                          <a:cs typeface="+mn-cs"/>
                        </a:rPr>
                        <m:t>=</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𝑦</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250</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m:rPr>
                              <m:nor/>
                            </m:rPr>
                            <a:rPr kumimoji="0" lang="ar-AE" sz="2800" b="0" i="0" u="none" strike="noStrike" kern="1200" cap="none" spc="0" normalizeH="0" baseline="0" noProof="0">
                              <a:ln>
                                <a:noFill/>
                              </a:ln>
                              <a:solidFill>
                                <a:srgbClr val="366092"/>
                              </a:solidFill>
                              <a:effectLst/>
                              <a:uLnTx/>
                              <a:uFillTx/>
                              <a:latin typeface="Calibri"/>
                              <a:ea typeface="+mn-ea"/>
                              <a:cs typeface="+mn-cs"/>
                            </a:rPr>
                            <m:t> </m:t>
                          </m:r>
                        </m:e>
                        <m:sup>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cm</m:t>
                          </m:r>
                        </m:sup>
                      </m:sSup>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p:sp>
            <p:nvSpPr>
              <p:cNvPr id="7" name="TextBox 6">
                <a:extLst>
                  <a:ext uri="{FF2B5EF4-FFF2-40B4-BE49-F238E27FC236}">
                    <a16:creationId xmlns:a16="http://schemas.microsoft.com/office/drawing/2014/main" id="{AAD1E8BB-867D-88BF-C490-2A8CD73AE96C}"/>
                  </a:ext>
                </a:extLst>
              </p:cNvPr>
              <p:cNvSpPr txBox="1">
                <a:spLocks noRot="1" noChangeAspect="1" noMove="1" noResize="1" noEditPoints="1" noAdjustHandles="1" noChangeArrowheads="1" noChangeShapeType="1" noTextEdit="1"/>
              </p:cNvSpPr>
              <p:nvPr/>
            </p:nvSpPr>
            <p:spPr>
              <a:xfrm>
                <a:off x="2285999" y="5410787"/>
                <a:ext cx="4572000" cy="523220"/>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Surface Area of a Box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We are assuming that cost only depends on surface area. The cost, </a:t>
                </a:r>
                <a14:m>
                  <m:oMath xmlns:m="http://schemas.openxmlformats.org/officeDocument/2006/math">
                    <m:r>
                      <a:rPr>
                        <a:latin typeface="Cambria Math" panose="02040503050406030204" pitchFamily="18" charset="0"/>
                      </a:rPr>
                      <m:t>𝐶</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of the materials is found by multiplying the areas of the faces of the box by </a:t>
                </a:r>
                <a14:m>
                  <m:oMath xmlns:m="http://schemas.openxmlformats.org/officeDocument/2006/math">
                    <m:r>
                      <a:rPr>
                        <a:latin typeface="Cambria Math" panose="02040503050406030204" pitchFamily="18" charset="0"/>
                      </a:rPr>
                      <m:t>$</m:t>
                    </m:r>
                    <m:r>
                      <a:rPr>
                        <a:latin typeface="Cambria Math" panose="02040503050406030204" pitchFamily="18" charset="0"/>
                      </a:rPr>
                      <m:t>2</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oMath>
                </a14:m>
                <a:r>
                  <a:rPr sz="2800" dirty="0"/>
                  <a:t> as follows.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2451DAE9-F551-A5CD-F8CC-11DA3BFE6C3C}"/>
                  </a:ext>
                </a:extLst>
              </p:cNvPr>
              <p:cNvGraphicFramePr>
                <a:graphicFrameLocks/>
              </p:cNvGraphicFramePr>
              <p:nvPr>
                <p:extLst>
                  <p:ext uri="{D42A27DB-BD31-4B8C-83A1-F6EECF244321}">
                    <p14:modId xmlns:p14="http://schemas.microsoft.com/office/powerpoint/2010/main" val="1483877720"/>
                  </p:ext>
                </p:extLst>
              </p:nvPr>
            </p:nvGraphicFramePr>
            <p:xfrm>
              <a:off x="457200" y="2895600"/>
              <a:ext cx="8229600" cy="1280160"/>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func>
                                <m:funcPr>
                                  <m:ctrlPr>
                                    <a:rPr sz="2400">
                                      <a:latin typeface="Cambria Math" panose="02040503050406030204" pitchFamily="18" charset="0"/>
                                    </a:rPr>
                                  </m:ctrlPr>
                                </m:funcPr>
                                <m:fName>
                                  <m:r>
                                    <a:rPr sz="2400">
                                      <a:latin typeface="Cambria Math"/>
                                    </a:rPr>
                                    <m:t>𝐶</m:t>
                                  </m:r>
                                </m:fName>
                                <m:e>
                                  <m:d>
                                    <m:dPr>
                                      <m:ctrlPr>
                                        <a:rPr sz="2400" i="1">
                                          <a:latin typeface="Cambria Math" panose="02040503050406030204" pitchFamily="18" charset="0"/>
                                        </a:rPr>
                                      </m:ctrlPr>
                                    </m:dPr>
                                    <m:e>
                                      <m:r>
                                        <a:rPr sz="2400">
                                          <a:latin typeface="Cambria Math"/>
                                        </a:rPr>
                                        <m:t>𝑥</m:t>
                                      </m:r>
                                    </m:e>
                                  </m:d>
                                </m:e>
                              </m:func>
                              <m:r>
                                <a:rPr sz="2400">
                                  <a:latin typeface="Cambria Math"/>
                                </a:rPr>
                                <m:t>=$</m:t>
                              </m:r>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1</m:t>
                              </m:r>
                              <m:d>
                                <m:dPr>
                                  <m:ctrlPr>
                                    <a:rPr sz="2400" i="1">
                                      <a:latin typeface="Cambria Math" panose="02040503050406030204" pitchFamily="18" charset="0"/>
                                    </a:rPr>
                                  </m:ctrlPr>
                                </m:dPr>
                                <m:e>
                                  <m:r>
                                    <a:rPr sz="2400">
                                      <a:latin typeface="Cambria Math"/>
                                    </a:rPr>
                                    <m:t>4</m:t>
                                  </m:r>
                                  <m:r>
                                    <a:rPr sz="2400">
                                      <a:latin typeface="Cambria Math"/>
                                    </a:rPr>
                                    <m:t>𝑥𝑦</m:t>
                                  </m:r>
                                </m:e>
                              </m:d>
                            </m:oMath>
                          </a14:m>
                          <a:endParaRPr sz="2400" dirty="0"/>
                        </a:p>
                      </a:txBody>
                      <a:tcPr/>
                    </a:tc>
                    <a:tc>
                      <a:txBody>
                        <a:bodyPr/>
                        <a:lstStyle/>
                        <a:p>
                          <a:pPr algn="l">
                            <a:defRPr b="1"/>
                          </a:pPr>
                          <a:r>
                            <a:rPr sz="2400" b="0" dirty="0"/>
                            <a:t>Cost of the top, bottom, and </a:t>
                          </a:r>
                          <a:r>
                            <a:rPr sz="2400" b="0" dirty="0">
                              <a:latin typeface="Cambria Math"/>
                            </a:rPr>
                            <a:t>4</a:t>
                          </a:r>
                          <a:r>
                            <a:rPr sz="2400" b="0" dirty="0"/>
                            <a:t> sides.</a:t>
                          </a:r>
                        </a:p>
                      </a:txBody>
                      <a:tcPr/>
                    </a:tc>
                    <a:extLst>
                      <a:ext uri="{0D108BD9-81ED-4DB2-BD59-A6C34878D82A}">
                        <a16:rowId xmlns:a16="http://schemas.microsoft.com/office/drawing/2014/main" val="10000"/>
                      </a:ext>
                    </a:extLst>
                  </a:tr>
                  <a:tr h="370840">
                    <a:tc>
                      <a:txBody>
                        <a:bodyPr/>
                        <a:lstStyle/>
                        <a:p>
                          <a:pPr algn="l">
                            <a:defRPr sz="1800"/>
                          </a:pPr>
                          <a:r>
                            <a:rPr sz="2400"/>
                            <a:t>​</a:t>
                          </a:r>
                          <a14:m>
                            <m:oMath xmlns:m="http://schemas.openxmlformats.org/officeDocument/2006/math">
                              <m:phant>
                                <m:phantPr>
                                  <m:show m:val="off"/>
                                  <m:ctrlPr>
                                    <a:rPr sz="2400">
                                      <a:latin typeface="Cambria Math" panose="02040503050406030204" pitchFamily="18" charset="0"/>
                                    </a:rPr>
                                  </m:ctrlPr>
                                </m:phantPr>
                                <m:e>
                                  <m:r>
                                    <a:rPr sz="2400">
                                      <a:latin typeface="Cambria Math"/>
                                    </a:rPr>
                                    <m:t>𝐶</m:t>
                                  </m:r>
                                  <m:r>
                                    <a:rPr sz="2400">
                                      <a:latin typeface="Cambria Math"/>
                                    </a:rPr>
                                    <m:t>⁡</m:t>
                                  </m:r>
                                  <m:d>
                                    <m:dPr>
                                      <m:ctrlPr>
                                        <a:rPr sz="2400" i="1">
                                          <a:latin typeface="Cambria Math" panose="02040503050406030204" pitchFamily="18" charset="0"/>
                                        </a:rPr>
                                      </m:ctrlPr>
                                    </m:dPr>
                                    <m:e>
                                      <m:r>
                                        <a:rPr sz="2400">
                                          <a:latin typeface="Cambria Math"/>
                                        </a:rPr>
                                        <m:t>𝑥</m:t>
                                      </m:r>
                                    </m:e>
                                  </m:d>
                                </m:e>
                              </m:phant>
                              <m:r>
                                <a:rPr sz="2400">
                                  <a:latin typeface="Cambria Math"/>
                                </a:rPr>
                                <m:t>=</m:t>
                              </m:r>
                              <m:r>
                                <a:rPr sz="2400">
                                  <a:latin typeface="Cambria Math"/>
                                </a:rPr>
                                <m:t>4</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4</m:t>
                              </m:r>
                              <m:r>
                                <a:rPr sz="2400">
                                  <a:latin typeface="Cambria Math"/>
                                </a:rPr>
                                <m:t>𝑥𝑦</m:t>
                              </m:r>
                            </m:oMath>
                          </a14:m>
                          <a:endParaRPr sz="2400"/>
                        </a:p>
                      </a:txBody>
                      <a:tcPr/>
                    </a:tc>
                    <a:tc>
                      <a:txBody>
                        <a:bodyPr/>
                        <a:lstStyle/>
                        <a:p>
                          <a:pPr algn="l"/>
                          <a:endParaRPr sz="2400" dirty="0"/>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2451DAE9-F551-A5CD-F8CC-11DA3BFE6C3C}"/>
                  </a:ext>
                </a:extLst>
              </p:cNvPr>
              <p:cNvGraphicFramePr>
                <a:graphicFrameLocks/>
              </p:cNvGraphicFramePr>
              <p:nvPr>
                <p:extLst>
                  <p:ext uri="{D42A27DB-BD31-4B8C-83A1-F6EECF244321}">
                    <p14:modId xmlns:p14="http://schemas.microsoft.com/office/powerpoint/2010/main" val="1483877720"/>
                  </p:ext>
                </p:extLst>
              </p:nvPr>
            </p:nvGraphicFramePr>
            <p:xfrm>
              <a:off x="457200" y="2895600"/>
              <a:ext cx="8229600" cy="1280160"/>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822960">
                    <a:tc>
                      <a:txBody>
                        <a:bodyPr/>
                        <a:lstStyle/>
                        <a:p>
                          <a:endParaRPr lang="en-US"/>
                        </a:p>
                      </a:txBody>
                      <a:tcPr>
                        <a:blipFill>
                          <a:blip r:embed="rId3"/>
                          <a:stretch>
                            <a:fillRect t="-5926" r="-86207" b="-72593"/>
                          </a:stretch>
                        </a:blipFill>
                      </a:tcPr>
                    </a:tc>
                    <a:tc>
                      <a:txBody>
                        <a:bodyPr/>
                        <a:lstStyle/>
                        <a:p>
                          <a:pPr algn="l">
                            <a:defRPr b="1"/>
                          </a:pPr>
                          <a:r>
                            <a:rPr sz="2400" b="0" dirty="0"/>
                            <a:t>Cost of the top, bottom, and </a:t>
                          </a:r>
                          <a:r>
                            <a:rPr sz="2400" b="0" dirty="0">
                              <a:latin typeface="Cambria Math"/>
                            </a:rPr>
                            <a:t>4</a:t>
                          </a:r>
                          <a:r>
                            <a:rPr sz="2400" b="0" dirty="0"/>
                            <a:t> sides.</a:t>
                          </a:r>
                        </a:p>
                      </a:txBody>
                      <a:tcPr/>
                    </a:tc>
                    <a:extLst>
                      <a:ext uri="{0D108BD9-81ED-4DB2-BD59-A6C34878D82A}">
                        <a16:rowId xmlns:a16="http://schemas.microsoft.com/office/drawing/2014/main" val="10000"/>
                      </a:ext>
                    </a:extLst>
                  </a:tr>
                  <a:tr h="457200">
                    <a:tc>
                      <a:txBody>
                        <a:bodyPr/>
                        <a:lstStyle/>
                        <a:p>
                          <a:endParaRPr lang="en-US"/>
                        </a:p>
                      </a:txBody>
                      <a:tcPr>
                        <a:blipFill>
                          <a:blip r:embed="rId3"/>
                          <a:stretch>
                            <a:fillRect t="-190667" r="-86207" b="-30667"/>
                          </a:stretch>
                        </a:blipFill>
                      </a:tcPr>
                    </a:tc>
                    <a:tc>
                      <a:txBody>
                        <a:bodyPr/>
                        <a:lstStyle/>
                        <a:p>
                          <a:pPr algn="l"/>
                          <a:endParaRPr sz="240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Surface Area of a Box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Now, using the volume, solve for </a:t>
                </a:r>
                <a14:m>
                  <m:oMath xmlns:m="http://schemas.openxmlformats.org/officeDocument/2006/math">
                    <m:r>
                      <a:rPr b="0" i="1">
                        <a:latin typeface="Cambria Math" panose="02040503050406030204" pitchFamily="18" charset="0"/>
                      </a:rPr>
                      <m:t>𝑦</m:t>
                    </m:r>
                  </m:oMath>
                </a14:m>
                <a:r>
                  <a:rPr sz="2800"/>
                  <a:t> and substitute into the cost function.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7A10B525-4672-2C8C-64A5-B6D6587434BD}"/>
                  </a:ext>
                </a:extLst>
              </p:cNvPr>
              <p:cNvGraphicFramePr>
                <a:graphicFrameLocks/>
              </p:cNvGraphicFramePr>
              <p:nvPr>
                <p:extLst>
                  <p:ext uri="{D42A27DB-BD31-4B8C-83A1-F6EECF244321}">
                    <p14:modId xmlns:p14="http://schemas.microsoft.com/office/powerpoint/2010/main" val="4278812224"/>
                  </p:ext>
                </p:extLst>
              </p:nvPr>
            </p:nvGraphicFramePr>
            <p:xfrm>
              <a:off x="457200" y="2133600"/>
              <a:ext cx="8229600" cy="1838326"/>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𝑦</m:t>
                                </m:r>
                              </m:oMath>
                            </m:oMathPara>
                          </a14:m>
                          <a:endParaRPr sz="1800" dirty="0"/>
                        </a:p>
                      </a:txBody>
                      <a:tcPr/>
                    </a:tc>
                    <a:tc>
                      <a:txBody>
                        <a:bodyPr/>
                        <a:lstStyle/>
                        <a:p>
                          <a:pPr algn="l">
                            <a:defRPr sz="1800"/>
                          </a:pPr>
                          <a:r>
                            <a:rPr sz="1800" dirty="0"/>
                            <a:t>​</a:t>
                          </a:r>
                          <a14:m>
                            <m:oMath xmlns:m="http://schemas.openxmlformats.org/officeDocument/2006/math">
                              <m:r>
                                <a:rPr sz="1800">
                                  <a:latin typeface="Cambria Math"/>
                                </a:rPr>
                                <m:t>=</m:t>
                              </m:r>
                              <m:f>
                                <m:fPr>
                                  <m:ctrlPr>
                                    <a:rPr sz="1800" i="1">
                                      <a:latin typeface="Cambria Math" panose="02040503050406030204" pitchFamily="18" charset="0"/>
                                    </a:rPr>
                                  </m:ctrlPr>
                                </m:fPr>
                                <m:num>
                                  <m:r>
                                    <a:rPr sz="1800">
                                      <a:latin typeface="Cambria Math"/>
                                    </a:rPr>
                                    <m:t>250</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oMath>
                          </a14:m>
                          <a:endParaRPr sz="1800" dirty="0"/>
                        </a:p>
                      </a:txBody>
                      <a:tcPr/>
                    </a:tc>
                    <a:tc>
                      <a:txBody>
                        <a:bodyPr/>
                        <a:lstStyle/>
                        <a:p>
                          <a:pPr algn="l">
                            <a:defRPr sz="1100" b="1"/>
                          </a:pPr>
                          <a:r>
                            <a:rPr sz="1800" b="0" dirty="0"/>
                            <a:t>Solve volume for </a:t>
                          </a:r>
                          <a14:m>
                            <m:oMath xmlns:m="http://schemas.openxmlformats.org/officeDocument/2006/math">
                              <m:r>
                                <m:rPr>
                                  <m:sty m:val="p"/>
                                </m:rPr>
                                <a:rPr sz="1800" b="0" i="1">
                                  <a:latin typeface="Cambria Math"/>
                                </a:rPr>
                                <m:t>y</m:t>
                              </m:r>
                            </m:oMath>
                          </a14:m>
                          <a:r>
                            <a:rPr sz="1800" b="0" dirty="0"/>
                            <a:t>.</a:t>
                          </a:r>
                        </a:p>
                      </a:txBody>
                      <a:tcPr/>
                    </a:tc>
                    <a:extLst>
                      <a:ext uri="{0D108BD9-81ED-4DB2-BD59-A6C34878D82A}">
                        <a16:rowId xmlns:a16="http://schemas.microsoft.com/office/drawing/2014/main" val="10000"/>
                      </a:ext>
                    </a:extLst>
                  </a:tr>
                  <a:tr h="370840">
                    <a:tc>
                      <a:txBody>
                        <a:bodyPr/>
                        <a:lstStyle/>
                        <a:p>
                          <a:pPr algn="r">
                            <a:defRPr sz="1800"/>
                          </a:pPr>
                          <a:r>
                            <a:rPr sz="1800" dirty="0"/>
                            <a:t>​</a:t>
                          </a:r>
                          <a14:m>
                            <m:oMath xmlns:m="http://schemas.openxmlformats.org/officeDocument/2006/math">
                              <m:r>
                                <a:rPr sz="1800">
                                  <a:latin typeface="Cambria Math"/>
                                </a:rPr>
                                <m:t>𝐶</m:t>
                              </m:r>
                              <m:r>
                                <a:rPr sz="1800">
                                  <a:latin typeface="Cambria Math"/>
                                </a:rPr>
                                <m:t>⁡</m:t>
                              </m:r>
                              <m:d>
                                <m:dPr>
                                  <m:ctrlPr>
                                    <a:rPr sz="1800" i="1">
                                      <a:latin typeface="Cambria Math" panose="02040503050406030204" pitchFamily="18" charset="0"/>
                                    </a:rPr>
                                  </m:ctrlPr>
                                </m:dPr>
                                <m:e>
                                  <m:r>
                                    <a:rPr sz="1800">
                                      <a:latin typeface="Cambria Math"/>
                                    </a:rPr>
                                    <m:t>𝑥</m:t>
                                  </m:r>
                                </m:e>
                              </m:d>
                            </m:oMath>
                          </a14:m>
                          <a:endParaRPr sz="1800" dirty="0"/>
                        </a:p>
                      </a:txBody>
                      <a:tcPr/>
                    </a:tc>
                    <a:tc>
                      <a:txBody>
                        <a:bodyPr/>
                        <a:lstStyle/>
                        <a:p>
                          <a:pPr algn="l">
                            <a:defRPr sz="1800"/>
                          </a:pPr>
                          <a:r>
                            <a:rPr sz="1800" dirty="0"/>
                            <a:t>​</a:t>
                          </a:r>
                          <a14:m>
                            <m:oMath xmlns:m="http://schemas.openxmlformats.org/officeDocument/2006/math">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+4</m:t>
                              </m:r>
                              <m:r>
                                <a:rPr sz="1800">
                                  <a:latin typeface="Cambria Math"/>
                                </a:rPr>
                                <m:t>𝑥</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250</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e>
                              </m:d>
                            </m:oMath>
                          </a14:m>
                          <a:endParaRPr sz="1800" dirty="0"/>
                        </a:p>
                      </a:txBody>
                      <a:tcPr/>
                    </a:tc>
                    <a:tc>
                      <a:txBody>
                        <a:bodyPr/>
                        <a:lstStyle/>
                        <a:p>
                          <a:pPr algn="l">
                            <a:defRPr sz="1100" b="1"/>
                          </a:pPr>
                          <a:r>
                            <a:rPr sz="1800" b="0" dirty="0"/>
                            <a:t>Substitute </a:t>
                          </a:r>
                          <a14:m>
                            <m:oMath xmlns:m="http://schemas.openxmlformats.org/officeDocument/2006/math">
                              <m:r>
                                <m:rPr>
                                  <m:sty m:val="p"/>
                                </m:rPr>
                                <a:rPr sz="1800" b="0" i="1">
                                  <a:latin typeface="Cambria Math"/>
                                </a:rPr>
                                <m:t>y</m:t>
                              </m:r>
                            </m:oMath>
                          </a14:m>
                          <a:r>
                            <a:rPr sz="1800" b="0" dirty="0"/>
                            <a:t> in the equation for </a:t>
                          </a:r>
                          <a14:m>
                            <m:oMath xmlns:m="http://schemas.openxmlformats.org/officeDocument/2006/math">
                              <m:r>
                                <m:rPr>
                                  <m:sty m:val="p"/>
                                </m:rPr>
                                <a:rPr sz="1800" b="0" i="1">
                                  <a:latin typeface="Cambria Math"/>
                                </a:rPr>
                                <m:t>C</m:t>
                              </m:r>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a:t>
                          </a:r>
                        </a:p>
                      </a:txBody>
                      <a:tcPr/>
                    </a:tc>
                    <a:extLst>
                      <a:ext uri="{0D108BD9-81ED-4DB2-BD59-A6C34878D82A}">
                        <a16:rowId xmlns:a16="http://schemas.microsoft.com/office/drawing/2014/main" val="10001"/>
                      </a:ext>
                    </a:extLst>
                  </a:tr>
                  <a:tr h="370840">
                    <a:tc>
                      <a:txBody>
                        <a:bodyPr/>
                        <a:lstStyle/>
                        <a:p>
                          <a:pPr algn="r"/>
                          <a:r>
                            <a:rPr sz="1800"/>
                            <a:t>​</a:t>
                          </a:r>
                        </a:p>
                      </a:txBody>
                      <a:tcPr/>
                    </a:tc>
                    <a:tc>
                      <a:txBody>
                        <a:bodyPr/>
                        <a:lstStyle/>
                        <a:p>
                          <a:pPr algn="l">
                            <a:defRPr sz="1800"/>
                          </a:pPr>
                          <a:r>
                            <a:rPr sz="1800" dirty="0"/>
                            <a:t>​</a:t>
                          </a:r>
                          <a14:m>
                            <m:oMath xmlns:m="http://schemas.openxmlformats.org/officeDocument/2006/math">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f>
                                <m:fPr>
                                  <m:ctrlPr>
                                    <a:rPr sz="1800" i="1">
                                      <a:latin typeface="Cambria Math" panose="02040503050406030204" pitchFamily="18" charset="0"/>
                                    </a:rPr>
                                  </m:ctrlPr>
                                </m:fPr>
                                <m:num>
                                  <m:r>
                                    <a:rPr sz="1800">
                                      <a:latin typeface="Cambria Math"/>
                                    </a:rPr>
                                    <m:t>1000</m:t>
                                  </m:r>
                                </m:num>
                                <m:den>
                                  <m:r>
                                    <a:rPr sz="1800">
                                      <a:latin typeface="Cambria Math"/>
                                    </a:rPr>
                                    <m:t>𝑥</m:t>
                                  </m:r>
                                </m:den>
                              </m:f>
                            </m:oMath>
                          </a14:m>
                          <a:endParaRPr sz="1800" dirty="0"/>
                        </a:p>
                      </a:txBody>
                      <a:tcPr/>
                    </a:tc>
                    <a:tc>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r">
                            <a:defRPr sz="1800"/>
                          </a:pPr>
                          <a:r>
                            <a:rPr sz="1800" dirty="0"/>
                            <a:t>​</a:t>
                          </a:r>
                          <a14:m>
                            <m:oMath xmlns:m="http://schemas.openxmlformats.org/officeDocument/2006/math">
                              <m:r>
                                <a:rPr sz="1800">
                                  <a:latin typeface="Cambria Math"/>
                                </a:rPr>
                                <m:t>𝐶</m:t>
                              </m:r>
                              <m:r>
                                <a:rPr sz="1800">
                                  <a:latin typeface="Cambria Math"/>
                                </a:rPr>
                                <m:t>⁡</m:t>
                              </m:r>
                              <m:d>
                                <m:dPr>
                                  <m:ctrlPr>
                                    <a:rPr sz="1800" i="1">
                                      <a:latin typeface="Cambria Math" panose="02040503050406030204" pitchFamily="18" charset="0"/>
                                    </a:rPr>
                                  </m:ctrlPr>
                                </m:dPr>
                                <m:e>
                                  <m:r>
                                    <a:rPr sz="1800">
                                      <a:latin typeface="Cambria Math"/>
                                    </a:rPr>
                                    <m:t>𝑥</m:t>
                                  </m:r>
                                </m:e>
                              </m:d>
                            </m:oMath>
                          </a14:m>
                          <a:endParaRPr sz="1800" dirty="0"/>
                        </a:p>
                      </a:txBody>
                      <a:tcPr/>
                    </a:tc>
                    <a:tc>
                      <a:txBody>
                        <a:bodyPr/>
                        <a:lstStyle/>
                        <a:p>
                          <a:pPr algn="l">
                            <a:defRPr sz="1800"/>
                          </a:pPr>
                          <a:r>
                            <a:rPr sz="1800" dirty="0"/>
                            <a:t>​</a:t>
                          </a:r>
                          <a14:m>
                            <m:oMath xmlns:m="http://schemas.openxmlformats.org/officeDocument/2006/math">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+1000</m:t>
                              </m:r>
                              <m:sSup>
                                <m:sSupPr>
                                  <m:ctrlPr>
                                    <a:rPr sz="1800" i="1">
                                      <a:latin typeface="Cambria Math" panose="02040503050406030204" pitchFamily="18" charset="0"/>
                                    </a:rPr>
                                  </m:ctrlPr>
                                </m:sSupPr>
                                <m:e>
                                  <m:r>
                                    <a:rPr sz="1800">
                                      <a:latin typeface="Cambria Math"/>
                                    </a:rPr>
                                    <m:t>𝑥</m:t>
                                  </m:r>
                                </m:e>
                                <m:sup>
                                  <m:r>
                                    <a:rPr sz="1800">
                                      <a:latin typeface="Cambria Math"/>
                                    </a:rPr>
                                    <m:t>−1</m:t>
                                  </m:r>
                                </m:sup>
                              </m:sSup>
                            </m:oMath>
                          </a14:m>
                          <a:endParaRPr sz="1800" dirty="0"/>
                        </a:p>
                      </a:txBody>
                      <a:tcPr/>
                    </a:tc>
                    <a:tc>
                      <a:txBody>
                        <a:bodyPr/>
                        <a:lstStyle/>
                        <a:p>
                          <a:pPr algn="l">
                            <a:defRPr sz="1100" b="1"/>
                          </a:pPr>
                          <a:r>
                            <a:rPr sz="1800" b="0" dirty="0"/>
                            <a:t>Rewrite </a:t>
                          </a:r>
                          <a14:m>
                            <m:oMath xmlns:m="http://schemas.openxmlformats.org/officeDocument/2006/math">
                              <m:r>
                                <m:rPr>
                                  <m:sty m:val="p"/>
                                </m:rPr>
                                <a:rPr sz="1800" b="0" i="1">
                                  <a:latin typeface="Cambria Math"/>
                                </a:rPr>
                                <m:t>C</m:t>
                              </m:r>
                              <m:r>
                                <a:rPr sz="1800" b="0">
                                  <a:latin typeface="Cambria Math"/>
                                </a:rPr>
                                <m:t>⁡</m:t>
                              </m:r>
                              <m:d>
                                <m:dPr>
                                  <m:ctrlPr>
                                    <a:rPr sz="1800" b="0" i="1">
                                      <a:latin typeface="Cambria Math" panose="02040503050406030204" pitchFamily="18" charset="0"/>
                                    </a:rPr>
                                  </m:ctrlPr>
                                </m:dPr>
                                <m:e>
                                  <m:r>
                                    <m:rPr>
                                      <m:sty m:val="p"/>
                                    </m:rPr>
                                    <a:rPr sz="1800" b="0" i="1">
                                      <a:latin typeface="Cambria Math"/>
                                    </a:rPr>
                                    <m:t>x</m:t>
                                  </m:r>
                                </m:e>
                              </m:d>
                            </m:oMath>
                          </a14:m>
                          <a:r>
                            <a:rPr sz="1800" b="0" dirty="0"/>
                            <a:t> using exponents.</a:t>
                          </a:r>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a:extLst>
                  <a:ext uri="{FF2B5EF4-FFF2-40B4-BE49-F238E27FC236}">
                    <a16:creationId xmlns:a16="http://schemas.microsoft.com/office/drawing/2014/main" id="{7A10B525-4672-2C8C-64A5-B6D6587434BD}"/>
                  </a:ext>
                </a:extLst>
              </p:cNvPr>
              <p:cNvGraphicFramePr>
                <a:graphicFrameLocks/>
              </p:cNvGraphicFramePr>
              <p:nvPr>
                <p:extLst>
                  <p:ext uri="{D42A27DB-BD31-4B8C-83A1-F6EECF244321}">
                    <p14:modId xmlns:p14="http://schemas.microsoft.com/office/powerpoint/2010/main" val="4278812224"/>
                  </p:ext>
                </p:extLst>
              </p:nvPr>
            </p:nvGraphicFramePr>
            <p:xfrm>
              <a:off x="457200" y="2133600"/>
              <a:ext cx="8229600" cy="1838326"/>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029200">
                      <a:extLst>
                        <a:ext uri="{9D8B030D-6E8A-4147-A177-3AD203B41FA5}">
                          <a16:colId xmlns:a16="http://schemas.microsoft.com/office/drawing/2014/main" val="20002"/>
                        </a:ext>
                      </a:extLst>
                    </a:gridCol>
                  </a:tblGrid>
                  <a:tr h="484696">
                    <a:tc>
                      <a:txBody>
                        <a:bodyPr/>
                        <a:lstStyle/>
                        <a:p>
                          <a:endParaRPr lang="en-US"/>
                        </a:p>
                      </a:txBody>
                      <a:tcPr>
                        <a:blipFill>
                          <a:blip r:embed="rId3"/>
                          <a:stretch>
                            <a:fillRect t="-6250" r="-618085" b="-296250"/>
                          </a:stretch>
                        </a:blipFill>
                      </a:tcPr>
                    </a:tc>
                    <a:tc>
                      <a:txBody>
                        <a:bodyPr/>
                        <a:lstStyle/>
                        <a:p>
                          <a:endParaRPr lang="en-US"/>
                        </a:p>
                      </a:txBody>
                      <a:tcPr>
                        <a:blipFill>
                          <a:blip r:embed="rId3"/>
                          <a:stretch>
                            <a:fillRect l="-55786" t="-6250" r="-244807" b="-296250"/>
                          </a:stretch>
                        </a:blipFill>
                      </a:tcPr>
                    </a:tc>
                    <a:tc>
                      <a:txBody>
                        <a:bodyPr/>
                        <a:lstStyle/>
                        <a:p>
                          <a:endParaRPr lang="en-US"/>
                        </a:p>
                      </a:txBody>
                      <a:tcPr>
                        <a:blipFill>
                          <a:blip r:embed="rId3"/>
                          <a:stretch>
                            <a:fillRect l="-63636" t="-6250" b="-296250"/>
                          </a:stretch>
                        </a:blipFill>
                      </a:tcPr>
                    </a:tc>
                    <a:extLst>
                      <a:ext uri="{0D108BD9-81ED-4DB2-BD59-A6C34878D82A}">
                        <a16:rowId xmlns:a16="http://schemas.microsoft.com/office/drawing/2014/main" val="10000"/>
                      </a:ext>
                    </a:extLst>
                  </a:tr>
                  <a:tr h="501968">
                    <a:tc>
                      <a:txBody>
                        <a:bodyPr/>
                        <a:lstStyle/>
                        <a:p>
                          <a:endParaRPr lang="en-US"/>
                        </a:p>
                      </a:txBody>
                      <a:tcPr>
                        <a:blipFill>
                          <a:blip r:embed="rId3"/>
                          <a:stretch>
                            <a:fillRect t="-103659" r="-618085" b="-189024"/>
                          </a:stretch>
                        </a:blipFill>
                      </a:tcPr>
                    </a:tc>
                    <a:tc>
                      <a:txBody>
                        <a:bodyPr/>
                        <a:lstStyle/>
                        <a:p>
                          <a:endParaRPr lang="en-US"/>
                        </a:p>
                      </a:txBody>
                      <a:tcPr>
                        <a:blipFill>
                          <a:blip r:embed="rId3"/>
                          <a:stretch>
                            <a:fillRect l="-55786" t="-103659" r="-244807" b="-189024"/>
                          </a:stretch>
                        </a:blipFill>
                      </a:tcPr>
                    </a:tc>
                    <a:tc>
                      <a:txBody>
                        <a:bodyPr/>
                        <a:lstStyle/>
                        <a:p>
                          <a:endParaRPr lang="en-US"/>
                        </a:p>
                      </a:txBody>
                      <a:tcPr>
                        <a:blipFill>
                          <a:blip r:embed="rId3"/>
                          <a:stretch>
                            <a:fillRect l="-63636" t="-103659" b="-189024"/>
                          </a:stretch>
                        </a:blipFill>
                      </a:tcPr>
                    </a:tc>
                    <a:extLst>
                      <a:ext uri="{0D108BD9-81ED-4DB2-BD59-A6C34878D82A}">
                        <a16:rowId xmlns:a16="http://schemas.microsoft.com/office/drawing/2014/main" val="10001"/>
                      </a:ext>
                    </a:extLst>
                  </a:tr>
                  <a:tr h="480822">
                    <a:tc>
                      <a:txBody>
                        <a:bodyPr/>
                        <a:lstStyle/>
                        <a:p>
                          <a:pPr algn="r"/>
                          <a:r>
                            <a:rPr sz="1800"/>
                            <a:t>​</a:t>
                          </a:r>
                        </a:p>
                      </a:txBody>
                      <a:tcPr/>
                    </a:tc>
                    <a:tc>
                      <a:txBody>
                        <a:bodyPr/>
                        <a:lstStyle/>
                        <a:p>
                          <a:endParaRPr lang="en-US"/>
                        </a:p>
                      </a:txBody>
                      <a:tcPr>
                        <a:blipFill>
                          <a:blip r:embed="rId3"/>
                          <a:stretch>
                            <a:fillRect l="-55786" t="-211392" r="-244807" b="-96203"/>
                          </a:stretch>
                        </a:blipFill>
                      </a:tcPr>
                    </a:tc>
                    <a:tc>
                      <a:txBody>
                        <a:bodyPr/>
                        <a:lstStyle/>
                        <a:p>
                          <a:pPr algn="l"/>
                          <a:endParaRPr sz="1800" b="0" dirty="0"/>
                        </a:p>
                      </a:txBody>
                      <a:tcPr/>
                    </a:tc>
                    <a:extLst>
                      <a:ext uri="{0D108BD9-81ED-4DB2-BD59-A6C34878D82A}">
                        <a16:rowId xmlns:a16="http://schemas.microsoft.com/office/drawing/2014/main" val="10002"/>
                      </a:ext>
                    </a:extLst>
                  </a:tr>
                  <a:tr h="370840">
                    <a:tc>
                      <a:txBody>
                        <a:bodyPr/>
                        <a:lstStyle/>
                        <a:p>
                          <a:endParaRPr lang="en-US"/>
                        </a:p>
                      </a:txBody>
                      <a:tcPr>
                        <a:blipFill>
                          <a:blip r:embed="rId3"/>
                          <a:stretch>
                            <a:fillRect t="-403279" r="-618085" b="-24590"/>
                          </a:stretch>
                        </a:blipFill>
                      </a:tcPr>
                    </a:tc>
                    <a:tc>
                      <a:txBody>
                        <a:bodyPr/>
                        <a:lstStyle/>
                        <a:p>
                          <a:endParaRPr lang="en-US"/>
                        </a:p>
                      </a:txBody>
                      <a:tcPr>
                        <a:blipFill>
                          <a:blip r:embed="rId3"/>
                          <a:stretch>
                            <a:fillRect l="-55786" t="-403279" r="-244807" b="-24590"/>
                          </a:stretch>
                        </a:blipFill>
                      </a:tcPr>
                    </a:tc>
                    <a:tc>
                      <a:txBody>
                        <a:bodyPr/>
                        <a:lstStyle/>
                        <a:p>
                          <a:endParaRPr lang="en-US"/>
                        </a:p>
                      </a:txBody>
                      <a:tcPr>
                        <a:blipFill>
                          <a:blip r:embed="rId3"/>
                          <a:stretch>
                            <a:fillRect l="-63636" t="-403279"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748287E-50FF-BA36-B23C-F2BB5581994F}"/>
                  </a:ext>
                </a:extLst>
              </p:cNvPr>
              <p:cNvSpPr txBox="1"/>
              <p:nvPr/>
            </p:nvSpPr>
            <p:spPr>
              <a:xfrm>
                <a:off x="457200" y="4267200"/>
                <a:ext cx="8229600" cy="1040285"/>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Differentiating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𝐶</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we have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𝐶</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1000</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a:t>
                </a:r>
                <a:endParaRPr lang="en-US" dirty="0"/>
              </a:p>
            </p:txBody>
          </p:sp>
        </mc:Choice>
        <mc:Fallback>
          <p:sp>
            <p:nvSpPr>
              <p:cNvPr id="6" name="TextBox 5">
                <a:extLst>
                  <a:ext uri="{FF2B5EF4-FFF2-40B4-BE49-F238E27FC236}">
                    <a16:creationId xmlns:a16="http://schemas.microsoft.com/office/drawing/2014/main" id="{5748287E-50FF-BA36-B23C-F2BB5581994F}"/>
                  </a:ext>
                </a:extLst>
              </p:cNvPr>
              <p:cNvSpPr txBox="1">
                <a:spLocks noRot="1" noChangeAspect="1" noMove="1" noResize="1" noEditPoints="1" noAdjustHandles="1" noChangeArrowheads="1" noChangeShapeType="1" noTextEdit="1"/>
              </p:cNvSpPr>
              <p:nvPr/>
            </p:nvSpPr>
            <p:spPr>
              <a:xfrm>
                <a:off x="457200" y="4267200"/>
                <a:ext cx="8229600" cy="1040285"/>
              </a:xfrm>
              <a:prstGeom prst="rect">
                <a:avLst/>
              </a:prstGeom>
              <a:blipFill>
                <a:blip r:embed="rId4"/>
                <a:stretch>
                  <a:fillRect l="-1481" t="-7018" b="-14035"/>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C90A-C9B8-53BA-5287-FF619C9C673C}"/>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2: Surface Area of a Box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CFEDE1AB-2A5D-DFF3-9723-638B89598F19}"/>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Setting </a:t>
                </a:r>
                <a14:m>
                  <m:oMath xmlns:m="http://schemas.openxmlformats.org/officeDocument/2006/math">
                    <m:func>
                      <m:func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𝐶</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solving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gives</a:t>
                </a:r>
              </a:p>
              <a:p>
                <a:endParaRPr lang="en-US" dirty="0"/>
              </a:p>
            </p:txBody>
          </p:sp>
        </mc:Choice>
        <mc:Fallback>
          <p:sp>
            <p:nvSpPr>
              <p:cNvPr id="3" name="Text Placeholder 2">
                <a:extLst>
                  <a:ext uri="{FF2B5EF4-FFF2-40B4-BE49-F238E27FC236}">
                    <a16:creationId xmlns:a16="http://schemas.microsoft.com/office/drawing/2014/main" id="{CFEDE1AB-2A5D-DFF3-9723-638B89598F1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069066A7-76DD-E0BE-65B3-1BAD8F68CC43}"/>
                  </a:ext>
                </a:extLst>
              </p:cNvPr>
              <p:cNvGraphicFramePr>
                <a:graphicFrameLocks noGrp="1"/>
              </p:cNvGraphicFramePr>
              <p:nvPr>
                <p:extLst>
                  <p:ext uri="{D42A27DB-BD31-4B8C-83A1-F6EECF244321}">
                    <p14:modId xmlns:p14="http://schemas.microsoft.com/office/powerpoint/2010/main" val="2138112100"/>
                  </p:ext>
                </p:extLst>
              </p:nvPr>
            </p:nvGraphicFramePr>
            <p:xfrm>
              <a:off x="457200" y="1752600"/>
              <a:ext cx="8229600" cy="354253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04800">
                    <a:tc>
                      <a:txBody>
                        <a:bodyPr/>
                        <a:lstStyle/>
                        <a:p>
                          <a:pPr algn="r">
                            <a:defRPr sz="1600"/>
                          </a:pPr>
                          <a:r>
                            <a:rPr sz="2800" dirty="0"/>
                            <a:t>​</a:t>
                          </a:r>
                          <a14:m>
                            <m:oMath xmlns:m="http://schemas.openxmlformats.org/officeDocument/2006/math">
                              <m:r>
                                <a:rPr sz="2800">
                                  <a:latin typeface="Cambria Math"/>
                                </a:rPr>
                                <m:t>8</m:t>
                              </m:r>
                              <m:r>
                                <a:rPr sz="2800">
                                  <a:latin typeface="Cambria Math"/>
                                </a:rPr>
                                <m:t>𝑥</m:t>
                              </m:r>
                              <m:r>
                                <a:rPr sz="2800">
                                  <a:latin typeface="Cambria Math"/>
                                </a:rPr>
                                <m:t>−</m:t>
                              </m:r>
                              <m:f>
                                <m:fPr>
                                  <m:ctrlPr>
                                    <a:rPr sz="2800" i="1">
                                      <a:latin typeface="Cambria Math" panose="02040503050406030204" pitchFamily="18" charset="0"/>
                                    </a:rPr>
                                  </m:ctrlPr>
                                </m:fPr>
                                <m:num>
                                  <m:r>
                                    <a:rPr sz="2800">
                                      <a:latin typeface="Cambria Math"/>
                                    </a:rPr>
                                    <m:t>1000</m:t>
                                  </m:r>
                                </m:num>
                                <m:den>
                                  <m:sSup>
                                    <m:sSupPr>
                                      <m:ctrlPr>
                                        <a:rPr sz="2800" i="1">
                                          <a:latin typeface="Cambria Math" panose="02040503050406030204" pitchFamily="18" charset="0"/>
                                        </a:rPr>
                                      </m:ctrlPr>
                                    </m:sSupPr>
                                    <m:e>
                                      <m:r>
                                        <a:rPr sz="2800">
                                          <a:latin typeface="Cambria Math"/>
                                        </a:rPr>
                                        <m:t>𝑥</m:t>
                                      </m:r>
                                    </m:e>
                                    <m:sup>
                                      <m:r>
                                        <a:rPr sz="2800">
                                          <a:latin typeface="Cambria Math"/>
                                        </a:rPr>
                                        <m:t>2</m:t>
                                      </m:r>
                                    </m:sup>
                                  </m:sSup>
                                </m:den>
                              </m:f>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304800">
                    <a:tc>
                      <a:txBody>
                        <a:bodyPr/>
                        <a:lstStyle/>
                        <a:p>
                          <a:pPr algn="r">
                            <a:defRPr sz="1600"/>
                          </a:pPr>
                          <a:r>
                            <a:rPr sz="2800"/>
                            <a:t>​</a:t>
                          </a:r>
                          <a14:m>
                            <m:oMath xmlns:m="http://schemas.openxmlformats.org/officeDocument/2006/math">
                              <m:r>
                                <a:rPr sz="2800">
                                  <a:latin typeface="Cambria Math"/>
                                </a:rPr>
                                <m:t>8</m:t>
                              </m:r>
                              <m:r>
                                <a:rPr sz="2800">
                                  <a:latin typeface="Cambria Math"/>
                                </a:rPr>
                                <m:t>𝑥</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1000</m:t>
                                  </m:r>
                                </m:num>
                                <m:den>
                                  <m:sSup>
                                    <m:sSupPr>
                                      <m:ctrlPr>
                                        <a:rPr sz="2800" i="1">
                                          <a:latin typeface="Cambria Math" panose="02040503050406030204" pitchFamily="18" charset="0"/>
                                        </a:rPr>
                                      </m:ctrlPr>
                                    </m:sSupPr>
                                    <m:e>
                                      <m:r>
                                        <a:rPr sz="2800">
                                          <a:latin typeface="Cambria Math"/>
                                        </a:rPr>
                                        <m:t>𝑥</m:t>
                                      </m:r>
                                    </m:e>
                                    <m:sup>
                                      <m:r>
                                        <a:rPr sz="2800">
                                          <a:latin typeface="Cambria Math"/>
                                        </a:rPr>
                                        <m:t>2</m:t>
                                      </m:r>
                                    </m:sup>
                                  </m:sSup>
                                </m:den>
                              </m:f>
                            </m:oMath>
                          </a14:m>
                          <a:endParaRPr sz="2800"/>
                        </a:p>
                      </a:txBody>
                      <a:tcPr marL="36576" marR="36576" marT="36576" marB="36576" anchor="ctr"/>
                    </a:tc>
                    <a:extLst>
                      <a:ext uri="{0D108BD9-81ED-4DB2-BD59-A6C34878D82A}">
                        <a16:rowId xmlns:a16="http://schemas.microsoft.com/office/drawing/2014/main" val="10001"/>
                      </a:ext>
                    </a:extLst>
                  </a:tr>
                  <a:tr h="304800">
                    <a:tc>
                      <a:txBody>
                        <a:bodyPr/>
                        <a:lstStyle/>
                        <a:p>
                          <a:pPr algn="r">
                            <a:defRPr sz="1600"/>
                          </a:pPr>
                          <a:r>
                            <a:rPr sz="2800" dirty="0"/>
                            <a:t>​</a:t>
                          </a:r>
                          <a14:m>
                            <m:oMath xmlns:m="http://schemas.openxmlformats.org/officeDocument/2006/math">
                              <m:r>
                                <a:rPr sz="2800">
                                  <a:latin typeface="Cambria Math"/>
                                </a:rPr>
                                <m:t>8</m:t>
                              </m:r>
                              <m:sSup>
                                <m:sSupPr>
                                  <m:ctrlPr>
                                    <a:rPr sz="2800" i="1">
                                      <a:latin typeface="Cambria Math" panose="02040503050406030204" pitchFamily="18" charset="0"/>
                                    </a:rPr>
                                  </m:ctrlPr>
                                </m:sSupPr>
                                <m:e>
                                  <m:r>
                                    <a:rPr sz="2800">
                                      <a:latin typeface="Cambria Math"/>
                                    </a:rPr>
                                    <m:t>𝑥</m:t>
                                  </m:r>
                                </m:e>
                                <m:sup>
                                  <m:r>
                                    <a:rPr sz="2800">
                                      <a:latin typeface="Cambria Math"/>
                                    </a:rPr>
                                    <m:t>3</m:t>
                                  </m:r>
                                </m:sup>
                              </m:sSup>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1000</m:t>
                              </m:r>
                            </m:oMath>
                          </a14:m>
                          <a:endParaRPr sz="2800"/>
                        </a:p>
                      </a:txBody>
                      <a:tcPr marL="36576" marR="36576" marT="36576" marB="36576" anchor="ctr"/>
                    </a:tc>
                    <a:extLst>
                      <a:ext uri="{0D108BD9-81ED-4DB2-BD59-A6C34878D82A}">
                        <a16:rowId xmlns:a16="http://schemas.microsoft.com/office/drawing/2014/main" val="10002"/>
                      </a:ext>
                    </a:extLst>
                  </a:tr>
                  <a:tr h="304800">
                    <a:tc>
                      <a:txBody>
                        <a:bodyPr/>
                        <a:lstStyle/>
                        <a:p>
                          <a:pPr algn="r">
                            <a:defRPr sz="1600"/>
                          </a:pPr>
                          <a:r>
                            <a:rPr sz="2800"/>
                            <a:t>​</a:t>
                          </a:r>
                          <a14:m>
                            <m:oMath xmlns:m="http://schemas.openxmlformats.org/officeDocument/2006/math">
                              <m:sSup>
                                <m:sSupPr>
                                  <m:ctrlPr>
                                    <a:rPr sz="2800">
                                      <a:latin typeface="Cambria Math" panose="02040503050406030204" pitchFamily="18" charset="0"/>
                                    </a:rPr>
                                  </m:ctrlPr>
                                </m:sSupPr>
                                <m:e>
                                  <m:r>
                                    <a:rPr sz="2800">
                                      <a:latin typeface="Cambria Math"/>
                                    </a:rPr>
                                    <m:t>𝑥</m:t>
                                  </m:r>
                                </m:e>
                                <m:sup>
                                  <m:r>
                                    <a:rPr sz="2800">
                                      <a:latin typeface="Cambria Math"/>
                                    </a:rPr>
                                    <m:t>3</m:t>
                                  </m:r>
                                </m:sup>
                              </m:sSup>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125</m:t>
                              </m:r>
                            </m:oMath>
                          </a14:m>
                          <a:endParaRPr sz="2800"/>
                        </a:p>
                      </a:txBody>
                      <a:tcPr marL="36576" marR="36576" marT="36576" marB="36576" anchor="ctr"/>
                    </a:tc>
                    <a:extLst>
                      <a:ext uri="{0D108BD9-81ED-4DB2-BD59-A6C34878D82A}">
                        <a16:rowId xmlns:a16="http://schemas.microsoft.com/office/drawing/2014/main" val="10003"/>
                      </a:ext>
                    </a:extLst>
                  </a:tr>
                  <a:tr h="304800">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5</m:t>
                              </m:r>
                              <m:r>
                                <m:rPr>
                                  <m:nor/>
                                </m:rPr>
                                <a:rPr sz="2800">
                                  <a:latin typeface="Cambria Math"/>
                                </a:rPr>
                                <m:t> </m:t>
                              </m:r>
                              <m:r>
                                <m:rPr>
                                  <m:sty m:val="p"/>
                                </m:rPr>
                                <a:rPr sz="2800">
                                  <a:latin typeface="Cambria Math"/>
                                </a:rPr>
                                <m:t>cm</m:t>
                              </m:r>
                              <m:r>
                                <m:rPr>
                                  <m:nor/>
                                </m:rPr>
                                <a:rPr sz="2800">
                                  <a:latin typeface="Cambria Math"/>
                                </a:rPr>
                                <m:t>.</m:t>
                              </m:r>
                            </m:oMath>
                          </a14:m>
                          <a:endParaRPr sz="2800" dirty="0"/>
                        </a:p>
                      </a:txBody>
                      <a:tcPr marL="36576" marR="36576" marT="36576" marB="36576" anchor="ctr"/>
                    </a:tc>
                    <a:extLst>
                      <a:ext uri="{0D108BD9-81ED-4DB2-BD59-A6C34878D82A}">
                        <a16:rowId xmlns:a16="http://schemas.microsoft.com/office/drawing/2014/main" val="10004"/>
                      </a:ext>
                    </a:extLst>
                  </a:tr>
                  <a:tr h="304800">
                    <a:tc>
                      <a:txBody>
                        <a:bodyPr/>
                        <a:lstStyle/>
                        <a:p>
                          <a:pPr algn="r">
                            <a:defRPr sz="1600"/>
                          </a:pPr>
                          <a:r>
                            <a:rPr lang="en-US" sz="2800" dirty="0"/>
                            <a:t>So           </a:t>
                          </a: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250</m:t>
                                  </m:r>
                                </m:num>
                                <m:den>
                                  <m:sSup>
                                    <m:sSupPr>
                                      <m:ctrlPr>
                                        <a:rPr sz="2800" i="1">
                                          <a:latin typeface="Cambria Math" panose="02040503050406030204" pitchFamily="18" charset="0"/>
                                        </a:rPr>
                                      </m:ctrlPr>
                                    </m:sSupPr>
                                    <m:e>
                                      <m:r>
                                        <a:rPr sz="2800">
                                          <a:latin typeface="Cambria Math"/>
                                        </a:rPr>
                                        <m:t>5</m:t>
                                      </m:r>
                                    </m:e>
                                    <m:sup>
                                      <m:r>
                                        <a:rPr sz="2800">
                                          <a:latin typeface="Cambria Math"/>
                                        </a:rPr>
                                        <m:t>2</m:t>
                                      </m:r>
                                    </m:sup>
                                  </m:sSup>
                                </m:den>
                              </m:f>
                              <m:r>
                                <a:rPr sz="2800">
                                  <a:latin typeface="Cambria Math"/>
                                </a:rPr>
                                <m:t>=</m:t>
                              </m:r>
                              <m:r>
                                <a:rPr sz="2800">
                                  <a:latin typeface="Cambria Math"/>
                                </a:rPr>
                                <m:t>10</m:t>
                              </m:r>
                              <m:r>
                                <m:rPr>
                                  <m:nor/>
                                </m:rPr>
                                <a:rPr sz="2800">
                                  <a:latin typeface="Cambria Math"/>
                                </a:rPr>
                                <m:t> </m:t>
                              </m:r>
                              <m:r>
                                <m:rPr>
                                  <m:sty m:val="p"/>
                                </m:rPr>
                                <a:rPr sz="2800">
                                  <a:latin typeface="Cambria Math"/>
                                </a:rPr>
                                <m:t>cm</m:t>
                              </m:r>
                              <m:r>
                                <m:rPr>
                                  <m:nor/>
                                </m:rPr>
                                <a:rPr sz="2800">
                                  <a:latin typeface="Cambria Math"/>
                                </a:rPr>
                                <m:t>.</m:t>
                              </m:r>
                            </m:oMath>
                          </a14:m>
                          <a:endParaRPr sz="2800" dirty="0"/>
                        </a:p>
                      </a:txBody>
                      <a:tcPr marL="36576" marR="36576" marT="36576" marB="36576" anchor="ctr"/>
                    </a:tc>
                    <a:extLst>
                      <a:ext uri="{0D108BD9-81ED-4DB2-BD59-A6C34878D82A}">
                        <a16:rowId xmlns:a16="http://schemas.microsoft.com/office/drawing/2014/main" val="10005"/>
                      </a:ext>
                    </a:extLst>
                  </a:tr>
                </a:tbl>
              </a:graphicData>
            </a:graphic>
          </p:graphicFrame>
        </mc:Choice>
        <mc:Fallback>
          <p:graphicFrame>
            <p:nvGraphicFramePr>
              <p:cNvPr id="4" name="Table 3">
                <a:extLst>
                  <a:ext uri="{FF2B5EF4-FFF2-40B4-BE49-F238E27FC236}">
                    <a16:creationId xmlns:a16="http://schemas.microsoft.com/office/drawing/2014/main" id="{069066A7-76DD-E0BE-65B3-1BAD8F68CC43}"/>
                  </a:ext>
                </a:extLst>
              </p:cNvPr>
              <p:cNvGraphicFramePr>
                <a:graphicFrameLocks noGrp="1"/>
              </p:cNvGraphicFramePr>
              <p:nvPr>
                <p:extLst>
                  <p:ext uri="{D42A27DB-BD31-4B8C-83A1-F6EECF244321}">
                    <p14:modId xmlns:p14="http://schemas.microsoft.com/office/powerpoint/2010/main" val="2138112100"/>
                  </p:ext>
                </p:extLst>
              </p:nvPr>
            </p:nvGraphicFramePr>
            <p:xfrm>
              <a:off x="457200" y="1752600"/>
              <a:ext cx="8229600" cy="354253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8815">
                    <a:tc>
                      <a:txBody>
                        <a:bodyPr/>
                        <a:lstStyle/>
                        <a:p>
                          <a:endParaRPr lang="en-US"/>
                        </a:p>
                      </a:txBody>
                      <a:tcPr marL="36576" marR="36576" marT="36576" marB="36576" anchor="ctr">
                        <a:blipFill>
                          <a:blip r:embed="rId3"/>
                          <a:stretch>
                            <a:fillRect r="-100000" b="-433929"/>
                          </a:stretch>
                        </a:blipFill>
                      </a:tcPr>
                    </a:tc>
                    <a:tc>
                      <a:txBody>
                        <a:bodyPr/>
                        <a:lstStyle/>
                        <a:p>
                          <a:endParaRPr lang="en-US"/>
                        </a:p>
                      </a:txBody>
                      <a:tcPr marL="36576" marR="36576" marT="36576" marB="36576" anchor="ctr">
                        <a:blipFill>
                          <a:blip r:embed="rId3"/>
                          <a:stretch>
                            <a:fillRect l="-100000" b="-433929"/>
                          </a:stretch>
                        </a:blipFill>
                      </a:tcPr>
                    </a:tc>
                    <a:extLst>
                      <a:ext uri="{0D108BD9-81ED-4DB2-BD59-A6C34878D82A}">
                        <a16:rowId xmlns:a16="http://schemas.microsoft.com/office/drawing/2014/main" val="10000"/>
                      </a:ext>
                    </a:extLst>
                  </a:tr>
                  <a:tr h="678815">
                    <a:tc>
                      <a:txBody>
                        <a:bodyPr/>
                        <a:lstStyle/>
                        <a:p>
                          <a:endParaRPr lang="en-US"/>
                        </a:p>
                      </a:txBody>
                      <a:tcPr marL="36576" marR="36576" marT="36576" marB="36576" anchor="ctr">
                        <a:blipFill>
                          <a:blip r:embed="rId3"/>
                          <a:stretch>
                            <a:fillRect t="-100901" r="-100000" b="-337838"/>
                          </a:stretch>
                        </a:blipFill>
                      </a:tcPr>
                    </a:tc>
                    <a:tc>
                      <a:txBody>
                        <a:bodyPr/>
                        <a:lstStyle/>
                        <a:p>
                          <a:endParaRPr lang="en-US"/>
                        </a:p>
                      </a:txBody>
                      <a:tcPr marL="36576" marR="36576" marT="36576" marB="36576" anchor="ctr">
                        <a:blipFill>
                          <a:blip r:embed="rId3"/>
                          <a:stretch>
                            <a:fillRect l="-100000" t="-100901" b="-337838"/>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71951" r="-100000" b="-357317"/>
                          </a:stretch>
                        </a:blipFill>
                      </a:tcPr>
                    </a:tc>
                    <a:tc>
                      <a:txBody>
                        <a:bodyPr/>
                        <a:lstStyle/>
                        <a:p>
                          <a:endParaRPr lang="en-US"/>
                        </a:p>
                      </a:txBody>
                      <a:tcPr marL="36576" marR="36576" marT="36576" marB="36576" anchor="ctr">
                        <a:blipFill>
                          <a:blip r:embed="rId3"/>
                          <a:stretch>
                            <a:fillRect l="-100000" t="-271951" b="-357317"/>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71951" r="-100000" b="-257317"/>
                          </a:stretch>
                        </a:blipFill>
                      </a:tcPr>
                    </a:tc>
                    <a:tc>
                      <a:txBody>
                        <a:bodyPr/>
                        <a:lstStyle/>
                        <a:p>
                          <a:endParaRPr lang="en-US"/>
                        </a:p>
                      </a:txBody>
                      <a:tcPr marL="36576" marR="36576" marT="36576" marB="36576" anchor="ctr">
                        <a:blipFill>
                          <a:blip r:embed="rId3"/>
                          <a:stretch>
                            <a:fillRect l="-100000" t="-371951" b="-257317"/>
                          </a:stretch>
                        </a:blipFill>
                      </a:tcPr>
                    </a:tc>
                    <a:extLst>
                      <a:ext uri="{0D108BD9-81ED-4DB2-BD59-A6C34878D82A}">
                        <a16:rowId xmlns:a16="http://schemas.microsoft.com/office/drawing/2014/main" val="10003"/>
                      </a:ext>
                    </a:extLst>
                  </a:tr>
                  <a:tr h="499872">
                    <a:tc>
                      <a:txBody>
                        <a:bodyPr/>
                        <a:lstStyle/>
                        <a:p>
                          <a:endParaRPr lang="en-US"/>
                        </a:p>
                      </a:txBody>
                      <a:tcPr marL="36576" marR="36576" marT="36576" marB="36576" anchor="ctr">
                        <a:blipFill>
                          <a:blip r:embed="rId3"/>
                          <a:stretch>
                            <a:fillRect t="-471951" r="-100000" b="-157317"/>
                          </a:stretch>
                        </a:blipFill>
                      </a:tcPr>
                    </a:tc>
                    <a:tc>
                      <a:txBody>
                        <a:bodyPr/>
                        <a:lstStyle/>
                        <a:p>
                          <a:endParaRPr lang="en-US"/>
                        </a:p>
                      </a:txBody>
                      <a:tcPr marL="36576" marR="36576" marT="36576" marB="36576" anchor="ctr">
                        <a:blipFill>
                          <a:blip r:embed="rId3"/>
                          <a:stretch>
                            <a:fillRect l="-100000" t="-471951" b="-157317"/>
                          </a:stretch>
                        </a:blipFill>
                      </a:tcPr>
                    </a:tc>
                    <a:extLst>
                      <a:ext uri="{0D108BD9-81ED-4DB2-BD59-A6C34878D82A}">
                        <a16:rowId xmlns:a16="http://schemas.microsoft.com/office/drawing/2014/main" val="10004"/>
                      </a:ext>
                    </a:extLst>
                  </a:tr>
                  <a:tr h="685292">
                    <a:tc>
                      <a:txBody>
                        <a:bodyPr/>
                        <a:lstStyle/>
                        <a:p>
                          <a:endParaRPr lang="en-US"/>
                        </a:p>
                      </a:txBody>
                      <a:tcPr marL="36576" marR="36576" marT="36576" marB="36576" anchor="ctr">
                        <a:blipFill>
                          <a:blip r:embed="rId3"/>
                          <a:stretch>
                            <a:fillRect t="-415044" r="-100000" b="-14159"/>
                          </a:stretch>
                        </a:blipFill>
                      </a:tcPr>
                    </a:tc>
                    <a:tc>
                      <a:txBody>
                        <a:bodyPr/>
                        <a:lstStyle/>
                        <a:p>
                          <a:endParaRPr lang="en-US"/>
                        </a:p>
                      </a:txBody>
                      <a:tcPr marL="36576" marR="36576" marT="36576" marB="36576" anchor="ctr">
                        <a:blipFill>
                          <a:blip r:embed="rId3"/>
                          <a:stretch>
                            <a:fillRect l="-100000" t="-415044" b="-14159"/>
                          </a:stretch>
                        </a:blipFill>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31952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kumimoji="0" lang="en-US" sz="3200" b="0" i="0" u="none" strike="noStrike" kern="1200" cap="none" spc="0" normalizeH="0" baseline="0" noProof="0" dirty="0">
                <a:ln>
                  <a:noFill/>
                </a:ln>
                <a:solidFill>
                  <a:srgbClr val="1F497D"/>
                </a:solidFill>
                <a:effectLst/>
                <a:uLnTx/>
                <a:uFillTx/>
                <a:latin typeface="Calibri"/>
                <a:ea typeface="+mj-ea"/>
                <a:cs typeface="+mj-cs"/>
              </a:rPr>
              <a:t>Example 2: Surface Area of a Box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Note that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𝐶</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=8+</m:t>
                    </m:r>
                    <m:f>
                      <m:fPr>
                        <m:ctrlPr>
                          <a:rPr i="1">
                            <a:latin typeface="Cambria Math" panose="02040503050406030204" pitchFamily="18" charset="0"/>
                          </a:rPr>
                        </m:ctrlPr>
                      </m:fPr>
                      <m:num>
                        <m:r>
                          <a:rPr>
                            <a:latin typeface="Cambria Math" panose="02040503050406030204" pitchFamily="18" charset="0"/>
                          </a:rPr>
                          <m:t>2000</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den>
                    </m:f>
                  </m:oMath>
                </a14:m>
                <a:r>
                  <a:rPr sz="2800" dirty="0"/>
                  <a:t>. Since </a:t>
                </a:r>
                <a14:m>
                  <m:oMath xmlns:m="http://schemas.openxmlformats.org/officeDocument/2006/math">
                    <m:sSup>
                      <m:sSupPr>
                        <m:ctrlPr>
                          <a:rPr>
                            <a:latin typeface="Cambria Math" panose="02040503050406030204" pitchFamily="18" charset="0"/>
                          </a:rPr>
                        </m:ctrlPr>
                      </m:sSupPr>
                      <m:e>
                        <m:r>
                          <a:rPr>
                            <a:latin typeface="Cambria Math" panose="02040503050406030204" pitchFamily="18" charset="0"/>
                          </a:rPr>
                          <m:t>𝐶</m:t>
                        </m:r>
                      </m:e>
                      <m:sup>
                        <m:r>
                          <a:rPr>
                            <a:latin typeface="Cambria Math" panose="02040503050406030204" pitchFamily="18" charset="0"/>
                          </a:rPr>
                          <m:t>″</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positive for all positive </a:t>
                </a:r>
                <a14:m>
                  <m:oMath xmlns:m="http://schemas.openxmlformats.org/officeDocument/2006/math">
                    <m:r>
                      <a:rPr>
                        <a:latin typeface="Cambria Math" panose="02040503050406030204" pitchFamily="18" charset="0"/>
                      </a:rPr>
                      <m:t>𝑥</m:t>
                    </m:r>
                  </m:oMath>
                </a14:m>
                <a:r>
                  <a:rPr sz="2800" dirty="0"/>
                  <a:t>, </a:t>
                </a:r>
                <a14:m>
                  <m:oMath xmlns:m="http://schemas.openxmlformats.org/officeDocument/2006/math">
                    <m:r>
                      <a:rPr>
                        <a:latin typeface="Cambria Math" panose="02040503050406030204" pitchFamily="18" charset="0"/>
                      </a:rPr>
                      <m:t>𝐶</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concave up everywhere for </a:t>
                </a:r>
                <a14:m>
                  <m:oMath xmlns:m="http://schemas.openxmlformats.org/officeDocument/2006/math">
                    <m:r>
                      <a:rPr>
                        <a:latin typeface="Cambria Math" panose="02040503050406030204" pitchFamily="18" charset="0"/>
                      </a:rPr>
                      <m:t>𝑥</m:t>
                    </m:r>
                    <m:r>
                      <a:rPr>
                        <a:latin typeface="Cambria Math" panose="02040503050406030204" pitchFamily="18" charset="0"/>
                      </a:rPr>
                      <m:t>&gt;0</m:t>
                    </m:r>
                  </m:oMath>
                </a14:m>
                <a:r>
                  <a:rPr sz="2800" dirty="0"/>
                  <a:t>. Thus, by the Second Derivative Test, the critical point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yields a minimum value.</a:t>
                </a:r>
              </a:p>
              <a:p>
                <a:pPr>
                  <a:defRPr sz="2800"/>
                </a:pPr>
                <a:r>
                  <a:rPr sz="2800" dirty="0"/>
                  <a:t>Therefore, the dimensions of the box are </a:t>
                </a:r>
                <a14:m>
                  <m:oMath xmlns:m="http://schemas.openxmlformats.org/officeDocument/2006/math">
                    <m:r>
                      <a:rPr>
                        <a:latin typeface="Cambria Math" panose="02040503050406030204" pitchFamily="18" charset="0"/>
                      </a:rPr>
                      <m:t>5</m:t>
                    </m:r>
                    <m:r>
                      <m:rPr>
                        <m:nor/>
                      </m:rPr>
                      <a:rPr/>
                      <m:t> </m:t>
                    </m:r>
                    <m:r>
                      <m:rPr>
                        <m:sty m:val="p"/>
                      </m:rPr>
                      <a:rPr>
                        <a:latin typeface="Cambria Math" panose="02040503050406030204" pitchFamily="18" charset="0"/>
                      </a:rPr>
                      <m:t>cm</m:t>
                    </m:r>
                  </m:oMath>
                </a14:m>
                <a:r>
                  <a:rPr sz="2800" dirty="0"/>
                  <a:t> by </a:t>
                </a:r>
                <a14:m>
                  <m:oMath xmlns:m="http://schemas.openxmlformats.org/officeDocument/2006/math">
                    <m:r>
                      <a:rPr>
                        <a:latin typeface="Cambria Math" panose="02040503050406030204" pitchFamily="18" charset="0"/>
                      </a:rPr>
                      <m:t>5</m:t>
                    </m:r>
                    <m:r>
                      <m:rPr>
                        <m:nor/>
                      </m:rPr>
                      <a:rPr/>
                      <m:t> </m:t>
                    </m:r>
                    <m:r>
                      <m:rPr>
                        <m:sty m:val="p"/>
                      </m:rPr>
                      <a:rPr>
                        <a:latin typeface="Cambria Math" panose="02040503050406030204" pitchFamily="18" charset="0"/>
                      </a:rPr>
                      <m:t>cm</m:t>
                    </m:r>
                  </m:oMath>
                </a14:m>
                <a:r>
                  <a:rPr sz="2800" dirty="0"/>
                  <a:t> by </a:t>
                </a:r>
                <a14:m>
                  <m:oMath xmlns:m="http://schemas.openxmlformats.org/officeDocument/2006/math">
                    <m:r>
                      <a:rPr>
                        <a:latin typeface="Cambria Math" panose="02040503050406030204" pitchFamily="18" charset="0"/>
                      </a:rPr>
                      <m:t>10</m:t>
                    </m:r>
                    <m:r>
                      <m:rPr>
                        <m:nor/>
                      </m:rPr>
                      <a:rPr/>
                      <m:t> </m:t>
                    </m:r>
                    <m:r>
                      <m:rPr>
                        <m:sty m:val="p"/>
                      </m:rPr>
                      <a:rPr>
                        <a:latin typeface="Cambria Math" panose="02040503050406030204" pitchFamily="18" charset="0"/>
                      </a:rPr>
                      <m:t>cm</m:t>
                    </m:r>
                  </m:oMath>
                </a14:m>
                <a:r>
                  <a:rPr sz="2800" dirty="0"/>
                  <a:t>, and the minimum cost is</a:t>
                </a:r>
              </a:p>
              <a:p>
                <a:pPr algn="ctr">
                  <a:defRPr sz="2800"/>
                </a:pPr>
                <a14:m>
                  <m:oMathPara xmlns:m="http://schemas.openxmlformats.org/officeDocument/2006/math">
                    <m:oMathParaPr>
                      <m:jc m:val="centerGroup"/>
                    </m:oMathParaPr>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𝐶</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=4</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e>
                          </m:d>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1000</m:t>
                          </m:r>
                        </m:num>
                        <m:den>
                          <m:r>
                            <a:rPr>
                              <a:latin typeface="Cambria Math" panose="02040503050406030204" pitchFamily="18" charset="0"/>
                            </a:rPr>
                            <m:t>5</m:t>
                          </m:r>
                        </m:den>
                      </m:f>
                      <m:r>
                        <a:rPr>
                          <a:latin typeface="Cambria Math" panose="02040503050406030204" pitchFamily="18" charset="0"/>
                        </a:rPr>
                        <m:t>=100+200=$300</m:t>
                      </m:r>
                      <m:r>
                        <m:rPr>
                          <m:nor/>
                        </m:rPr>
                        <a:rPr/>
                        <m:t>.</m:t>
                      </m:r>
                    </m:oMath>
                  </m:oMathPara>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r="-237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Fencing</a:t>
            </a:r>
          </a:p>
        </p:txBody>
      </p:sp>
      <p:sp>
        <p:nvSpPr>
          <p:cNvPr id="3" name="Text Placeholder 2"/>
          <p:cNvSpPr>
            <a:spLocks noGrp="1"/>
          </p:cNvSpPr>
          <p:nvPr>
            <p:ph type="body" sz="quarter" idx="10"/>
          </p:nvPr>
        </p:nvSpPr>
        <p:spPr/>
        <p:txBody>
          <a:bodyPr>
            <a:normAutofit/>
          </a:bodyPr>
          <a:lstStyle/>
          <a:p>
            <a:r>
              <a:rPr sz="2800"/>
              <a:t>A farmer wants to enclose a rectangular area next to his barn. If he has </a:t>
            </a:r>
            <a:r>
              <a:rPr sz="2800">
                <a:latin typeface="Cambria Math"/>
              </a:rPr>
              <a:t>200</a:t>
            </a:r>
            <a:r>
              <a:rPr sz="2800"/>
              <a:t> feet of fencing to use, what dimensions of the rectangle will maximize the area? What is the maximum area? (Note that the fence is only three sides of the rectangle, since the barn serves as the fourth side of the enclosure.)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Fencing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Let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a:t> length of one of the two equal sides of the fence.</a:t>
                </a:r>
              </a:p>
              <a:p>
                <a:pPr>
                  <a:defRPr sz="2800"/>
                </a:pPr>
                <a:r>
                  <a:rPr sz="2800"/>
                  <a:t>Then, since there are only </a:t>
                </a:r>
                <a:r>
                  <a:rPr sz="2800">
                    <a:latin typeface="Cambria Math"/>
                  </a:rPr>
                  <a:t>200</a:t>
                </a:r>
                <a:r>
                  <a:rPr sz="2800"/>
                  <a:t> feet of fencing available, the length of the third side is </a:t>
                </a:r>
                <a14:m>
                  <m:oMath xmlns:m="http://schemas.openxmlformats.org/officeDocument/2006/math">
                    <m:r>
                      <a:rPr>
                        <a:latin typeface="Cambria Math" panose="02040503050406030204" pitchFamily="18" charset="0"/>
                      </a:rPr>
                      <m:t>200−2</m:t>
                    </m:r>
                    <m:r>
                      <a:rPr>
                        <a:latin typeface="Cambria Math" panose="02040503050406030204" pitchFamily="18" charset="0"/>
                      </a:rPr>
                      <m:t>𝑥</m:t>
                    </m:r>
                  </m:oMath>
                </a14:m>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Fencing (cont.)</a:t>
            </a:r>
          </a:p>
        </p:txBody>
      </p:sp>
      <p:pic>
        <p:nvPicPr>
          <p:cNvPr id="5" name="Content Placeholder 4">
            <a:extLst>
              <a:ext uri="{FF2B5EF4-FFF2-40B4-BE49-F238E27FC236}">
                <a16:creationId xmlns:a16="http://schemas.microsoft.com/office/drawing/2014/main" id="{6F4E6DF5-0154-08C8-F165-4D3817873C5D}"/>
              </a:ext>
            </a:extLst>
          </p:cNvPr>
          <p:cNvPicPr>
            <a:picLocks noGrp="1" noChangeAspect="1"/>
          </p:cNvPicPr>
          <p:nvPr>
            <p:ph sz="quarter" idx="11"/>
          </p:nvPr>
        </p:nvPicPr>
        <p:blipFill>
          <a:blip r:embed="rId2"/>
          <a:stretch>
            <a:fillRect/>
          </a:stretch>
        </p:blipFill>
        <p:spPr>
          <a:xfrm>
            <a:off x="1493541" y="1082675"/>
            <a:ext cx="6156918" cy="48498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Fencing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The area of the rectangle is to be maximized; so we need a function representing the area.</a:t>
                </a:r>
              </a:p>
              <a:p>
                <a:pPr/>
                <a14:m>
                  <m:oMathPara xmlns:m="http://schemas.openxmlformats.org/officeDocument/2006/math">
                    <m:oMathParaPr>
                      <m:jc m:val="centerGroup"/>
                    </m:oMathParaPr>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200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e>
                      </m:d>
                    </m:oMath>
                    <m:oMath xmlns:m="http://schemas.openxmlformats.org/officeDocument/2006/math">
                      <m:phant>
                        <m:phantPr>
                          <m:show m:val="off"/>
                          <m:ctrlPr>
                            <a:rPr>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200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m:oMathPara>
                </a14:m>
                <a:endParaRPr sz="2800" dirty="0"/>
              </a:p>
              <a:p>
                <a:r>
                  <a:rPr sz="2800" dirty="0"/>
                  <a:t>Then</a:t>
                </a:r>
              </a:p>
              <a:p>
                <a:pPr algn="ctr">
                  <a:defRPr sz="2800"/>
                </a:pP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𝐴</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200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5136-840C-68B1-B15E-619451D75B48}"/>
              </a:ext>
            </a:extLst>
          </p:cNvPr>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165E58C-9901-1CE9-627B-0A44EFE4DB42}"/>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Setting </a:t>
                </a:r>
                <a14:m>
                  <m:oMath xmlns:m="http://schemas.openxmlformats.org/officeDocument/2006/math">
                    <m:func>
                      <m:func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𝐴</m:t>
                            </m:r>
                          </m:e>
                          <m:sup>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0" i="0" u="none" strike="noStrike" kern="1200" cap="none" spc="0" normalizeH="0" baseline="0" noProof="0" dirty="0">
                    <a:ln>
                      <a:noFill/>
                    </a:ln>
                    <a:solidFill>
                      <a:srgbClr val="366092"/>
                    </a:solidFill>
                    <a:effectLst/>
                    <a:uLnTx/>
                    <a:uFillTx/>
                    <a:latin typeface="Calibri"/>
                    <a:ea typeface="+mn-ea"/>
                    <a:cs typeface="+mn-cs"/>
                  </a:rPr>
                  <a:t>and solving for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we have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a:solidFill>
                    <a:srgbClr val="366092"/>
                  </a:solidFill>
                  <a:latin typeface="Calibri"/>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366092"/>
                    </a:solidFill>
                    <a:effectLst/>
                    <a:uLnTx/>
                    <a:uFillTx/>
                    <a:latin typeface="Calibri"/>
                    <a:ea typeface="+mn-ea"/>
                    <a:cs typeface="+mn-cs"/>
                  </a:rPr>
                  <a:t>We now apply the Second Derivative Test.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Note that </a:t>
                </a:r>
                <a14:m>
                  <m:oMath xmlns:m="http://schemas.openxmlformats.org/officeDocument/2006/math">
                    <m:func>
                      <m:func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𝐴</m:t>
                            </m:r>
                          </m:e>
                          <m:sup>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d>
                      </m:e>
                    </m:func>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oMath>
                </a14:m>
                <a:r>
                  <a:rPr kumimoji="0" lang="ar-AE"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0" i="0" u="none" strike="noStrike" kern="1200" cap="none" spc="0" normalizeH="0" baseline="0" noProof="0" dirty="0">
                    <a:ln>
                      <a:noFill/>
                    </a:ln>
                    <a:solidFill>
                      <a:srgbClr val="366092"/>
                    </a:solidFill>
                    <a:effectLst/>
                    <a:uLnTx/>
                    <a:uFillTx/>
                    <a:latin typeface="Calibri"/>
                    <a:ea typeface="+mn-ea"/>
                    <a:cs typeface="+mn-cs"/>
                  </a:rPr>
                  <a:t>So </a:t>
                </a:r>
                <a14:m>
                  <m:oMath xmlns:m="http://schemas.openxmlformats.org/officeDocument/2006/math">
                    <m:func>
                      <m:func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sSup>
                          <m:sSup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𝐴</m:t>
                            </m:r>
                          </m:e>
                          <m:sup>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sup>
                        </m:sSup>
                      </m:fName>
                      <m:e>
                        <m:d>
                          <m:d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e>
                        </m:d>
                      </m:e>
                    </m:func>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m:t>
                    </m:r>
                  </m:oMath>
                </a14:m>
                <a:r>
                  <a:rPr kumimoji="0" lang="ar-AE" sz="2400" b="0" i="0" u="none" strike="noStrike" kern="1200" cap="none" spc="0" normalizeH="0" baseline="0" noProof="0" dirty="0">
                    <a:ln>
                      <a:noFill/>
                    </a:ln>
                    <a:solidFill>
                      <a:srgbClr val="366092"/>
                    </a:solidFill>
                    <a:effectLst/>
                    <a:uLnTx/>
                    <a:uFillTx/>
                    <a:latin typeface="Calibri"/>
                    <a:ea typeface="+mn-ea"/>
                    <a:cs typeface="+mn-cs"/>
                  </a:rPr>
                  <a:t> </a:t>
                </a:r>
                <a:r>
                  <a:rPr kumimoji="0" lang="en-US" sz="2400" b="0" i="0" u="none" strike="noStrike" kern="1200" cap="none" spc="0" normalizeH="0" baseline="0" noProof="0" dirty="0">
                    <a:ln>
                      <a:noFill/>
                    </a:ln>
                    <a:solidFill>
                      <a:srgbClr val="366092"/>
                    </a:solidFill>
                    <a:effectLst/>
                    <a:uLnTx/>
                    <a:uFillTx/>
                    <a:latin typeface="Calibri"/>
                    <a:ea typeface="+mn-ea"/>
                    <a:cs typeface="+mn-cs"/>
                  </a:rPr>
                  <a:t>and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𝐴</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is concave down at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Thus the critical value gives a maximum.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400" b="0" i="0" u="none" strike="noStrike" kern="1200" cap="none" spc="0" normalizeH="0" baseline="0" noProof="0" dirty="0">
                    <a:ln>
                      <a:noFill/>
                    </a:ln>
                    <a:solidFill>
                      <a:srgbClr val="366092"/>
                    </a:solidFill>
                    <a:effectLst/>
                    <a:uLnTx/>
                    <a:uFillTx/>
                    <a:latin typeface="Calibri"/>
                    <a:ea typeface="+mn-ea"/>
                    <a:cs typeface="+mn-cs"/>
                  </a:rPr>
                  <a:t>The rectangle should be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r>
                      <m:rPr>
                        <m:nor/>
                      </m:rPr>
                      <a:rPr kumimoji="0" lang="en-US" sz="24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by </a:t>
                </a:r>
                <a14:m>
                  <m:oMath xmlns:m="http://schemas.openxmlformats.org/officeDocument/2006/math">
                    <m: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r>
                      <m:rPr>
                        <m:nor/>
                      </m:rPr>
                      <a:rPr kumimoji="0" lang="en-US" sz="24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oMath>
                </a14:m>
                <a:r>
                  <a:rPr kumimoji="0" lang="en-US" sz="2400" b="0" i="0" u="none" strike="noStrike" kern="1200" cap="none" spc="0" normalizeH="0" baseline="0" noProof="0" dirty="0">
                    <a:ln>
                      <a:noFill/>
                    </a:ln>
                    <a:solidFill>
                      <a:srgbClr val="366092"/>
                    </a:solidFill>
                    <a:effectLst/>
                    <a:uLnTx/>
                    <a:uFillTx/>
                    <a:latin typeface="Calibri"/>
                    <a:ea typeface="+mn-ea"/>
                    <a:cs typeface="+mn-cs"/>
                  </a:rPr>
                  <a:t>, and the maximum area is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14:m>
                  <m:oMath xmlns:m="http://schemas.openxmlformats.org/officeDocument/2006/math">
                    <m:func>
                      <m:func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𝐴</m:t>
                        </m:r>
                      </m:fName>
                      <m:e>
                        <m:d>
                          <m:d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e>
                        </m:d>
                      </m:e>
                    </m:func>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d>
                      <m:d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200</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e>
                    </m:d>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m:t>
                    </m:r>
                    <m:d>
                      <m:d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100</m:t>
                        </m:r>
                      </m:e>
                    </m:d>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5000</m:t>
                    </m:r>
                    <m:sSup>
                      <m:sSupPr>
                        <m:ctrlPr>
                          <a:rPr kumimoji="0" lang="ar-AE" sz="24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m:rPr>
                            <m:nor/>
                          </m:rPr>
                          <a:rPr kumimoji="0" lang="ar-AE" sz="2400" b="0" i="0" u="none" strike="noStrike" kern="1200" cap="none" spc="0" normalizeH="0" baseline="0" noProof="0">
                            <a:ln>
                              <a:noFill/>
                            </a:ln>
                            <a:solidFill>
                              <a:srgbClr val="366092"/>
                            </a:solidFill>
                            <a:effectLst/>
                            <a:uLnTx/>
                            <a:uFillTx/>
                            <a:latin typeface="Calibri"/>
                            <a:ea typeface="+mn-ea"/>
                            <a:cs typeface="+mn-cs"/>
                          </a:rPr>
                          <m:t> </m:t>
                        </m:r>
                      </m:e>
                      <m:sup>
                        <m:r>
                          <m:rPr>
                            <m:sty m:val="p"/>
                          </m:rPr>
                          <a:rPr kumimoji="0" lang="en-US" sz="24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sup>
                    </m:sSup>
                  </m:oMath>
                </a14:m>
                <a:r>
                  <a:rPr kumimoji="0" lang="ar-AE" sz="2400" b="0" i="0" u="none" strike="noStrike" kern="1200" cap="none" spc="0" normalizeH="0" baseline="0" noProof="0" dirty="0">
                    <a:ln>
                      <a:noFill/>
                    </a:ln>
                    <a:solidFill>
                      <a:srgbClr val="366092"/>
                    </a:solidFill>
                    <a:effectLst/>
                    <a:uLnTx/>
                    <a:uFillTx/>
                    <a:latin typeface="Calibri"/>
                    <a:ea typeface="+mn-ea"/>
                    <a:cs typeface="+mn-cs"/>
                  </a:rPr>
                  <a:t>.</a:t>
                </a:r>
              </a:p>
              <a:p>
                <a:endParaRPr lang="en-US" dirty="0"/>
              </a:p>
            </p:txBody>
          </p:sp>
        </mc:Choice>
        <mc:Fallback>
          <p:sp>
            <p:nvSpPr>
              <p:cNvPr id="3" name="Text Placeholder 2">
                <a:extLst>
                  <a:ext uri="{FF2B5EF4-FFF2-40B4-BE49-F238E27FC236}">
                    <a16:creationId xmlns:a16="http://schemas.microsoft.com/office/drawing/2014/main" id="{5165E58C-9901-1CE9-627B-0A44EFE4DB4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111" t="-1104" r="-8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8A0F2ECE-3C57-CE8C-4081-9045375C2EEF}"/>
                  </a:ext>
                </a:extLst>
              </p:cNvPr>
              <p:cNvGraphicFramePr>
                <a:graphicFrameLocks noGrp="1"/>
              </p:cNvGraphicFramePr>
              <p:nvPr>
                <p:extLst>
                  <p:ext uri="{D42A27DB-BD31-4B8C-83A1-F6EECF244321}">
                    <p14:modId xmlns:p14="http://schemas.microsoft.com/office/powerpoint/2010/main" val="4273865046"/>
                  </p:ext>
                </p:extLst>
              </p:nvPr>
            </p:nvGraphicFramePr>
            <p:xfrm>
              <a:off x="2590800" y="1447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1800"/>
                            <a:t>​</a:t>
                          </a:r>
                          <a14:m>
                            <m:oMath xmlns:m="http://schemas.openxmlformats.org/officeDocument/2006/math">
                              <m:r>
                                <a:rPr sz="1800">
                                  <a:latin typeface="Cambria Math"/>
                                </a:rPr>
                                <m:t>200</m:t>
                              </m:r>
                              <m:r>
                                <a:rPr sz="1800">
                                  <a:latin typeface="Cambria Math"/>
                                </a:rPr>
                                <m:t>−</m:t>
                              </m:r>
                              <m:r>
                                <a:rPr sz="1800">
                                  <a:latin typeface="Cambria Math"/>
                                </a:rPr>
                                <m:t>4</m:t>
                              </m:r>
                              <m:r>
                                <a:rPr sz="1800">
                                  <a:latin typeface="Cambria Math"/>
                                </a:rPr>
                                <m:t>𝑥</m:t>
                              </m:r>
                            </m:oMath>
                          </a14:m>
                          <a:endParaRPr sz="1800"/>
                        </a:p>
                      </a:txBody>
                      <a:tcPr marL="36576" marR="36576" marT="36576" marB="36576" anchor="ctr"/>
                    </a:tc>
                    <a:tc>
                      <a:txBody>
                        <a:bodyPr/>
                        <a:lstStyle/>
                        <a:p>
                          <a:pPr algn="l">
                            <a:defRPr sz="1600"/>
                          </a:pPr>
                          <a:r>
                            <a:rPr sz="1800"/>
                            <a:t>​</a:t>
                          </a:r>
                          <a14:m>
                            <m:oMath xmlns:m="http://schemas.openxmlformats.org/officeDocument/2006/math">
                              <m:r>
                                <a:rPr sz="1800">
                                  <a:latin typeface="Cambria Math"/>
                                </a:rPr>
                                <m:t>=</m:t>
                              </m:r>
                              <m:r>
                                <a:rPr sz="1800">
                                  <a:latin typeface="Cambria Math"/>
                                </a:rPr>
                                <m:t>0</m:t>
                              </m:r>
                            </m:oMath>
                          </a14:m>
                          <a:endParaRPr sz="180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1800" dirty="0"/>
                            <a:t>​</a:t>
                          </a:r>
                          <a14:m>
                            <m:oMath xmlns:m="http://schemas.openxmlformats.org/officeDocument/2006/math">
                              <m:r>
                                <a:rPr sz="1800">
                                  <a:latin typeface="Cambria Math"/>
                                </a:rPr>
                                <m:t>4</m:t>
                              </m:r>
                              <m:r>
                                <a:rPr sz="1800">
                                  <a:latin typeface="Cambria Math"/>
                                </a:rPr>
                                <m:t>𝑥</m:t>
                              </m:r>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r>
                                <a:rPr sz="1800">
                                  <a:latin typeface="Cambria Math"/>
                                </a:rPr>
                                <m:t>200</m:t>
                              </m:r>
                            </m:oMath>
                          </a14:m>
                          <a:endParaRPr sz="1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1800"/>
                            <a:t>​</a:t>
                          </a:r>
                          <a14:m>
                            <m:oMath xmlns:m="http://schemas.openxmlformats.org/officeDocument/2006/math">
                              <m:r>
                                <a:rPr sz="1800">
                                  <a:latin typeface="Cambria Math"/>
                                </a:rPr>
                                <m:t>𝑥</m:t>
                              </m:r>
                            </m:oMath>
                          </a14:m>
                          <a:endParaRPr sz="180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r>
                                <a:rPr sz="1800">
                                  <a:latin typeface="Cambria Math"/>
                                </a:rPr>
                                <m:t>50</m:t>
                              </m:r>
                              <m:r>
                                <m:rPr>
                                  <m:nor/>
                                </m:rPr>
                                <a:rPr sz="1800">
                                  <a:latin typeface="Cambria Math"/>
                                </a:rPr>
                                <m:t>.</m:t>
                              </m:r>
                            </m:oMath>
                          </a14:m>
                          <a:endParaRPr sz="1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a:extLst>
                  <a:ext uri="{FF2B5EF4-FFF2-40B4-BE49-F238E27FC236}">
                    <a16:creationId xmlns:a16="http://schemas.microsoft.com/office/drawing/2014/main" id="{8A0F2ECE-3C57-CE8C-4081-9045375C2EEF}"/>
                  </a:ext>
                </a:extLst>
              </p:cNvPr>
              <p:cNvGraphicFramePr>
                <a:graphicFrameLocks noGrp="1"/>
              </p:cNvGraphicFramePr>
              <p:nvPr>
                <p:extLst>
                  <p:ext uri="{D42A27DB-BD31-4B8C-83A1-F6EECF244321}">
                    <p14:modId xmlns:p14="http://schemas.microsoft.com/office/powerpoint/2010/main" val="4273865046"/>
                  </p:ext>
                </p:extLst>
              </p:nvPr>
            </p:nvGraphicFramePr>
            <p:xfrm>
              <a:off x="2590800" y="1447800"/>
              <a:ext cx="3657600" cy="182880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r="-100000" b="-201000"/>
                          </a:stretch>
                        </a:blipFill>
                      </a:tcPr>
                    </a:tc>
                    <a:tc>
                      <a:txBody>
                        <a:bodyPr/>
                        <a:lstStyle/>
                        <a:p>
                          <a:endParaRPr lang="en-US"/>
                        </a:p>
                      </a:txBody>
                      <a:tcPr marL="36576" marR="36576" marT="36576" marB="36576" anchor="ctr">
                        <a:blipFill>
                          <a:blip r:embed="rId3"/>
                          <a:stretch>
                            <a:fillRect l="-100000" b="-20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99010" r="-100000" b="-99010"/>
                          </a:stretch>
                        </a:blipFill>
                      </a:tcPr>
                    </a:tc>
                    <a:tc>
                      <a:txBody>
                        <a:bodyPr/>
                        <a:lstStyle/>
                        <a:p>
                          <a:endParaRPr lang="en-US"/>
                        </a:p>
                      </a:txBody>
                      <a:tcPr marL="36576" marR="36576" marT="36576" marB="36576" anchor="ctr">
                        <a:blipFill>
                          <a:blip r:embed="rId3"/>
                          <a:stretch>
                            <a:fillRect l="-100000" t="-99010" b="-9901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1000" r="-100000"/>
                          </a:stretch>
                        </a:blipFill>
                      </a:tcPr>
                    </a:tc>
                    <a:tc>
                      <a:txBody>
                        <a:bodyPr/>
                        <a:lstStyle/>
                        <a:p>
                          <a:endParaRPr lang="en-US"/>
                        </a:p>
                      </a:txBody>
                      <a:tcPr marL="36576" marR="36576" marT="36576" marB="36576" anchor="ctr">
                        <a:blipFill>
                          <a:blip r:embed="rId3"/>
                          <a:stretch>
                            <a:fillRect l="-100000" t="-20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111823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Volume of a Box</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A rectangular box with no top is to be made from a rectangular piece of cardboard that is </a:t>
                </a:r>
                <a14:m>
                  <m:oMath xmlns:m="http://schemas.openxmlformats.org/officeDocument/2006/math">
                    <m:r>
                      <a:rPr>
                        <a:latin typeface="Cambria Math" panose="02040503050406030204" pitchFamily="18" charset="0"/>
                      </a:rPr>
                      <m:t>18</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a:t> long by </a:t>
                </a:r>
                <a14:m>
                  <m:oMath xmlns:m="http://schemas.openxmlformats.org/officeDocument/2006/math">
                    <m:r>
                      <a:rPr>
                        <a:latin typeface="Cambria Math" panose="02040503050406030204" pitchFamily="18" charset="0"/>
                      </a:rPr>
                      <m:t>12</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a:t> wide. Small squares (all the same size) are to be cut from each corner and the sides folded to form the box. What size should the squares be to give a maximum volume to the box?</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Oil Pipeline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An oil company wants to lay a pipeline from its offshore drilling rig to a storage tank on shore. The rig (point </a:t>
                </a:r>
                <a14:m>
                  <m:oMath xmlns:m="http://schemas.openxmlformats.org/officeDocument/2006/math">
                    <m:r>
                      <a:rPr>
                        <a:latin typeface="Cambria Math" panose="02040503050406030204" pitchFamily="18" charset="0"/>
                      </a:rPr>
                      <m:t>𝑅</m:t>
                    </m:r>
                  </m:oMath>
                </a14:m>
                <a:r>
                  <a:rPr sz="2800"/>
                  <a:t>) is three miles offshore (point </a:t>
                </a:r>
                <a14:m>
                  <m:oMath xmlns:m="http://schemas.openxmlformats.org/officeDocument/2006/math">
                    <m:r>
                      <a:rPr>
                        <a:latin typeface="Cambria Math" panose="02040503050406030204" pitchFamily="18" charset="0"/>
                      </a:rPr>
                      <m:t>𝐴</m:t>
                    </m:r>
                  </m:oMath>
                </a14:m>
                <a:r>
                  <a:rPr sz="2800"/>
                  <a:t>), and the storage tank (point </a:t>
                </a:r>
                <a14:m>
                  <m:oMath xmlns:m="http://schemas.openxmlformats.org/officeDocument/2006/math">
                    <m:r>
                      <a:rPr>
                        <a:latin typeface="Cambria Math" panose="02040503050406030204" pitchFamily="18" charset="0"/>
                      </a:rPr>
                      <m:t>𝐵</m:t>
                    </m:r>
                  </m:oMath>
                </a14:m>
                <a:r>
                  <a:rPr sz="2800"/>
                  <a:t>) is </a:t>
                </a:r>
                <a:r>
                  <a:rPr sz="2800">
                    <a:latin typeface="Cambria Math"/>
                  </a:rPr>
                  <a:t>8</a:t>
                </a:r>
                <a:r>
                  <a:rPr sz="2800"/>
                  <a:t> miles down the shoreline. The cost of laying pipe underwater is </a:t>
                </a:r>
                <a14:m>
                  <m:oMath xmlns:m="http://schemas.openxmlformats.org/officeDocument/2006/math">
                    <m:r>
                      <a:rPr>
                        <a:latin typeface="Cambria Math" panose="02040503050406030204" pitchFamily="18" charset="0"/>
                      </a:rPr>
                      <m:t>$800</m:t>
                    </m:r>
                  </m:oMath>
                </a14:m>
                <a:r>
                  <a:rPr sz="2800"/>
                  <a:t> per mile and along the shoreline is </a:t>
                </a:r>
                <a14:m>
                  <m:oMath xmlns:m="http://schemas.openxmlformats.org/officeDocument/2006/math">
                    <m:r>
                      <a:rPr>
                        <a:latin typeface="Cambria Math" panose="02040503050406030204" pitchFamily="18" charset="0"/>
                      </a:rPr>
                      <m:t>$400</m:t>
                    </m:r>
                  </m:oMath>
                </a14:m>
                <a:r>
                  <a:rPr sz="2800"/>
                  <a:t> per mile. Point </a:t>
                </a:r>
                <a14:m>
                  <m:oMath xmlns:m="http://schemas.openxmlformats.org/officeDocument/2006/math">
                    <m:r>
                      <a:rPr>
                        <a:latin typeface="Cambria Math" panose="02040503050406030204" pitchFamily="18" charset="0"/>
                      </a:rPr>
                      <m:t>𝑃</m:t>
                    </m:r>
                  </m:oMath>
                </a14:m>
                <a:r>
                  <a:rPr sz="2800"/>
                  <a:t> is the point on shore where the underwater pipe connects with the shoreline pipe. Where should point </a:t>
                </a:r>
                <a14:m>
                  <m:oMath xmlns:m="http://schemas.openxmlformats.org/officeDocument/2006/math">
                    <m:r>
                      <a:rPr>
                        <a:latin typeface="Cambria Math" panose="02040503050406030204" pitchFamily="18" charset="0"/>
                      </a:rPr>
                      <m:t>𝑃</m:t>
                    </m:r>
                  </m:oMath>
                </a14:m>
                <a:r>
                  <a:rPr sz="2800"/>
                  <a:t> be located so as to minimize the cost of laying pipe?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87"/>
            <a:ext cx="8229600" cy="914400"/>
          </a:xfrm>
        </p:spPr>
        <p:txBody>
          <a:bodyPr anchor="ctr">
            <a:normAutofit/>
          </a:bodyPr>
          <a:lstStyle/>
          <a:p>
            <a:pPr>
              <a:defRPr sz="3200"/>
            </a:pPr>
            <a:r>
              <a:t>Example 4: Oil Pipeline (cont.)</a:t>
            </a:r>
          </a:p>
        </p:txBody>
      </p:sp>
      <p:pic>
        <p:nvPicPr>
          <p:cNvPr id="5" name="Content Placeholder 4" descr="Text, whiteboard&#10;&#10;Description automatically generated">
            <a:extLst>
              <a:ext uri="{FF2B5EF4-FFF2-40B4-BE49-F238E27FC236}">
                <a16:creationId xmlns:a16="http://schemas.microsoft.com/office/drawing/2014/main" id="{9C508E57-24D8-99DA-364A-760482ED0CAB}"/>
              </a:ext>
            </a:extLst>
          </p:cNvPr>
          <p:cNvPicPr>
            <a:picLocks noGrp="1" noChangeAspect="1"/>
          </p:cNvPicPr>
          <p:nvPr>
            <p:ph sz="quarter" idx="10"/>
          </p:nvPr>
        </p:nvPicPr>
        <p:blipFill>
          <a:blip r:embed="rId2"/>
          <a:stretch>
            <a:fillRect/>
          </a:stretch>
        </p:blipFill>
        <p:spPr>
          <a:xfrm>
            <a:off x="457200" y="1136873"/>
            <a:ext cx="8229600" cy="477316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Oil Pipeline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Let </a:t>
                </a:r>
                <a14:m>
                  <m:oMath xmlns:m="http://schemas.openxmlformats.org/officeDocument/2006/math">
                    <m:r>
                      <a:rPr>
                        <a:latin typeface="Cambria Math" panose="02040503050406030204" pitchFamily="18" charset="0"/>
                      </a:rPr>
                      <m:t>𝑥</m:t>
                    </m:r>
                  </m:oMath>
                </a14:m>
                <a:r>
                  <a:rPr sz="2800"/>
                  <a:t> be the distance from </a:t>
                </a:r>
                <a14:m>
                  <m:oMath xmlns:m="http://schemas.openxmlformats.org/officeDocument/2006/math">
                    <m:r>
                      <a:rPr>
                        <a:latin typeface="Cambria Math" panose="02040503050406030204" pitchFamily="18" charset="0"/>
                      </a:rPr>
                      <m:t>𝐴</m:t>
                    </m:r>
                  </m:oMath>
                </a14:m>
                <a:r>
                  <a:rPr sz="2800"/>
                  <a:t> to </a:t>
                </a:r>
                <a14:m>
                  <m:oMath xmlns:m="http://schemas.openxmlformats.org/officeDocument/2006/math">
                    <m:r>
                      <a:rPr>
                        <a:latin typeface="Cambria Math" panose="02040503050406030204" pitchFamily="18" charset="0"/>
                      </a:rPr>
                      <m:t>𝑃</m:t>
                    </m:r>
                  </m:oMath>
                </a14:m>
                <a:r>
                  <a:rPr sz="2800"/>
                  <a:t>.</a:t>
                </a:r>
              </a:p>
              <a:p>
                <a:pPr>
                  <a:defRPr sz="2800"/>
                </a:pPr>
                <a:r>
                  <a:rPr sz="2800"/>
                  <a:t>Since </a:t>
                </a:r>
                <a14:m>
                  <m:oMath xmlns:m="http://schemas.openxmlformats.org/officeDocument/2006/math">
                    <m:bar>
                      <m:barPr>
                        <m:pos m:val="top"/>
                        <m:ctrlPr>
                          <a:rPr>
                            <a:latin typeface="Cambria Math" panose="02040503050406030204" pitchFamily="18" charset="0"/>
                          </a:rPr>
                        </m:ctrlPr>
                      </m:barPr>
                      <m:e>
                        <m:r>
                          <a:rPr>
                            <a:latin typeface="Cambria Math" panose="02040503050406030204" pitchFamily="18" charset="0"/>
                          </a:rPr>
                          <m:t>𝐴𝐵</m:t>
                        </m:r>
                      </m:e>
                    </m:bar>
                    <m:r>
                      <a:rPr>
                        <a:latin typeface="Cambria Math" panose="02040503050406030204" pitchFamily="18" charset="0"/>
                      </a:rPr>
                      <m:t>=</m:t>
                    </m:r>
                    <m:r>
                      <a:rPr>
                        <a:latin typeface="Cambria Math" panose="02040503050406030204" pitchFamily="18" charset="0"/>
                      </a:rPr>
                      <m:t>8</m:t>
                    </m:r>
                  </m:oMath>
                </a14:m>
                <a:r>
                  <a:rPr sz="2800"/>
                  <a:t>, </a:t>
                </a:r>
                <a14:m>
                  <m:oMath xmlns:m="http://schemas.openxmlformats.org/officeDocument/2006/math">
                    <m:bar>
                      <m:barPr>
                        <m:pos m:val="top"/>
                        <m:ctrlPr>
                          <a:rPr>
                            <a:latin typeface="Cambria Math" panose="02040503050406030204" pitchFamily="18" charset="0"/>
                          </a:rPr>
                        </m:ctrlPr>
                      </m:barPr>
                      <m:e>
                        <m:r>
                          <a:rPr>
                            <a:latin typeface="Cambria Math" panose="02040503050406030204" pitchFamily="18" charset="0"/>
                          </a:rPr>
                          <m:t>𝑃𝐵</m:t>
                        </m:r>
                      </m:e>
                    </m:ba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𝑥</m:t>
                    </m:r>
                  </m:oMath>
                </a14:m>
                <a:r>
                  <a:rPr sz="2800"/>
                  <a:t>.</a:t>
                </a:r>
              </a:p>
              <a:p>
                <a:r>
                  <a:rPr sz="2800"/>
                  <a:t>By the Pythagorean Theorem,</a:t>
                </a:r>
              </a:p>
              <a:p>
                <a:pPr algn="ctr">
                  <a:defRPr sz="2800"/>
                </a:pPr>
                <a14:m>
                  <m:oMath xmlns:m="http://schemas.openxmlformats.org/officeDocument/2006/math">
                    <m:bar>
                      <m:barPr>
                        <m:pos m:val="top"/>
                        <m:ctrlPr>
                          <a:rPr>
                            <a:latin typeface="Cambria Math" panose="02040503050406030204" pitchFamily="18" charset="0"/>
                          </a:rPr>
                        </m:ctrlPr>
                      </m:barPr>
                      <m:e>
                        <m:r>
                          <a:rPr>
                            <a:latin typeface="Cambria Math" panose="02040503050406030204" pitchFamily="18" charset="0"/>
                          </a:rPr>
                          <m:t>𝑅𝑃</m:t>
                        </m:r>
                      </m:e>
                    </m:bar>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e>
                    </m:rad>
                  </m:oMath>
                </a14:m>
                <a:r>
                  <a:rPr sz="280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87"/>
            <a:ext cx="8229600" cy="914400"/>
          </a:xfrm>
        </p:spPr>
        <p:txBody>
          <a:bodyPr anchor="ctr">
            <a:normAutofit/>
          </a:bodyPr>
          <a:lstStyle/>
          <a:p>
            <a:pPr>
              <a:defRPr sz="3200"/>
            </a:pPr>
            <a:r>
              <a:t>Example 4: Oil Pipeline (cont.)</a:t>
            </a:r>
          </a:p>
        </p:txBody>
      </p:sp>
      <p:pic>
        <p:nvPicPr>
          <p:cNvPr id="5" name="Content Placeholder 4" descr="Text&#10;&#10;Description automatically generated">
            <a:extLst>
              <a:ext uri="{FF2B5EF4-FFF2-40B4-BE49-F238E27FC236}">
                <a16:creationId xmlns:a16="http://schemas.microsoft.com/office/drawing/2014/main" id="{7086E19F-8B76-9284-D835-E1E44403BC76}"/>
              </a:ext>
            </a:extLst>
          </p:cNvPr>
          <p:cNvPicPr>
            <a:picLocks noGrp="1" noChangeAspect="1"/>
          </p:cNvPicPr>
          <p:nvPr>
            <p:ph sz="quarter" idx="10"/>
          </p:nvPr>
        </p:nvPicPr>
        <p:blipFill>
          <a:blip r:embed="rId2"/>
          <a:stretch>
            <a:fillRect/>
          </a:stretch>
        </p:blipFill>
        <p:spPr>
          <a:xfrm>
            <a:off x="457200" y="1126585"/>
            <a:ext cx="8229600" cy="479374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Oil Pipeline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The total cost of laying pipe is</a:t>
                </a:r>
              </a:p>
              <a:p>
                <a:pPr algn="ctr"/>
                <a:r>
                  <a:rPr dirty="0"/>
                  <a:t>​</a:t>
                </a:r>
              </a:p>
              <a:p>
                <a:pPr algn="l">
                  <a:defRPr sz="2800"/>
                </a:pPr>
                <a:endParaRPr lang="en-US" sz="2800" dirty="0"/>
              </a:p>
              <a:p>
                <a:pPr algn="l">
                  <a:defRPr sz="2800"/>
                </a:pPr>
                <a:endParaRPr lang="en-US" dirty="0"/>
              </a:p>
              <a:p>
                <a:pPr algn="l">
                  <a:defRPr sz="2800"/>
                </a:pPr>
                <a:r>
                  <a:rPr sz="2800" dirty="0"/>
                  <a:t>Differentiating </a:t>
                </a:r>
                <a14:m>
                  <m:oMath xmlns:m="http://schemas.openxmlformats.org/officeDocument/2006/math">
                    <m:r>
                      <a:rPr>
                        <a:latin typeface="Cambria Math" panose="02040503050406030204" pitchFamily="18" charset="0"/>
                      </a:rPr>
                      <m:t>𝐶</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gives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451206191"/>
                  </p:ext>
                </p:extLst>
              </p:nvPr>
            </p:nvGraphicFramePr>
            <p:xfrm>
              <a:off x="457200" y="1557432"/>
              <a:ext cx="8229600" cy="1303592"/>
            </p:xfrm>
            <a:graphic>
              <a:graphicData uri="http://schemas.openxmlformats.org/drawingml/2006/table">
                <a:tbl>
                  <a:tblPr firstRow="1" bandRow="1">
                    <a:tableStyleId>{2D5ABB26-0587-4C30-8999-92F81FD0307C}</a:tableStyleId>
                  </a:tblPr>
                  <a:tblGrid>
                    <a:gridCol w="1200150">
                      <a:extLst>
                        <a:ext uri="{9D8B030D-6E8A-4147-A177-3AD203B41FA5}">
                          <a16:colId xmlns:a16="http://schemas.microsoft.com/office/drawing/2014/main" val="20000"/>
                        </a:ext>
                      </a:extLst>
                    </a:gridCol>
                    <a:gridCol w="7029450">
                      <a:extLst>
                        <a:ext uri="{9D8B030D-6E8A-4147-A177-3AD203B41FA5}">
                          <a16:colId xmlns:a16="http://schemas.microsoft.com/office/drawing/2014/main" val="20001"/>
                        </a:ext>
                      </a:extLst>
                    </a:gridCol>
                  </a:tblGrid>
                  <a:tr h="647700">
                    <a:tc>
                      <a:txBody>
                        <a:bodyPr/>
                        <a:lstStyle/>
                        <a:p>
                          <a:pPr algn="l">
                            <a:defRPr sz="1600"/>
                          </a:pPr>
                          <a:r>
                            <a:rPr sz="2800"/>
                            <a:t>​</a:t>
                          </a:r>
                          <a14:m>
                            <m:oMath xmlns:m="http://schemas.openxmlformats.org/officeDocument/2006/math">
                              <m:r>
                                <a:rPr sz="2800">
                                  <a:latin typeface="Cambria Math"/>
                                </a:rPr>
                                <m:t>𝐶</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800</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9</m:t>
                                  </m:r>
                                </m:e>
                              </m:rad>
                              <m:r>
                                <a:rPr sz="2800">
                                  <a:latin typeface="Cambria Math"/>
                                </a:rPr>
                                <m:t>+</m:t>
                              </m:r>
                              <m:r>
                                <a:rPr sz="2800">
                                  <a:latin typeface="Cambria Math"/>
                                </a:rPr>
                                <m:t>400</m:t>
                              </m:r>
                              <m:d>
                                <m:dPr>
                                  <m:ctrlPr>
                                    <a:rPr sz="2800" i="1">
                                      <a:latin typeface="Cambria Math" panose="02040503050406030204" pitchFamily="18" charset="0"/>
                                    </a:rPr>
                                  </m:ctrlPr>
                                </m:dPr>
                                <m:e>
                                  <m:r>
                                    <a:rPr sz="2800">
                                      <a:latin typeface="Cambria Math"/>
                                    </a:rPr>
                                    <m:t>8</m:t>
                                  </m:r>
                                  <m:r>
                                    <a:rPr sz="2800">
                                      <a:latin typeface="Cambria Math"/>
                                    </a:rPr>
                                    <m:t>−</m:t>
                                  </m:r>
                                  <m:r>
                                    <a:rPr sz="2800">
                                      <a:latin typeface="Cambria Math"/>
                                    </a:rPr>
                                    <m:t>𝑥</m:t>
                                  </m:r>
                                </m:e>
                              </m:d>
                            </m:oMath>
                          </a14:m>
                          <a:endParaRPr sz="2800" dirty="0"/>
                        </a:p>
                      </a:txBody>
                      <a:tcPr marL="36576" marR="36576" marT="36576" marB="36576" anchor="ctr"/>
                    </a:tc>
                    <a:extLst>
                      <a:ext uri="{0D108BD9-81ED-4DB2-BD59-A6C34878D82A}">
                        <a16:rowId xmlns:a16="http://schemas.microsoft.com/office/drawing/2014/main" val="10000"/>
                      </a:ext>
                    </a:extLst>
                  </a:tr>
                  <a:tr h="647700">
                    <a:tc>
                      <a:txBody>
                        <a:bodyPr/>
                        <a:lstStyle/>
                        <a:p>
                          <a:pPr algn="l">
                            <a:defRPr sz="1600"/>
                          </a:pPr>
                          <a:r>
                            <a:rPr sz="2800"/>
                            <a:t>​</a:t>
                          </a:r>
                          <a14:m>
                            <m:oMath xmlns:m="http://schemas.openxmlformats.org/officeDocument/2006/math">
                              <m:phant>
                                <m:phantPr>
                                  <m:show m:val="off"/>
                                  <m:ctrlPr>
                                    <a:rPr sz="2800">
                                      <a:latin typeface="Cambria Math" panose="02040503050406030204" pitchFamily="18" charset="0"/>
                                    </a:rPr>
                                  </m:ctrlPr>
                                </m:phantPr>
                                <m:e>
                                  <m:r>
                                    <a:rPr sz="2800">
                                      <a:latin typeface="Cambria Math"/>
                                    </a:rPr>
                                    <m:t>𝐶</m:t>
                                  </m:r>
                                  <m:r>
                                    <a:rPr sz="2800">
                                      <a:latin typeface="Cambria Math"/>
                                    </a:rPr>
                                    <m:t>⁡</m:t>
                                  </m:r>
                                  <m:d>
                                    <m:dPr>
                                      <m:ctrlPr>
                                        <a:rPr sz="2800" i="1">
                                          <a:latin typeface="Cambria Math" panose="02040503050406030204" pitchFamily="18" charset="0"/>
                                        </a:rPr>
                                      </m:ctrlPr>
                                    </m:dPr>
                                    <m:e>
                                      <m:r>
                                        <a:rPr sz="2800">
                                          <a:latin typeface="Cambria Math"/>
                                        </a:rPr>
                                        <m:t>𝑥</m:t>
                                      </m:r>
                                    </m:e>
                                  </m:d>
                                </m:e>
                              </m:phant>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800</m:t>
                              </m:r>
                              <m:sSup>
                                <m:sSupPr>
                                  <m:ctrlPr>
                                    <a:rPr sz="2800" i="1">
                                      <a:latin typeface="Cambria Math" panose="02040503050406030204" pitchFamily="18" charset="0"/>
                                    </a:rPr>
                                  </m:ctrlPr>
                                </m:sSupPr>
                                <m:e>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9</m:t>
                                      </m:r>
                                    </m:e>
                                  </m:d>
                                </m:e>
                                <m:sup>
                                  <m:f>
                                    <m:fPr>
                                      <m:ctrlPr>
                                        <a:rPr sz="2800" i="1">
                                          <a:latin typeface="Cambria Math" panose="02040503050406030204" pitchFamily="18" charset="0"/>
                                        </a:rPr>
                                      </m:ctrlPr>
                                    </m:fPr>
                                    <m:num>
                                      <m:r>
                                        <a:rPr sz="2800">
                                          <a:latin typeface="Cambria Math"/>
                                        </a:rPr>
                                        <m:t>1</m:t>
                                      </m:r>
                                    </m:num>
                                    <m:den>
                                      <m:r>
                                        <a:rPr sz="2800">
                                          <a:latin typeface="Cambria Math"/>
                                        </a:rPr>
                                        <m:t>2</m:t>
                                      </m:r>
                                    </m:den>
                                  </m:f>
                                </m:sup>
                              </m:sSup>
                              <m:r>
                                <a:rPr sz="2800">
                                  <a:latin typeface="Cambria Math"/>
                                </a:rPr>
                                <m:t>+</m:t>
                              </m:r>
                              <m:r>
                                <a:rPr sz="2800">
                                  <a:latin typeface="Cambria Math"/>
                                </a:rPr>
                                <m:t>3200</m:t>
                              </m:r>
                              <m:r>
                                <a:rPr sz="2800">
                                  <a:latin typeface="Cambria Math"/>
                                </a:rPr>
                                <m:t>−</m:t>
                              </m:r>
                              <m:r>
                                <a:rPr sz="2800">
                                  <a:latin typeface="Cambria Math"/>
                                </a:rPr>
                                <m:t>400</m:t>
                              </m:r>
                              <m:r>
                                <a:rPr sz="2800">
                                  <a:latin typeface="Cambria Math"/>
                                </a:rPr>
                                <m:t>𝑥</m:t>
                              </m:r>
                              <m:r>
                                <m:rPr>
                                  <m:nor/>
                                </m:rPr>
                                <a:rPr sz="2800">
                                  <a:latin typeface="Cambria Math"/>
                                </a:rPr>
                                <m:t>.</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451206191"/>
                  </p:ext>
                </p:extLst>
              </p:nvPr>
            </p:nvGraphicFramePr>
            <p:xfrm>
              <a:off x="457200" y="1557432"/>
              <a:ext cx="8229600" cy="1303592"/>
            </p:xfrm>
            <a:graphic>
              <a:graphicData uri="http://schemas.openxmlformats.org/drawingml/2006/table">
                <a:tbl>
                  <a:tblPr firstRow="1" bandRow="1">
                    <a:tableStyleId>{2D5ABB26-0587-4C30-8999-92F81FD0307C}</a:tableStyleId>
                  </a:tblPr>
                  <a:tblGrid>
                    <a:gridCol w="1200150">
                      <a:extLst>
                        <a:ext uri="{9D8B030D-6E8A-4147-A177-3AD203B41FA5}">
                          <a16:colId xmlns:a16="http://schemas.microsoft.com/office/drawing/2014/main" val="20000"/>
                        </a:ext>
                      </a:extLst>
                    </a:gridCol>
                    <a:gridCol w="7029450">
                      <a:extLst>
                        <a:ext uri="{9D8B030D-6E8A-4147-A177-3AD203B41FA5}">
                          <a16:colId xmlns:a16="http://schemas.microsoft.com/office/drawing/2014/main" val="20001"/>
                        </a:ext>
                      </a:extLst>
                    </a:gridCol>
                  </a:tblGrid>
                  <a:tr h="647700">
                    <a:tc>
                      <a:txBody>
                        <a:bodyPr/>
                        <a:lstStyle/>
                        <a:p>
                          <a:endParaRPr lang="en-US"/>
                        </a:p>
                      </a:txBody>
                      <a:tcPr marL="36576" marR="36576" marT="36576" marB="36576" anchor="ctr">
                        <a:blipFill>
                          <a:blip r:embed="rId3"/>
                          <a:stretch>
                            <a:fillRect r="-585279" b="-128972"/>
                          </a:stretch>
                        </a:blipFill>
                      </a:tcPr>
                    </a:tc>
                    <a:tc>
                      <a:txBody>
                        <a:bodyPr/>
                        <a:lstStyle/>
                        <a:p>
                          <a:endParaRPr lang="en-US"/>
                        </a:p>
                      </a:txBody>
                      <a:tcPr marL="36576" marR="36576" marT="36576" marB="36576" anchor="ctr">
                        <a:blipFill>
                          <a:blip r:embed="rId3"/>
                          <a:stretch>
                            <a:fillRect l="-17086" b="-128972"/>
                          </a:stretch>
                        </a:blipFill>
                      </a:tcPr>
                    </a:tc>
                    <a:extLst>
                      <a:ext uri="{0D108BD9-81ED-4DB2-BD59-A6C34878D82A}">
                        <a16:rowId xmlns:a16="http://schemas.microsoft.com/office/drawing/2014/main" val="10000"/>
                      </a:ext>
                    </a:extLst>
                  </a:tr>
                  <a:tr h="655892">
                    <a:tc>
                      <a:txBody>
                        <a:bodyPr/>
                        <a:lstStyle/>
                        <a:p>
                          <a:endParaRPr lang="en-US"/>
                        </a:p>
                      </a:txBody>
                      <a:tcPr marL="36576" marR="36576" marT="36576" marB="36576" anchor="ctr">
                        <a:blipFill>
                          <a:blip r:embed="rId3"/>
                          <a:stretch>
                            <a:fillRect t="-99074" r="-585279" b="-27778"/>
                          </a:stretch>
                        </a:blipFill>
                      </a:tcPr>
                    </a:tc>
                    <a:tc>
                      <a:txBody>
                        <a:bodyPr/>
                        <a:lstStyle/>
                        <a:p>
                          <a:endParaRPr lang="en-US"/>
                        </a:p>
                      </a:txBody>
                      <a:tcPr marL="36576" marR="36576" marT="36576" marB="36576" anchor="ctr">
                        <a:blipFill>
                          <a:blip r:embed="rId3"/>
                          <a:stretch>
                            <a:fillRect l="-17086" t="-99074" b="-2777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575B9777-0D73-0C9A-61A0-8C09716CB03F}"/>
                  </a:ext>
                </a:extLst>
              </p:cNvPr>
              <p:cNvGraphicFramePr>
                <a:graphicFrameLocks/>
              </p:cNvGraphicFramePr>
              <p:nvPr>
                <p:extLst>
                  <p:ext uri="{D42A27DB-BD31-4B8C-83A1-F6EECF244321}">
                    <p14:modId xmlns:p14="http://schemas.microsoft.com/office/powerpoint/2010/main" val="1266190803"/>
                  </p:ext>
                </p:extLst>
              </p:nvPr>
            </p:nvGraphicFramePr>
            <p:xfrm>
              <a:off x="443669" y="3483418"/>
              <a:ext cx="8229600" cy="2146364"/>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0000"/>
                        </a:ext>
                      </a:extLst>
                    </a:gridCol>
                    <a:gridCol w="4356931">
                      <a:extLst>
                        <a:ext uri="{9D8B030D-6E8A-4147-A177-3AD203B41FA5}">
                          <a16:colId xmlns:a16="http://schemas.microsoft.com/office/drawing/2014/main" val="20001"/>
                        </a:ext>
                      </a:extLst>
                    </a:gridCol>
                    <a:gridCol w="3415469">
                      <a:extLst>
                        <a:ext uri="{9D8B030D-6E8A-4147-A177-3AD203B41FA5}">
                          <a16:colId xmlns:a16="http://schemas.microsoft.com/office/drawing/2014/main" val="20002"/>
                        </a:ext>
                      </a:extLst>
                    </a:gridCol>
                  </a:tblGrid>
                  <a:tr h="370840">
                    <a:tc>
                      <a:txBody>
                        <a:bodyPr/>
                        <a:lstStyle/>
                        <a:p>
                          <a:pPr algn="l">
                            <a:defRPr sz="1800"/>
                          </a:pPr>
                          <a:r>
                            <a:rPr sz="2400" dirty="0"/>
                            <a:t>​</a:t>
                          </a:r>
                          <a14:m>
                            <m:oMath xmlns:m="http://schemas.openxmlformats.org/officeDocument/2006/math">
                              <m:f>
                                <m:fPr>
                                  <m:ctrlPr>
                                    <a:rPr sz="2400">
                                      <a:latin typeface="Cambria Math" panose="02040503050406030204" pitchFamily="18" charset="0"/>
                                    </a:rPr>
                                  </m:ctrlPr>
                                </m:fPr>
                                <m:num>
                                  <m:r>
                                    <a:rPr sz="2400">
                                      <a:latin typeface="Cambria Math"/>
                                    </a:rPr>
                                    <m:t>𝑑𝐶</m:t>
                                  </m:r>
                                </m:num>
                                <m:den>
                                  <m:r>
                                    <a:rPr sz="2400">
                                      <a:latin typeface="Cambria Math"/>
                                    </a:rPr>
                                    <m:t>𝑑𝑥</m:t>
                                  </m:r>
                                </m:den>
                              </m:f>
                            </m:oMath>
                          </a14:m>
                          <a:endParaRPr sz="2400" dirty="0"/>
                        </a:p>
                      </a:txBody>
                      <a:tcPr/>
                    </a:tc>
                    <a:tc>
                      <a:txBody>
                        <a:bodyPr/>
                        <a:lstStyle/>
                        <a:p>
                          <a:pPr algn="l">
                            <a:defRPr sz="1800"/>
                          </a:pPr>
                          <a:r>
                            <a:rPr sz="2400" dirty="0"/>
                            <a:t>​</a:t>
                          </a:r>
                          <a14:m>
                            <m:oMath xmlns:m="http://schemas.openxmlformats.org/officeDocument/2006/math">
                              <m:r>
                                <a:rPr sz="2400">
                                  <a:latin typeface="Cambria Math"/>
                                </a:rPr>
                                <m:t>=</m:t>
                              </m:r>
                              <m:r>
                                <a:rPr sz="2400">
                                  <a:latin typeface="Cambria Math"/>
                                </a:rPr>
                                <m:t>800</m:t>
                              </m:r>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den>
                              </m:f>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9</m:t>
                                      </m:r>
                                    </m:e>
                                  </m:d>
                                </m:e>
                                <m:sup>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den>
                                  </m:f>
                                </m:sup>
                              </m:sSup>
                              <m:d>
                                <m:dPr>
                                  <m:ctrlPr>
                                    <a:rPr sz="2400" i="1">
                                      <a:latin typeface="Cambria Math" panose="02040503050406030204" pitchFamily="18" charset="0"/>
                                    </a:rPr>
                                  </m:ctrlPr>
                                </m:dPr>
                                <m:e>
                                  <m:r>
                                    <a:rPr sz="2400">
                                      <a:latin typeface="Cambria Math"/>
                                    </a:rPr>
                                    <m:t>2</m:t>
                                  </m:r>
                                  <m:r>
                                    <a:rPr sz="2400">
                                      <a:latin typeface="Cambria Math"/>
                                    </a:rPr>
                                    <m:t>𝑥</m:t>
                                  </m:r>
                                </m:e>
                              </m:d>
                              <m:r>
                                <a:rPr sz="2400">
                                  <a:latin typeface="Cambria Math"/>
                                </a:rPr>
                                <m:t>−</m:t>
                              </m:r>
                              <m:r>
                                <a:rPr sz="2400">
                                  <a:latin typeface="Cambria Math"/>
                                </a:rPr>
                                <m:t>400</m:t>
                              </m:r>
                            </m:oMath>
                          </a14:m>
                          <a:endParaRPr sz="2400" dirty="0"/>
                        </a:p>
                      </a:txBody>
                      <a:tcPr anchor="b"/>
                    </a:tc>
                    <a:tc>
                      <a:txBody>
                        <a:bodyPr/>
                        <a:lstStyle/>
                        <a:p>
                          <a:pPr algn="l"/>
                          <a:endParaRPr sz="2400"/>
                        </a:p>
                      </a:txBody>
                      <a:tcPr/>
                    </a:tc>
                    <a:extLst>
                      <a:ext uri="{0D108BD9-81ED-4DB2-BD59-A6C34878D82A}">
                        <a16:rowId xmlns:a16="http://schemas.microsoft.com/office/drawing/2014/main" val="10000"/>
                      </a:ext>
                    </a:extLst>
                  </a:tr>
                  <a:tr h="370840">
                    <a:tc>
                      <a:txBody>
                        <a:bodyPr/>
                        <a:lstStyle/>
                        <a:p>
                          <a:pPr algn="l"/>
                          <a:r>
                            <a:rPr sz="2400"/>
                            <a:t>​</a:t>
                          </a:r>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800</m:t>
                                  </m:r>
                                  <m:r>
                                    <a:rPr sz="2400">
                                      <a:latin typeface="Cambria Math"/>
                                    </a:rPr>
                                    <m:t>𝑥</m:t>
                                  </m:r>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9</m:t>
                                      </m:r>
                                    </m:e>
                                  </m:rad>
                                </m:den>
                              </m:f>
                              <m:r>
                                <a:rPr sz="2400">
                                  <a:latin typeface="Cambria Math"/>
                                </a:rPr>
                                <m:t>−</m:t>
                              </m:r>
                              <m:r>
                                <a:rPr sz="2400">
                                  <a:latin typeface="Cambria Math"/>
                                </a:rPr>
                                <m:t>400</m:t>
                              </m:r>
                              <m:r>
                                <m:rPr>
                                  <m:nor/>
                                </m:rPr>
                                <a:rPr sz="2400">
                                  <a:latin typeface="Cambria Math"/>
                                </a:rPr>
                                <m:t>.</m:t>
                              </m:r>
                            </m:oMath>
                          </a14:m>
                          <a:endParaRPr sz="2400" dirty="0"/>
                        </a:p>
                      </a:txBody>
                      <a:tcPr/>
                    </a:tc>
                    <a:tc>
                      <a:txBody>
                        <a:bodyPr/>
                        <a:lstStyle/>
                        <a:p>
                          <a:pPr algn="l">
                            <a:defRPr sz="1100" b="1"/>
                          </a:pPr>
                          <a:r>
                            <a:rPr sz="2400" b="0" dirty="0"/>
                            <a:t>(Note: </a:t>
                          </a:r>
                          <a14:m>
                            <m:oMath xmlns:m="http://schemas.openxmlformats.org/officeDocument/2006/math">
                              <m:f>
                                <m:fPr>
                                  <m:ctrlPr>
                                    <a:rPr sz="2400" b="0" i="1">
                                      <a:latin typeface="Cambria Math" panose="02040503050406030204" pitchFamily="18" charset="0"/>
                                    </a:rPr>
                                  </m:ctrlPr>
                                </m:fPr>
                                <m:num>
                                  <m:sSup>
                                    <m:sSupPr>
                                      <m:ctrlPr>
                                        <a:rPr sz="2400" b="0" i="1">
                                          <a:latin typeface="Cambria Math" panose="02040503050406030204" pitchFamily="18" charset="0"/>
                                        </a:rPr>
                                      </m:ctrlPr>
                                    </m:sSupPr>
                                    <m:e>
                                      <m:r>
                                        <m:rPr>
                                          <m:sty m:val="p"/>
                                        </m:rPr>
                                        <a:rPr sz="2400" b="0" i="1">
                                          <a:latin typeface="Cambria Math"/>
                                        </a:rPr>
                                        <m:t>d</m:t>
                                      </m:r>
                                    </m:e>
                                    <m:sup>
                                      <m:r>
                                        <a:rPr sz="2400" b="0">
                                          <a:latin typeface="Cambria Math"/>
                                        </a:rPr>
                                        <m:t>2</m:t>
                                      </m:r>
                                    </m:sup>
                                  </m:sSup>
                                  <m:r>
                                    <m:rPr>
                                      <m:sty m:val="p"/>
                                    </m:rPr>
                                    <a:rPr sz="2400" b="0" i="1">
                                      <a:latin typeface="Cambria Math"/>
                                    </a:rPr>
                                    <m:t>C</m:t>
                                  </m:r>
                                </m:num>
                                <m:den>
                                  <m:sSup>
                                    <m:sSupPr>
                                      <m:ctrlPr>
                                        <a:rPr sz="2400" b="0" i="1">
                                          <a:latin typeface="Cambria Math" panose="02040503050406030204" pitchFamily="18" charset="0"/>
                                        </a:rPr>
                                      </m:ctrlPr>
                                    </m:sSupPr>
                                    <m:e>
                                      <m:r>
                                        <m:rPr>
                                          <m:sty m:val="p"/>
                                        </m:rPr>
                                        <a:rPr sz="2400" b="0" i="1">
                                          <a:latin typeface="Cambria Math"/>
                                        </a:rPr>
                                        <m:t>dx</m:t>
                                      </m:r>
                                    </m:e>
                                    <m:sup>
                                      <m:r>
                                        <a:rPr sz="2400" b="0">
                                          <a:latin typeface="Cambria Math"/>
                                        </a:rPr>
                                        <m:t>2</m:t>
                                      </m:r>
                                    </m:sup>
                                  </m:sSup>
                                </m:den>
                              </m:f>
                              <m:r>
                                <a:rPr sz="2400" b="0">
                                  <a:latin typeface="Cambria Math"/>
                                </a:rPr>
                                <m:t>=</m:t>
                              </m:r>
                              <m:func>
                                <m:funcPr>
                                  <m:ctrlPr>
                                    <a:rPr sz="2400" b="0" i="1">
                                      <a:latin typeface="Cambria Math" panose="02040503050406030204" pitchFamily="18" charset="0"/>
                                    </a:rPr>
                                  </m:ctrlPr>
                                </m:funcPr>
                                <m:fName>
                                  <m:sSup>
                                    <m:sSupPr>
                                      <m:ctrlPr>
                                        <a:rPr sz="2400" b="0" i="1">
                                          <a:latin typeface="Cambria Math" panose="02040503050406030204" pitchFamily="18" charset="0"/>
                                        </a:rPr>
                                      </m:ctrlPr>
                                    </m:sSupPr>
                                    <m:e>
                                      <m:r>
                                        <m:rPr>
                                          <m:sty m:val="p"/>
                                        </m:rPr>
                                        <a:rPr sz="2400" b="0" i="1">
                                          <a:latin typeface="Cambria Math"/>
                                        </a:rPr>
                                        <m:t>C</m:t>
                                      </m:r>
                                    </m:e>
                                    <m:sup>
                                      <m:r>
                                        <a:rPr sz="2400" b="0">
                                          <a:latin typeface="Cambria Math"/>
                                        </a:rPr>
                                        <m:t>″</m:t>
                                      </m:r>
                                    </m:sup>
                                  </m:sSup>
                                </m:fName>
                                <m:e>
                                  <m:d>
                                    <m:dPr>
                                      <m:ctrlPr>
                                        <a:rPr sz="2400" b="0" i="1">
                                          <a:latin typeface="Cambria Math" panose="02040503050406030204" pitchFamily="18" charset="0"/>
                                        </a:rPr>
                                      </m:ctrlPr>
                                    </m:dPr>
                                    <m:e>
                                      <m:r>
                                        <m:rPr>
                                          <m:sty m:val="p"/>
                                        </m:rPr>
                                        <a:rPr sz="2400" b="0" i="1">
                                          <a:latin typeface="Cambria Math"/>
                                        </a:rPr>
                                        <m:t>x</m:t>
                                      </m:r>
                                    </m:e>
                                  </m:d>
                                </m:e>
                              </m:func>
                              <m:r>
                                <a:rPr sz="2400" b="0">
                                  <a:latin typeface="Cambria Math"/>
                                </a:rPr>
                                <m:t>=</m:t>
                              </m:r>
                              <m:r>
                                <a:rPr sz="2400" b="0">
                                  <a:latin typeface="Cambria Math"/>
                                </a:rPr>
                                <m:t>7200</m:t>
                              </m:r>
                              <m:sSup>
                                <m:sSupPr>
                                  <m:ctrlPr>
                                    <a:rPr sz="2400" b="0" i="1">
                                      <a:latin typeface="Cambria Math" panose="02040503050406030204" pitchFamily="18" charset="0"/>
                                    </a:rPr>
                                  </m:ctrlPr>
                                </m:sSupPr>
                                <m:e>
                                  <m:d>
                                    <m:dPr>
                                      <m:ctrlPr>
                                        <a:rPr sz="2400" b="0" i="1">
                                          <a:latin typeface="Cambria Math" panose="02040503050406030204" pitchFamily="18" charset="0"/>
                                        </a:rPr>
                                      </m:ctrlPr>
                                    </m:dPr>
                                    <m:e>
                                      <m:sSup>
                                        <m:sSupPr>
                                          <m:ctrlPr>
                                            <a:rPr sz="2400" b="0" i="1">
                                              <a:latin typeface="Cambria Math" panose="02040503050406030204" pitchFamily="18" charset="0"/>
                                            </a:rPr>
                                          </m:ctrlPr>
                                        </m:sSupPr>
                                        <m:e>
                                          <m:r>
                                            <m:rPr>
                                              <m:sty m:val="p"/>
                                            </m:rPr>
                                            <a:rPr sz="2400" b="0" i="1">
                                              <a:latin typeface="Cambria Math"/>
                                            </a:rPr>
                                            <m:t>x</m:t>
                                          </m:r>
                                        </m:e>
                                        <m:sup>
                                          <m:r>
                                            <a:rPr sz="2400" b="0">
                                              <a:latin typeface="Cambria Math"/>
                                            </a:rPr>
                                            <m:t>2</m:t>
                                          </m:r>
                                        </m:sup>
                                      </m:sSup>
                                      <m:r>
                                        <a:rPr sz="2400" b="0">
                                          <a:latin typeface="Cambria Math"/>
                                        </a:rPr>
                                        <m:t>+</m:t>
                                      </m:r>
                                      <m:r>
                                        <a:rPr sz="2400" b="0">
                                          <a:latin typeface="Cambria Math"/>
                                        </a:rPr>
                                        <m:t>9</m:t>
                                      </m:r>
                                    </m:e>
                                  </m:d>
                                </m:e>
                                <m:sup>
                                  <m:r>
                                    <a:rPr sz="2400" b="0">
                                      <a:latin typeface="Cambria Math"/>
                                    </a:rPr>
                                    <m:t>−</m:t>
                                  </m:r>
                                  <m:f>
                                    <m:fPr>
                                      <m:ctrlPr>
                                        <a:rPr sz="2400" b="0" i="1">
                                          <a:latin typeface="Cambria Math" panose="02040503050406030204" pitchFamily="18" charset="0"/>
                                        </a:rPr>
                                      </m:ctrlPr>
                                    </m:fPr>
                                    <m:num>
                                      <m:r>
                                        <a:rPr sz="2400" b="0">
                                          <a:latin typeface="Cambria Math"/>
                                        </a:rPr>
                                        <m:t>3</m:t>
                                      </m:r>
                                    </m:num>
                                    <m:den>
                                      <m:r>
                                        <a:rPr sz="2400" b="0">
                                          <a:latin typeface="Cambria Math"/>
                                        </a:rPr>
                                        <m:t>2</m:t>
                                      </m:r>
                                    </m:den>
                                  </m:f>
                                </m:sup>
                              </m:sSup>
                            </m:oMath>
                          </a14:m>
                          <a:r>
                            <a:rPr sz="2400" b="0" dirty="0"/>
                            <a:t>)</a:t>
                          </a:r>
                        </a:p>
                      </a:txBody>
                      <a:tcPr/>
                    </a:tc>
                    <a:extLst>
                      <a:ext uri="{0D108BD9-81ED-4DB2-BD59-A6C34878D82A}">
                        <a16:rowId xmlns:a16="http://schemas.microsoft.com/office/drawing/2014/main" val="10001"/>
                      </a:ext>
                    </a:extLst>
                  </a:tr>
                </a:tbl>
              </a:graphicData>
            </a:graphic>
          </p:graphicFrame>
        </mc:Choice>
        <mc:Fallback>
          <p:graphicFrame>
            <p:nvGraphicFramePr>
              <p:cNvPr id="5" name="Table Placeholder 2">
                <a:extLst>
                  <a:ext uri="{FF2B5EF4-FFF2-40B4-BE49-F238E27FC236}">
                    <a16:creationId xmlns:a16="http://schemas.microsoft.com/office/drawing/2014/main" id="{575B9777-0D73-0C9A-61A0-8C09716CB03F}"/>
                  </a:ext>
                </a:extLst>
              </p:cNvPr>
              <p:cNvGraphicFramePr>
                <a:graphicFrameLocks/>
              </p:cNvGraphicFramePr>
              <p:nvPr>
                <p:extLst>
                  <p:ext uri="{D42A27DB-BD31-4B8C-83A1-F6EECF244321}">
                    <p14:modId xmlns:p14="http://schemas.microsoft.com/office/powerpoint/2010/main" val="1266190803"/>
                  </p:ext>
                </p:extLst>
              </p:nvPr>
            </p:nvGraphicFramePr>
            <p:xfrm>
              <a:off x="443669" y="3483418"/>
              <a:ext cx="8229600" cy="2146364"/>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0000"/>
                        </a:ext>
                      </a:extLst>
                    </a:gridCol>
                    <a:gridCol w="4356931">
                      <a:extLst>
                        <a:ext uri="{9D8B030D-6E8A-4147-A177-3AD203B41FA5}">
                          <a16:colId xmlns:a16="http://schemas.microsoft.com/office/drawing/2014/main" val="20001"/>
                        </a:ext>
                      </a:extLst>
                    </a:gridCol>
                    <a:gridCol w="3415469">
                      <a:extLst>
                        <a:ext uri="{9D8B030D-6E8A-4147-A177-3AD203B41FA5}">
                          <a16:colId xmlns:a16="http://schemas.microsoft.com/office/drawing/2014/main" val="20002"/>
                        </a:ext>
                      </a:extLst>
                    </a:gridCol>
                  </a:tblGrid>
                  <a:tr h="983996">
                    <a:tc>
                      <a:txBody>
                        <a:bodyPr/>
                        <a:lstStyle/>
                        <a:p>
                          <a:endParaRPr lang="en-US"/>
                        </a:p>
                      </a:txBody>
                      <a:tcPr>
                        <a:blipFill>
                          <a:blip r:embed="rId4"/>
                          <a:stretch>
                            <a:fillRect t="-4938" r="-1701333" b="-132099"/>
                          </a:stretch>
                        </a:blipFill>
                      </a:tcPr>
                    </a:tc>
                    <a:tc>
                      <a:txBody>
                        <a:bodyPr/>
                        <a:lstStyle/>
                        <a:p>
                          <a:endParaRPr lang="en-US"/>
                        </a:p>
                      </a:txBody>
                      <a:tcPr anchor="b">
                        <a:blipFill>
                          <a:blip r:embed="rId4"/>
                          <a:stretch>
                            <a:fillRect l="-10490" t="-4938" r="-78462" b="-132099"/>
                          </a:stretch>
                        </a:blipFill>
                      </a:tcPr>
                    </a:tc>
                    <a:tc>
                      <a:txBody>
                        <a:bodyPr/>
                        <a:lstStyle/>
                        <a:p>
                          <a:pPr algn="l"/>
                          <a:endParaRPr sz="2400"/>
                        </a:p>
                      </a:txBody>
                      <a:tcPr/>
                    </a:tc>
                    <a:extLst>
                      <a:ext uri="{0D108BD9-81ED-4DB2-BD59-A6C34878D82A}">
                        <a16:rowId xmlns:a16="http://schemas.microsoft.com/office/drawing/2014/main" val="10000"/>
                      </a:ext>
                    </a:extLst>
                  </a:tr>
                  <a:tr h="1162368">
                    <a:tc>
                      <a:txBody>
                        <a:bodyPr/>
                        <a:lstStyle/>
                        <a:p>
                          <a:pPr algn="l"/>
                          <a:r>
                            <a:rPr sz="2400"/>
                            <a:t>​</a:t>
                          </a:r>
                        </a:p>
                      </a:txBody>
                      <a:tcPr/>
                    </a:tc>
                    <a:tc>
                      <a:txBody>
                        <a:bodyPr/>
                        <a:lstStyle/>
                        <a:p>
                          <a:endParaRPr lang="en-US"/>
                        </a:p>
                      </a:txBody>
                      <a:tcPr>
                        <a:blipFill>
                          <a:blip r:embed="rId4"/>
                          <a:stretch>
                            <a:fillRect l="-10490" t="-89005" r="-78462" b="-12042"/>
                          </a:stretch>
                        </a:blipFill>
                      </a:tcPr>
                    </a:tc>
                    <a:tc>
                      <a:txBody>
                        <a:bodyPr/>
                        <a:lstStyle/>
                        <a:p>
                          <a:endParaRPr lang="en-US"/>
                        </a:p>
                      </a:txBody>
                      <a:tcPr>
                        <a:blipFill>
                          <a:blip r:embed="rId4"/>
                          <a:stretch>
                            <a:fillRect l="-140820" t="-89005" b="-12042"/>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Oil Pipeline (cont.)</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E813D70-7ADD-DED5-4304-32177B9B0234}"/>
                  </a:ext>
                </a:extLst>
              </p:cNvPr>
              <p:cNvSpPr txBox="1"/>
              <p:nvPr/>
            </p:nvSpPr>
            <p:spPr>
              <a:xfrm>
                <a:off x="457912" y="1028575"/>
                <a:ext cx="8228888" cy="71288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Setting </a:t>
                </a:r>
                <a14:m>
                  <m:oMath xmlns:m="http://schemas.openxmlformats.org/officeDocument/2006/math">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𝑑𝐶</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mn-cs"/>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solving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we have</a:t>
                </a:r>
              </a:p>
            </p:txBody>
          </p:sp>
        </mc:Choice>
        <mc:Fallback>
          <p:sp>
            <p:nvSpPr>
              <p:cNvPr id="7" name="TextBox 6">
                <a:extLst>
                  <a:ext uri="{FF2B5EF4-FFF2-40B4-BE49-F238E27FC236}">
                    <a16:creationId xmlns:a16="http://schemas.microsoft.com/office/drawing/2014/main" id="{BE813D70-7ADD-DED5-4304-32177B9B0234}"/>
                  </a:ext>
                </a:extLst>
              </p:cNvPr>
              <p:cNvSpPr txBox="1">
                <a:spLocks noRot="1" noChangeAspect="1" noMove="1" noResize="1" noEditPoints="1" noAdjustHandles="1" noChangeArrowheads="1" noChangeShapeType="1" noTextEdit="1"/>
              </p:cNvSpPr>
              <p:nvPr/>
            </p:nvSpPr>
            <p:spPr>
              <a:xfrm>
                <a:off x="457912" y="1028575"/>
                <a:ext cx="8228888" cy="712887"/>
              </a:xfrm>
              <a:prstGeom prst="rect">
                <a:avLst/>
              </a:prstGeom>
              <a:blipFill>
                <a:blip r:embed="rId2"/>
                <a:stretch>
                  <a:fillRect l="-1481"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7F013375-8C19-CC7C-94E5-F27CE72DE4DE}"/>
                  </a:ext>
                </a:extLst>
              </p:cNvPr>
              <p:cNvGraphicFramePr>
                <a:graphicFrameLocks noGrp="1"/>
              </p:cNvGraphicFramePr>
              <p:nvPr>
                <p:extLst>
                  <p:ext uri="{D42A27DB-BD31-4B8C-83A1-F6EECF244321}">
                    <p14:modId xmlns:p14="http://schemas.microsoft.com/office/powerpoint/2010/main" val="4007640693"/>
                  </p:ext>
                </p:extLst>
              </p:nvPr>
            </p:nvGraphicFramePr>
            <p:xfrm>
              <a:off x="457200" y="1754993"/>
              <a:ext cx="8228888" cy="3986531"/>
            </p:xfrm>
            <a:graphic>
              <a:graphicData uri="http://schemas.openxmlformats.org/drawingml/2006/table">
                <a:tbl>
                  <a:tblPr firstRow="1" bandRow="1">
                    <a:tableStyleId>{2D5ABB26-0587-4C30-8999-92F81FD0307C}</a:tableStyleId>
                  </a:tblPr>
                  <a:tblGrid>
                    <a:gridCol w="4114444">
                      <a:extLst>
                        <a:ext uri="{9D8B030D-6E8A-4147-A177-3AD203B41FA5}">
                          <a16:colId xmlns:a16="http://schemas.microsoft.com/office/drawing/2014/main" val="20000"/>
                        </a:ext>
                      </a:extLst>
                    </a:gridCol>
                    <a:gridCol w="4114444">
                      <a:extLst>
                        <a:ext uri="{9D8B030D-6E8A-4147-A177-3AD203B41FA5}">
                          <a16:colId xmlns:a16="http://schemas.microsoft.com/office/drawing/2014/main" val="20001"/>
                        </a:ext>
                      </a:extLst>
                    </a:gridCol>
                  </a:tblGrid>
                  <a:tr h="261257">
                    <a:tc>
                      <a:txBody>
                        <a:bodyPr/>
                        <a:lstStyle/>
                        <a:p>
                          <a:pPr algn="r">
                            <a:defRPr sz="1600"/>
                          </a:pPr>
                          <a:r>
                            <a:rPr sz="2800" dirty="0"/>
                            <a:t>​</a:t>
                          </a:r>
                          <a14:m>
                            <m:oMath xmlns:m="http://schemas.openxmlformats.org/officeDocument/2006/math">
                              <m:f>
                                <m:fPr>
                                  <m:ctrlPr>
                                    <a:rPr sz="2800">
                                      <a:latin typeface="Cambria Math" panose="02040503050406030204" pitchFamily="18" charset="0"/>
                                    </a:rPr>
                                  </m:ctrlPr>
                                </m:fPr>
                                <m:num>
                                  <m:r>
                                    <a:rPr sz="2800">
                                      <a:latin typeface="Cambria Math"/>
                                    </a:rPr>
                                    <m:t>800</m:t>
                                  </m:r>
                                  <m:r>
                                    <a:rPr sz="2800">
                                      <a:latin typeface="Cambria Math"/>
                                    </a:rPr>
                                    <m:t>𝑥</m:t>
                                  </m:r>
                                </m:num>
                                <m:den>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9</m:t>
                                      </m:r>
                                    </m:e>
                                  </m:rad>
                                </m:den>
                              </m:f>
                              <m:r>
                                <a:rPr sz="2800">
                                  <a:latin typeface="Cambria Math"/>
                                </a:rPr>
                                <m:t>−</m:t>
                              </m:r>
                              <m:r>
                                <a:rPr sz="2800">
                                  <a:latin typeface="Cambria Math"/>
                                </a:rPr>
                                <m:t>400</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261257">
                    <a:tc>
                      <a:txBody>
                        <a:bodyPr/>
                        <a:lstStyle/>
                        <a:p>
                          <a:pPr algn="r">
                            <a:defRPr sz="1600"/>
                          </a:pPr>
                          <a:r>
                            <a:rPr sz="2800" dirty="0"/>
                            <a:t>​</a:t>
                          </a:r>
                          <a14:m>
                            <m:oMath xmlns:m="http://schemas.openxmlformats.org/officeDocument/2006/math">
                              <m:f>
                                <m:fPr>
                                  <m:ctrlPr>
                                    <a:rPr sz="2800">
                                      <a:latin typeface="Cambria Math" panose="02040503050406030204" pitchFamily="18" charset="0"/>
                                    </a:rPr>
                                  </m:ctrlPr>
                                </m:fPr>
                                <m:num>
                                  <m:r>
                                    <a:rPr sz="2800">
                                      <a:latin typeface="Cambria Math"/>
                                    </a:rPr>
                                    <m:t>800</m:t>
                                  </m:r>
                                  <m:r>
                                    <a:rPr sz="2800">
                                      <a:latin typeface="Cambria Math"/>
                                    </a:rPr>
                                    <m:t>𝑥</m:t>
                                  </m:r>
                                </m:num>
                                <m:den>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9</m:t>
                                      </m:r>
                                    </m:e>
                                  </m:rad>
                                </m:den>
                              </m:f>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400</m:t>
                              </m:r>
                            </m:oMath>
                          </a14:m>
                          <a:endParaRPr sz="2800"/>
                        </a:p>
                      </a:txBody>
                      <a:tcPr marL="36576" marR="36576" marT="36576" marB="36576" anchor="ctr"/>
                    </a:tc>
                    <a:extLst>
                      <a:ext uri="{0D108BD9-81ED-4DB2-BD59-A6C34878D82A}">
                        <a16:rowId xmlns:a16="http://schemas.microsoft.com/office/drawing/2014/main" val="10001"/>
                      </a:ext>
                    </a:extLst>
                  </a:tr>
                  <a:tr h="261257">
                    <a:tc>
                      <a:txBody>
                        <a:bodyPr/>
                        <a:lstStyle/>
                        <a:p>
                          <a:pPr algn="r">
                            <a:defRPr sz="1600"/>
                          </a:pPr>
                          <a:r>
                            <a:rPr sz="2800"/>
                            <a:t>​</a:t>
                          </a:r>
                          <a14:m>
                            <m:oMath xmlns:m="http://schemas.openxmlformats.org/officeDocument/2006/math">
                              <m:r>
                                <a:rPr sz="2800">
                                  <a:latin typeface="Cambria Math"/>
                                </a:rPr>
                                <m:t>2</m:t>
                              </m:r>
                              <m:r>
                                <a:rPr sz="2800">
                                  <a:latin typeface="Cambria Math"/>
                                </a:rPr>
                                <m:t>𝑥</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9</m:t>
                                  </m:r>
                                </m:e>
                              </m:rad>
                            </m:oMath>
                          </a14:m>
                          <a:endParaRPr sz="2800"/>
                        </a:p>
                      </a:txBody>
                      <a:tcPr marL="36576" marR="36576" marT="36576" marB="36576" anchor="ctr"/>
                    </a:tc>
                    <a:extLst>
                      <a:ext uri="{0D108BD9-81ED-4DB2-BD59-A6C34878D82A}">
                        <a16:rowId xmlns:a16="http://schemas.microsoft.com/office/drawing/2014/main" val="10002"/>
                      </a:ext>
                    </a:extLst>
                  </a:tr>
                  <a:tr h="261257">
                    <a:tc>
                      <a:txBody>
                        <a:bodyPr/>
                        <a:lstStyle/>
                        <a:p>
                          <a:pPr algn="r">
                            <a:defRPr sz="1600"/>
                          </a:pPr>
                          <a:r>
                            <a:rPr sz="2800"/>
                            <a:t>​</a:t>
                          </a:r>
                          <a14:m>
                            <m:oMath xmlns:m="http://schemas.openxmlformats.org/officeDocument/2006/math">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9</m:t>
                              </m:r>
                            </m:oMath>
                          </a14:m>
                          <a:endParaRPr sz="2800"/>
                        </a:p>
                      </a:txBody>
                      <a:tcPr marL="36576" marR="36576" marT="36576" marB="36576" anchor="ctr"/>
                    </a:tc>
                    <a:extLst>
                      <a:ext uri="{0D108BD9-81ED-4DB2-BD59-A6C34878D82A}">
                        <a16:rowId xmlns:a16="http://schemas.microsoft.com/office/drawing/2014/main" val="10003"/>
                      </a:ext>
                    </a:extLst>
                  </a:tr>
                  <a:tr h="261257">
                    <a:tc>
                      <a:txBody>
                        <a:bodyPr/>
                        <a:lstStyle/>
                        <a:p>
                          <a:pPr algn="r">
                            <a:defRPr sz="1600"/>
                          </a:pPr>
                          <a:r>
                            <a:rPr sz="2800"/>
                            <a:t>​</a:t>
                          </a:r>
                          <a14:m>
                            <m:oMath xmlns:m="http://schemas.openxmlformats.org/officeDocument/2006/math">
                              <m:r>
                                <a:rPr sz="2800">
                                  <a:latin typeface="Cambria Math"/>
                                </a:rPr>
                                <m:t>3</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9</m:t>
                              </m:r>
                            </m:oMath>
                          </a14:m>
                          <a:endParaRPr sz="2800" dirty="0"/>
                        </a:p>
                      </a:txBody>
                      <a:tcPr marL="36576" marR="36576" marT="36576" marB="36576" anchor="ctr"/>
                    </a:tc>
                    <a:extLst>
                      <a:ext uri="{0D108BD9-81ED-4DB2-BD59-A6C34878D82A}">
                        <a16:rowId xmlns:a16="http://schemas.microsoft.com/office/drawing/2014/main" val="10004"/>
                      </a:ext>
                    </a:extLst>
                  </a:tr>
                  <a:tr h="261257">
                    <a:tc>
                      <a:txBody>
                        <a:bodyPr/>
                        <a:lstStyle/>
                        <a:p>
                          <a:pPr algn="r">
                            <a:defRPr sz="1600"/>
                          </a:pPr>
                          <a:r>
                            <a:rPr sz="2800"/>
                            <a:t>​</a:t>
                          </a:r>
                          <a14:m>
                            <m:oMath xmlns:m="http://schemas.openxmlformats.org/officeDocument/2006/math">
                              <m:sSup>
                                <m:sSupPr>
                                  <m:ctrlPr>
                                    <a:rPr sz="2800">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5"/>
                      </a:ext>
                    </a:extLst>
                  </a:tr>
                  <a:tr h="261258">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r>
                                <m:rPr>
                                  <m:nor/>
                                </m:rPr>
                                <a:rPr sz="2800">
                                  <a:latin typeface="Cambria Math"/>
                                </a:rPr>
                                <m:t>.</m:t>
                              </m:r>
                            </m:oMath>
                          </a14:m>
                          <a:endParaRPr sz="2800" dirty="0"/>
                        </a:p>
                      </a:txBody>
                      <a:tcPr marL="36576" marR="36576" marT="36576" marB="36576" anchor="ctr"/>
                    </a:tc>
                    <a:extLst>
                      <a:ext uri="{0D108BD9-81ED-4DB2-BD59-A6C34878D82A}">
                        <a16:rowId xmlns:a16="http://schemas.microsoft.com/office/drawing/2014/main" val="10006"/>
                      </a:ext>
                    </a:extLst>
                  </a:tr>
                </a:tbl>
              </a:graphicData>
            </a:graphic>
          </p:graphicFrame>
        </mc:Choice>
        <mc:Fallback>
          <p:graphicFrame>
            <p:nvGraphicFramePr>
              <p:cNvPr id="8" name="Table 7">
                <a:extLst>
                  <a:ext uri="{FF2B5EF4-FFF2-40B4-BE49-F238E27FC236}">
                    <a16:creationId xmlns:a16="http://schemas.microsoft.com/office/drawing/2014/main" id="{7F013375-8C19-CC7C-94E5-F27CE72DE4DE}"/>
                  </a:ext>
                </a:extLst>
              </p:cNvPr>
              <p:cNvGraphicFramePr>
                <a:graphicFrameLocks noGrp="1"/>
              </p:cNvGraphicFramePr>
              <p:nvPr>
                <p:extLst>
                  <p:ext uri="{D42A27DB-BD31-4B8C-83A1-F6EECF244321}">
                    <p14:modId xmlns:p14="http://schemas.microsoft.com/office/powerpoint/2010/main" val="4007640693"/>
                  </p:ext>
                </p:extLst>
              </p:nvPr>
            </p:nvGraphicFramePr>
            <p:xfrm>
              <a:off x="457200" y="1754993"/>
              <a:ext cx="8228888" cy="3986531"/>
            </p:xfrm>
            <a:graphic>
              <a:graphicData uri="http://schemas.openxmlformats.org/drawingml/2006/table">
                <a:tbl>
                  <a:tblPr firstRow="1" bandRow="1">
                    <a:tableStyleId>{2D5ABB26-0587-4C30-8999-92F81FD0307C}</a:tableStyleId>
                  </a:tblPr>
                  <a:tblGrid>
                    <a:gridCol w="4114444">
                      <a:extLst>
                        <a:ext uri="{9D8B030D-6E8A-4147-A177-3AD203B41FA5}">
                          <a16:colId xmlns:a16="http://schemas.microsoft.com/office/drawing/2014/main" val="20000"/>
                        </a:ext>
                      </a:extLst>
                    </a:gridCol>
                    <a:gridCol w="4114444">
                      <a:extLst>
                        <a:ext uri="{9D8B030D-6E8A-4147-A177-3AD203B41FA5}">
                          <a16:colId xmlns:a16="http://schemas.microsoft.com/office/drawing/2014/main" val="20001"/>
                        </a:ext>
                      </a:extLst>
                    </a:gridCol>
                  </a:tblGrid>
                  <a:tr h="697421">
                    <a:tc>
                      <a:txBody>
                        <a:bodyPr/>
                        <a:lstStyle/>
                        <a:p>
                          <a:endParaRPr lang="en-US"/>
                        </a:p>
                      </a:txBody>
                      <a:tcPr marL="36576" marR="36576" marT="36576" marB="36576" anchor="ctr">
                        <a:blipFill>
                          <a:blip r:embed="rId3"/>
                          <a:stretch>
                            <a:fillRect r="-100000" b="-496522"/>
                          </a:stretch>
                        </a:blipFill>
                      </a:tcPr>
                    </a:tc>
                    <a:tc>
                      <a:txBody>
                        <a:bodyPr/>
                        <a:lstStyle/>
                        <a:p>
                          <a:endParaRPr lang="en-US"/>
                        </a:p>
                      </a:txBody>
                      <a:tcPr marL="36576" marR="36576" marT="36576" marB="36576" anchor="ctr">
                        <a:blipFill>
                          <a:blip r:embed="rId3"/>
                          <a:stretch>
                            <a:fillRect l="-100000" b="-496522"/>
                          </a:stretch>
                        </a:blipFill>
                      </a:tcPr>
                    </a:tc>
                    <a:extLst>
                      <a:ext uri="{0D108BD9-81ED-4DB2-BD59-A6C34878D82A}">
                        <a16:rowId xmlns:a16="http://schemas.microsoft.com/office/drawing/2014/main" val="10000"/>
                      </a:ext>
                    </a:extLst>
                  </a:tr>
                  <a:tr h="697421">
                    <a:tc>
                      <a:txBody>
                        <a:bodyPr/>
                        <a:lstStyle/>
                        <a:p>
                          <a:endParaRPr lang="en-US"/>
                        </a:p>
                      </a:txBody>
                      <a:tcPr marL="36576" marR="36576" marT="36576" marB="36576" anchor="ctr">
                        <a:blipFill>
                          <a:blip r:embed="rId3"/>
                          <a:stretch>
                            <a:fillRect t="-100877" r="-100000" b="-400877"/>
                          </a:stretch>
                        </a:blipFill>
                      </a:tcPr>
                    </a:tc>
                    <a:tc>
                      <a:txBody>
                        <a:bodyPr/>
                        <a:lstStyle/>
                        <a:p>
                          <a:endParaRPr lang="en-US"/>
                        </a:p>
                      </a:txBody>
                      <a:tcPr marL="36576" marR="36576" marT="36576" marB="36576" anchor="ctr">
                        <a:blipFill>
                          <a:blip r:embed="rId3"/>
                          <a:stretch>
                            <a:fillRect l="-100000" t="-100877" b="-400877"/>
                          </a:stretch>
                        </a:blipFill>
                      </a:tcPr>
                    </a:tc>
                    <a:extLst>
                      <a:ext uri="{0D108BD9-81ED-4DB2-BD59-A6C34878D82A}">
                        <a16:rowId xmlns:a16="http://schemas.microsoft.com/office/drawing/2014/main" val="10001"/>
                      </a:ext>
                    </a:extLst>
                  </a:tr>
                  <a:tr h="552069">
                    <a:tc>
                      <a:txBody>
                        <a:bodyPr/>
                        <a:lstStyle/>
                        <a:p>
                          <a:endParaRPr lang="en-US"/>
                        </a:p>
                      </a:txBody>
                      <a:tcPr marL="36576" marR="36576" marT="36576" marB="36576" anchor="ctr">
                        <a:blipFill>
                          <a:blip r:embed="rId3"/>
                          <a:stretch>
                            <a:fillRect t="-251648" r="-100000" b="-402198"/>
                          </a:stretch>
                        </a:blipFill>
                      </a:tcPr>
                    </a:tc>
                    <a:tc>
                      <a:txBody>
                        <a:bodyPr/>
                        <a:lstStyle/>
                        <a:p>
                          <a:endParaRPr lang="en-US"/>
                        </a:p>
                      </a:txBody>
                      <a:tcPr marL="36576" marR="36576" marT="36576" marB="36576" anchor="ctr">
                        <a:blipFill>
                          <a:blip r:embed="rId3"/>
                          <a:stretch>
                            <a:fillRect l="-100000" t="-251648" b="-402198"/>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90244" r="-100000" b="-346341"/>
                          </a:stretch>
                        </a:blipFill>
                      </a:tcPr>
                    </a:tc>
                    <a:tc>
                      <a:txBody>
                        <a:bodyPr/>
                        <a:lstStyle/>
                        <a:p>
                          <a:endParaRPr lang="en-US"/>
                        </a:p>
                      </a:txBody>
                      <a:tcPr marL="36576" marR="36576" marT="36576" marB="36576" anchor="ctr">
                        <a:blipFill>
                          <a:blip r:embed="rId3"/>
                          <a:stretch>
                            <a:fillRect l="-100000" t="-390244" b="-346341"/>
                          </a:stretch>
                        </a:blipFill>
                      </a:tcPr>
                    </a:tc>
                    <a:extLst>
                      <a:ext uri="{0D108BD9-81ED-4DB2-BD59-A6C34878D82A}">
                        <a16:rowId xmlns:a16="http://schemas.microsoft.com/office/drawing/2014/main" val="10003"/>
                      </a:ext>
                    </a:extLst>
                  </a:tr>
                  <a:tr h="499872">
                    <a:tc>
                      <a:txBody>
                        <a:bodyPr/>
                        <a:lstStyle/>
                        <a:p>
                          <a:endParaRPr lang="en-US"/>
                        </a:p>
                      </a:txBody>
                      <a:tcPr marL="36576" marR="36576" marT="36576" marB="36576" anchor="ctr">
                        <a:blipFill>
                          <a:blip r:embed="rId3"/>
                          <a:stretch>
                            <a:fillRect t="-490244" r="-100000" b="-246341"/>
                          </a:stretch>
                        </a:blipFill>
                      </a:tcPr>
                    </a:tc>
                    <a:tc>
                      <a:txBody>
                        <a:bodyPr/>
                        <a:lstStyle/>
                        <a:p>
                          <a:endParaRPr lang="en-US"/>
                        </a:p>
                      </a:txBody>
                      <a:tcPr marL="36576" marR="36576" marT="36576" marB="36576" anchor="ctr">
                        <a:blipFill>
                          <a:blip r:embed="rId3"/>
                          <a:stretch>
                            <a:fillRect l="-100000" t="-490244" b="-246341"/>
                          </a:stretch>
                        </a:blipFill>
                      </a:tcPr>
                    </a:tc>
                    <a:extLst>
                      <a:ext uri="{0D108BD9-81ED-4DB2-BD59-A6C34878D82A}">
                        <a16:rowId xmlns:a16="http://schemas.microsoft.com/office/drawing/2014/main" val="10004"/>
                      </a:ext>
                    </a:extLst>
                  </a:tr>
                  <a:tr h="499872">
                    <a:tc>
                      <a:txBody>
                        <a:bodyPr/>
                        <a:lstStyle/>
                        <a:p>
                          <a:endParaRPr lang="en-US"/>
                        </a:p>
                      </a:txBody>
                      <a:tcPr marL="36576" marR="36576" marT="36576" marB="36576" anchor="ctr">
                        <a:blipFill>
                          <a:blip r:embed="rId3"/>
                          <a:stretch>
                            <a:fillRect t="-590244" r="-100000" b="-146341"/>
                          </a:stretch>
                        </a:blipFill>
                      </a:tcPr>
                    </a:tc>
                    <a:tc>
                      <a:txBody>
                        <a:bodyPr/>
                        <a:lstStyle/>
                        <a:p>
                          <a:endParaRPr lang="en-US"/>
                        </a:p>
                      </a:txBody>
                      <a:tcPr marL="36576" marR="36576" marT="36576" marB="36576" anchor="ctr">
                        <a:blipFill>
                          <a:blip r:embed="rId3"/>
                          <a:stretch>
                            <a:fillRect l="-100000" t="-590244" b="-146341"/>
                          </a:stretch>
                        </a:blipFill>
                      </a:tcPr>
                    </a:tc>
                    <a:extLst>
                      <a:ext uri="{0D108BD9-81ED-4DB2-BD59-A6C34878D82A}">
                        <a16:rowId xmlns:a16="http://schemas.microsoft.com/office/drawing/2014/main" val="10005"/>
                      </a:ext>
                    </a:extLst>
                  </a:tr>
                  <a:tr h="540004">
                    <a:tc>
                      <a:txBody>
                        <a:bodyPr/>
                        <a:lstStyle/>
                        <a:p>
                          <a:endParaRPr lang="en-US"/>
                        </a:p>
                      </a:txBody>
                      <a:tcPr marL="36576" marR="36576" marT="36576" marB="36576" anchor="ctr">
                        <a:blipFill>
                          <a:blip r:embed="rId3"/>
                          <a:stretch>
                            <a:fillRect t="-635955" r="-100000" b="-34831"/>
                          </a:stretch>
                        </a:blipFill>
                      </a:tcPr>
                    </a:tc>
                    <a:tc>
                      <a:txBody>
                        <a:bodyPr/>
                        <a:lstStyle/>
                        <a:p>
                          <a:endParaRPr lang="en-US"/>
                        </a:p>
                      </a:txBody>
                      <a:tcPr marL="36576" marR="36576" marT="36576" marB="36576" anchor="ctr">
                        <a:blipFill>
                          <a:blip r:embed="rId3"/>
                          <a:stretch>
                            <a:fillRect l="-100000" t="-635955" b="-34831"/>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Oil Pipeline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Note that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is not a reasonable solution because distance cannot be negative. We have assumed </a:t>
                </a:r>
                <a14:m>
                  <m:oMath xmlns:m="http://schemas.openxmlformats.org/officeDocument/2006/math">
                    <m:r>
                      <a:rPr>
                        <a:latin typeface="Cambria Math" panose="02040503050406030204" pitchFamily="18" charset="0"/>
                      </a:rPr>
                      <m:t>𝑥</m:t>
                    </m:r>
                  </m:oMath>
                </a14:m>
                <a:r>
                  <a:rPr sz="2800" dirty="0"/>
                  <a:t> to be in the interval </a:t>
                </a:r>
                <a14:m>
                  <m:oMath xmlns:m="http://schemas.openxmlformats.org/officeDocument/2006/math">
                    <m:d>
                      <m:dPr>
                        <m:begChr m:val="["/>
                        <m:endChr m:val="]"/>
                        <m:ctrlPr>
                          <a:rPr>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8</m:t>
                        </m:r>
                      </m:e>
                    </m:d>
                  </m:oMath>
                </a14:m>
                <a:r>
                  <a:rPr sz="2800" dirty="0"/>
                  <a:t>. Now,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𝐶</m:t>
                            </m:r>
                          </m:e>
                          <m:sup>
                            <m:r>
                              <a:rPr>
                                <a:latin typeface="Cambria Math" panose="02040503050406030204" pitchFamily="18" charset="0"/>
                              </a:rPr>
                              <m:t>″</m:t>
                            </m:r>
                          </m:sup>
                        </m:sSup>
                      </m:fName>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e>
                        </m:d>
                      </m:e>
                    </m:func>
                    <m:r>
                      <a:rPr>
                        <a:latin typeface="Cambria Math" panose="02040503050406030204" pitchFamily="18" charset="0"/>
                      </a:rPr>
                      <m:t>=173.2&gt;0</m:t>
                    </m:r>
                  </m:oMath>
                </a14:m>
                <a:r>
                  <a:rPr sz="2800" dirty="0"/>
                  <a:t>, so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dirty="0"/>
                  <a:t> gives a minimum.</a:t>
                </a:r>
              </a:p>
              <a:p>
                <a:pPr>
                  <a:defRPr sz="2800"/>
                </a:pPr>
                <a:r>
                  <a:rPr sz="2800" dirty="0"/>
                  <a:t>So the minimum cost is incurred if point </a:t>
                </a:r>
                <a14:m>
                  <m:oMath xmlns:m="http://schemas.openxmlformats.org/officeDocument/2006/math">
                    <m:r>
                      <a:rPr>
                        <a:latin typeface="Cambria Math" panose="02040503050406030204" pitchFamily="18" charset="0"/>
                      </a:rPr>
                      <m:t>𝑃</m:t>
                    </m:r>
                  </m:oMath>
                </a14:m>
                <a:r>
                  <a:rPr sz="2800" dirty="0"/>
                  <a:t> is located </a:t>
                </a:r>
                <a14:m>
                  <m:oMath xmlns:m="http://schemas.openxmlformats.org/officeDocument/2006/math">
                    <m:rad>
                      <m:radPr>
                        <m:degHide m:val="on"/>
                        <m:ctrlPr>
                          <a:rPr>
                            <a:latin typeface="Cambria Math" panose="02040503050406030204" pitchFamily="18" charset="0"/>
                          </a:rPr>
                        </m:ctrlPr>
                      </m:radPr>
                      <m:deg/>
                      <m:e>
                        <m:r>
                          <a:rPr>
                            <a:latin typeface="Cambria Math" panose="02040503050406030204" pitchFamily="18" charset="0"/>
                          </a:rPr>
                          <m:t>3</m:t>
                        </m:r>
                      </m:e>
                    </m:rad>
                  </m:oMath>
                </a14:m>
                <a:r>
                  <a:rPr sz="2800" dirty="0"/>
                  <a:t> miles (approximately </a:t>
                </a:r>
                <a:r>
                  <a:rPr sz="2800" dirty="0">
                    <a:latin typeface="Cambria Math"/>
                  </a:rPr>
                  <a:t>1.732</a:t>
                </a:r>
                <a:r>
                  <a:rPr sz="2800" dirty="0"/>
                  <a:t> miles) along the shoreline from point </a:t>
                </a:r>
                <a14:m>
                  <m:oMath xmlns:m="http://schemas.openxmlformats.org/officeDocument/2006/math">
                    <m:r>
                      <a:rPr>
                        <a:latin typeface="Cambria Math" panose="02040503050406030204" pitchFamily="18" charset="0"/>
                      </a:rPr>
                      <m:t>𝐴</m:t>
                    </m:r>
                  </m:oMath>
                </a14:m>
                <a:r>
                  <a:rPr sz="2800" dirty="0"/>
                  <a:t> (or </a:t>
                </a:r>
                <a14:m>
                  <m:oMath xmlns:m="http://schemas.openxmlformats.org/officeDocument/2006/math">
                    <m:r>
                      <a:rPr>
                        <a:latin typeface="Cambria Math" panose="02040503050406030204" pitchFamily="18" charset="0"/>
                      </a:rPr>
                      <m:t>8−</m:t>
                    </m:r>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≈6.268</m:t>
                    </m:r>
                  </m:oMath>
                </a14:m>
                <a:r>
                  <a:rPr sz="2800" dirty="0"/>
                  <a:t> miles from the storage tank at point </a:t>
                </a:r>
                <a14:m>
                  <m:oMath xmlns:m="http://schemas.openxmlformats.org/officeDocument/2006/math">
                    <m:r>
                      <a:rPr>
                        <a:latin typeface="Cambria Math" panose="02040503050406030204" pitchFamily="18" charset="0"/>
                      </a:rPr>
                      <m:t>𝐵</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3595-FF14-2710-6D9E-F81613F366E2}"/>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4: Oil Pipeline (cont.)</a:t>
            </a:r>
            <a:endParaRPr lang="en-US"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2BD09728-7FC3-1E06-5D16-39358889642C}"/>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b="0" i="0" u="none" strike="noStrike" kern="1200" cap="none" spc="0" normalizeH="0" baseline="0" noProof="0" dirty="0">
                    <a:ln>
                      <a:noFill/>
                    </a:ln>
                    <a:solidFill>
                      <a:srgbClr val="366092"/>
                    </a:solidFill>
                    <a:effectLst/>
                    <a:uLnTx/>
                    <a:uFillTx/>
                    <a:latin typeface="Calibri"/>
                    <a:ea typeface="+mn-ea"/>
                    <a:cs typeface="+mn-cs"/>
                  </a:rPr>
                  <a:t>We should check the endpoints </a:t>
                </a:r>
                <a14:m>
                  <m:oMath xmlns:m="http://schemas.openxmlformats.org/officeDocument/2006/math">
                    <m:r>
                      <a:rPr kumimoji="0" lang="en-US"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en-US" b="0" i="0" u="none" strike="noStrike" kern="1200" cap="none" spc="0" normalizeH="0" baseline="0" noProof="0" dirty="0">
                    <a:ln>
                      <a:noFill/>
                    </a:ln>
                    <a:solidFill>
                      <a:srgbClr val="366092"/>
                    </a:solidFill>
                    <a:effectLst/>
                    <a:uLnTx/>
                    <a:uFillTx/>
                    <a:latin typeface="Calibri"/>
                    <a:ea typeface="+mn-ea"/>
                    <a:cs typeface="+mn-cs"/>
                  </a:rPr>
                  <a:t> and </a:t>
                </a:r>
                <a14:m>
                  <m:oMath xmlns:m="http://schemas.openxmlformats.org/officeDocument/2006/math">
                    <m:r>
                      <a:rPr kumimoji="0" lang="en-US"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en-US"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oMath>
                </a14:m>
                <a:r>
                  <a:rPr kumimoji="0" lang="en-US" b="0" i="0" u="none" strike="noStrike" kern="1200" cap="none" spc="0" normalizeH="0" baseline="0" noProof="0" dirty="0">
                    <a:ln>
                      <a:noFill/>
                    </a:ln>
                    <a:solidFill>
                      <a:srgbClr val="366092"/>
                    </a:solidFill>
                    <a:effectLst/>
                    <a:uLnTx/>
                    <a:uFillTx/>
                    <a:latin typeface="Calibri"/>
                    <a:ea typeface="+mn-ea"/>
                    <a:cs typeface="+mn-cs"/>
                  </a:rPr>
                  <a:t> to be sure that they do not give an absolute minimum.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func>
                        <m:func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𝐶</m:t>
                          </m:r>
                        </m:fName>
                        <m:e>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e>
                      </m:func>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800</m:t>
                      </m:r>
                      <m:rad>
                        <m:radPr>
                          <m:degHide m:val="on"/>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e>
                      </m:rad>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400</m:t>
                      </m:r>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e>
                      </m:d>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5600</m:t>
                      </m:r>
                    </m:oMath>
                    <m:oMath xmlns:m="http://schemas.openxmlformats.org/officeDocument/2006/math">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𝐶</m:t>
                      </m:r>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e>
                      </m:d>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800</m:t>
                      </m:r>
                      <m:rad>
                        <m:radPr>
                          <m:degHide m:val="on"/>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e>
                            <m: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e>
                      </m:rad>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400</m:t>
                      </m:r>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e>
                      </m:d>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6835</m:t>
                      </m:r>
                    </m:oMath>
                  </m:oMathPara>
                </a14:m>
                <a:endParaRPr kumimoji="0" lang="ar-AE" b="0" i="0" u="none" strike="noStrike" kern="1200" cap="none" spc="0" normalizeH="0" baseline="0" noProof="0" dirty="0">
                  <a:ln>
                    <a:noFill/>
                  </a:ln>
                  <a:solidFill>
                    <a:srgbClr val="366092"/>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b="0" i="0" u="none" strike="noStrike" kern="1200" cap="none" spc="0" normalizeH="0" baseline="0" noProof="0" dirty="0">
                    <a:ln>
                      <a:noFill/>
                    </a:ln>
                    <a:solidFill>
                      <a:srgbClr val="366092"/>
                    </a:solidFill>
                    <a:effectLst/>
                    <a:uLnTx/>
                    <a:uFillTx/>
                    <a:latin typeface="Calibri"/>
                    <a:ea typeface="+mn-ea"/>
                    <a:cs typeface="+mn-cs"/>
                  </a:rPr>
                  <a:t>Thus </a:t>
                </a:r>
                <a14:m>
                  <m:oMath xmlns:m="http://schemas.openxmlformats.org/officeDocument/2006/math">
                    <m:func>
                      <m:func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uncPr>
                      <m:fNa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𝐶</m:t>
                        </m:r>
                      </m:fName>
                      <m:e>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ad>
                              <m:radPr>
                                <m:degHide m:val="on"/>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rad>
                          </m:e>
                        </m:d>
                      </m:e>
                    </m:func>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800</m:t>
                    </m:r>
                    <m:rad>
                      <m:radPr>
                        <m:degHide m:val="on"/>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sSup>
                          <m:sSup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ad>
                                  <m:radPr>
                                    <m:degHide m:val="on"/>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rad>
                              </m:e>
                            </m:d>
                          </m:e>
                          <m: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9</m:t>
                        </m:r>
                      </m:e>
                    </m:rad>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400</m:t>
                    </m:r>
                    <m:d>
                      <m:dPr>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8</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ad>
                          <m:radPr>
                            <m:degHide m:val="on"/>
                            <m:ctrlPr>
                              <a:rPr kumimoji="0" lang="ar-AE"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radPr>
                          <m:deg/>
                          <m:e>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m:t>
                            </m:r>
                          </m:e>
                        </m:rad>
                      </m:e>
                    </m:d>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5278</m:t>
                    </m:r>
                  </m:oMath>
                </a14:m>
                <a:r>
                  <a:rPr kumimoji="0" lang="ar-AE" b="0" i="0" u="none" strike="noStrike" kern="1200" cap="none" spc="0" normalizeH="0" baseline="0" noProof="0" dirty="0">
                    <a:ln>
                      <a:noFill/>
                    </a:ln>
                    <a:solidFill>
                      <a:srgbClr val="366092"/>
                    </a:solidFill>
                    <a:effectLst/>
                    <a:uLnTx/>
                    <a:uFillTx/>
                    <a:latin typeface="Calibri"/>
                    <a:ea typeface="+mn-ea"/>
                    <a:cs typeface="+mn-cs"/>
                  </a:rPr>
                  <a:t> </a:t>
                </a:r>
                <a:r>
                  <a:rPr kumimoji="0" lang="en-US" b="0" i="0" u="none" strike="noStrike" kern="1200" cap="none" spc="0" normalizeH="0" baseline="0" noProof="0" dirty="0">
                    <a:ln>
                      <a:noFill/>
                    </a:ln>
                    <a:solidFill>
                      <a:srgbClr val="366092"/>
                    </a:solidFill>
                    <a:effectLst/>
                    <a:uLnTx/>
                    <a:uFillTx/>
                    <a:latin typeface="Calibri"/>
                    <a:ea typeface="+mn-ea"/>
                    <a:cs typeface="+mn-cs"/>
                  </a:rPr>
                  <a:t>is indeed the minimum cost.</a:t>
                </a:r>
              </a:p>
              <a:p>
                <a:endParaRPr lang="en-US" dirty="0"/>
              </a:p>
            </p:txBody>
          </p:sp>
        </mc:Choice>
        <mc:Fallback>
          <p:sp>
            <p:nvSpPr>
              <p:cNvPr id="3" name="Text Placeholder 2">
                <a:extLst>
                  <a:ext uri="{FF2B5EF4-FFF2-40B4-BE49-F238E27FC236}">
                    <a16:creationId xmlns:a16="http://schemas.microsoft.com/office/drawing/2014/main" id="{2BD09728-7FC3-1E06-5D16-39358889642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spTree>
    <p:extLst>
      <p:ext uri="{BB962C8B-B14F-4D97-AF65-F5344CB8AC3E}">
        <p14:creationId xmlns:p14="http://schemas.microsoft.com/office/powerpoint/2010/main" val="1142533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Helicopter Takeoff</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Suppose that a helicopter is rising from the ground in such a way that its distance </a:t>
                </a:r>
                <a14:m>
                  <m:oMath xmlns:m="http://schemas.openxmlformats.org/officeDocument/2006/math">
                    <m:r>
                      <a:rPr>
                        <a:latin typeface="Cambria Math" panose="02040503050406030204" pitchFamily="18" charset="0"/>
                      </a:rPr>
                      <m:t>𝑠</m:t>
                    </m:r>
                  </m:oMath>
                </a14:m>
                <a:r>
                  <a:rPr sz="2800"/>
                  <a:t> in feet from the ground is given by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𝑠</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5</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oMath>
                </a14:m>
                <a:r>
                  <a:rPr sz="2800"/>
                  <a:t>, where </a:t>
                </a:r>
                <a14:m>
                  <m:oMath xmlns:m="http://schemas.openxmlformats.org/officeDocument/2006/math">
                    <m:r>
                      <a:rPr>
                        <a:latin typeface="Cambria Math" panose="02040503050406030204" pitchFamily="18" charset="0"/>
                      </a:rPr>
                      <m:t>𝑡</m:t>
                    </m:r>
                  </m:oMath>
                </a14:m>
                <a:r>
                  <a:rPr sz="2800"/>
                  <a:t> is time after takeoff in seconds and </a:t>
                </a:r>
                <a14:m>
                  <m:oMath xmlns:m="http://schemas.openxmlformats.org/officeDocument/2006/math">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6</m:t>
                    </m:r>
                  </m:oMath>
                </a14:m>
                <a:r>
                  <a:rPr sz="2800"/>
                  <a:t>. How fast is the helicopter rising </a:t>
                </a:r>
                <a:r>
                  <a:rPr sz="2800">
                    <a:latin typeface="Cambria Math"/>
                  </a:rPr>
                  <a:t>3</a:t>
                </a:r>
                <a:r>
                  <a:rPr sz="2800"/>
                  <a:t> seconds after takeoff? How high is the helicopter at that time?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Helicopter Takeoff (cont.)</a:t>
            </a:r>
          </a:p>
        </p:txBody>
      </p:sp>
      <p:pic>
        <p:nvPicPr>
          <p:cNvPr id="5" name="Content Placeholder 4">
            <a:extLst>
              <a:ext uri="{FF2B5EF4-FFF2-40B4-BE49-F238E27FC236}">
                <a16:creationId xmlns:a16="http://schemas.microsoft.com/office/drawing/2014/main" id="{AD9FCF09-8B83-9E61-21C4-652B9C418629}"/>
              </a:ext>
            </a:extLst>
          </p:cNvPr>
          <p:cNvPicPr>
            <a:picLocks noGrp="1" noChangeAspect="1"/>
          </p:cNvPicPr>
          <p:nvPr>
            <p:ph sz="quarter" idx="11"/>
          </p:nvPr>
        </p:nvPicPr>
        <p:blipFill>
          <a:blip r:embed="rId2"/>
          <a:stretch>
            <a:fillRect/>
          </a:stretch>
        </p:blipFill>
        <p:spPr>
          <a:xfrm>
            <a:off x="3326248" y="1082675"/>
            <a:ext cx="2491503" cy="484981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Volume of a Box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Let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a:t> length of one side of the square to be cut.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Helicopter Takeoff (cont.)</a:t>
            </a:r>
          </a:p>
        </p:txBody>
      </p:sp>
      <p:sp>
        <p:nvSpPr>
          <p:cNvPr id="3" name="Text Placeholder 2"/>
          <p:cNvSpPr>
            <a:spLocks noGrp="1"/>
          </p:cNvSpPr>
          <p:nvPr>
            <p:ph type="body" sz="quarter" idx="10"/>
          </p:nvPr>
        </p:nvSpPr>
        <p:spPr/>
        <p:txBody>
          <a:bodyPr>
            <a:normAutofit/>
          </a:bodyPr>
          <a:lstStyle/>
          <a:p>
            <a:r>
              <a:rPr sz="2800" b="1"/>
              <a:t>Solution</a:t>
            </a:r>
          </a:p>
          <a:p>
            <a:r>
              <a:rPr sz="2800"/>
              <a:t>Differentiating the distance function with respect to time gives the velocity function.</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06B46018-2FEF-13EC-FB14-5CE926DB9D3A}"/>
                  </a:ext>
                </a:extLst>
              </p:cNvPr>
              <p:cNvGraphicFramePr>
                <a:graphicFrameLocks/>
              </p:cNvGraphicFramePr>
              <p:nvPr>
                <p:extLst>
                  <p:ext uri="{D42A27DB-BD31-4B8C-83A1-F6EECF244321}">
                    <p14:modId xmlns:p14="http://schemas.microsoft.com/office/powerpoint/2010/main" val="969133423"/>
                  </p:ext>
                </p:extLst>
              </p:nvPr>
            </p:nvGraphicFramePr>
            <p:xfrm>
              <a:off x="457200" y="2590800"/>
              <a:ext cx="8229600" cy="146304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sz="1800"/>
                          </a:pPr>
                          <a:r>
                            <a:rPr sz="2800"/>
                            <a:t>​</a:t>
                          </a:r>
                          <a14:m>
                            <m:oMath xmlns:m="http://schemas.openxmlformats.org/officeDocument/2006/math">
                              <m:func>
                                <m:funcPr>
                                  <m:ctrlPr>
                                    <a:rPr sz="2800">
                                      <a:latin typeface="Cambria Math" panose="02040503050406030204" pitchFamily="18" charset="0"/>
                                    </a:rPr>
                                  </m:ctrlPr>
                                </m:funcPr>
                                <m:fName>
                                  <m:sSup>
                                    <m:sSupPr>
                                      <m:ctrlPr>
                                        <a:rPr sz="2800">
                                          <a:latin typeface="Cambria Math" panose="02040503050406030204" pitchFamily="18" charset="0"/>
                                        </a:rPr>
                                      </m:ctrlPr>
                                    </m:sSupPr>
                                    <m:e>
                                      <m:r>
                                        <a:rPr sz="2800">
                                          <a:latin typeface="Cambria Math"/>
                                        </a:rPr>
                                        <m:t>𝑠</m:t>
                                      </m:r>
                                    </m:e>
                                    <m:sup>
                                      <m:r>
                                        <a:rPr sz="2800">
                                          <a:latin typeface="Cambria Math"/>
                                        </a:rPr>
                                        <m:t>′</m:t>
                                      </m:r>
                                    </m:sup>
                                  </m:sSup>
                                </m:fName>
                                <m:e>
                                  <m:d>
                                    <m:dPr>
                                      <m:ctrlPr>
                                        <a:rPr sz="2800" i="1">
                                          <a:latin typeface="Cambria Math" panose="02040503050406030204" pitchFamily="18" charset="0"/>
                                        </a:rPr>
                                      </m:ctrlPr>
                                    </m:dPr>
                                    <m:e>
                                      <m:r>
                                        <a:rPr sz="2800">
                                          <a:latin typeface="Cambria Math"/>
                                        </a:rPr>
                                        <m:t>𝑡</m:t>
                                      </m:r>
                                    </m:e>
                                  </m:d>
                                </m:e>
                              </m:func>
                              <m:r>
                                <a:rPr sz="2800">
                                  <a:latin typeface="Cambria Math"/>
                                </a:rPr>
                                <m:t>=</m:t>
                              </m:r>
                              <m:func>
                                <m:funcPr>
                                  <m:ctrlPr>
                                    <a:rPr sz="2800" i="1">
                                      <a:latin typeface="Cambria Math" panose="02040503050406030204" pitchFamily="18" charset="0"/>
                                    </a:rPr>
                                  </m:ctrlPr>
                                </m:funcPr>
                                <m:fName>
                                  <m:r>
                                    <a:rPr sz="2800">
                                      <a:latin typeface="Cambria Math"/>
                                    </a:rPr>
                                    <m:t>𝑣</m:t>
                                  </m:r>
                                </m:fName>
                                <m:e>
                                  <m:d>
                                    <m:dPr>
                                      <m:ctrlPr>
                                        <a:rPr sz="2800" i="1">
                                          <a:latin typeface="Cambria Math" panose="02040503050406030204" pitchFamily="18" charset="0"/>
                                        </a:rPr>
                                      </m:ctrlPr>
                                    </m:dPr>
                                    <m:e>
                                      <m:r>
                                        <a:rPr sz="2800">
                                          <a:latin typeface="Cambria Math"/>
                                        </a:rPr>
                                        <m:t>𝑡</m:t>
                                      </m:r>
                                    </m:e>
                                  </m:d>
                                </m:e>
                              </m:func>
                              <m:r>
                                <a:rPr sz="2800">
                                  <a:latin typeface="Cambria Math"/>
                                </a:rPr>
                                <m:t>=10</m:t>
                              </m:r>
                              <m:r>
                                <a:rPr sz="2800">
                                  <a:latin typeface="Cambria Math"/>
                                </a:rPr>
                                <m:t>𝑡</m:t>
                              </m:r>
                            </m:oMath>
                          </a14:m>
                          <a:endParaRPr sz="2800"/>
                        </a:p>
                      </a:txBody>
                      <a:tcPr/>
                    </a:tc>
                    <a:tc>
                      <a:txBody>
                        <a:bodyPr/>
                        <a:lstStyle/>
                        <a:p>
                          <a:pPr algn="l">
                            <a:defRPr sz="1800"/>
                          </a:pPr>
                          <a:endParaRPr sz="280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func>
                                <m:funcPr>
                                  <m:ctrlPr>
                                    <a:rPr sz="2800">
                                      <a:latin typeface="Cambria Math" panose="02040503050406030204" pitchFamily="18" charset="0"/>
                                    </a:rPr>
                                  </m:ctrlPr>
                                </m:funcPr>
                                <m:fName>
                                  <m:r>
                                    <a:rPr sz="2800">
                                      <a:latin typeface="Cambria Math"/>
                                    </a:rPr>
                                    <m:t>𝑣</m:t>
                                  </m:r>
                                </m:fName>
                                <m:e>
                                  <m:d>
                                    <m:dPr>
                                      <m:ctrlPr>
                                        <a:rPr sz="2800" i="1">
                                          <a:latin typeface="Cambria Math" panose="02040503050406030204" pitchFamily="18" charset="0"/>
                                        </a:rPr>
                                      </m:ctrlPr>
                                    </m:dPr>
                                    <m:e>
                                      <m:r>
                                        <a:rPr sz="2800">
                                          <a:latin typeface="Cambria Math"/>
                                        </a:rPr>
                                        <m:t>3</m:t>
                                      </m:r>
                                    </m:e>
                                  </m:d>
                                </m:e>
                              </m:func>
                              <m:r>
                                <a:rPr sz="2800">
                                  <a:latin typeface="Cambria Math"/>
                                </a:rPr>
                                <m:t>=10</m:t>
                              </m:r>
                              <m:d>
                                <m:dPr>
                                  <m:ctrlPr>
                                    <a:rPr sz="2800" i="1">
                                      <a:latin typeface="Cambria Math" panose="02040503050406030204" pitchFamily="18" charset="0"/>
                                    </a:rPr>
                                  </m:ctrlPr>
                                </m:dPr>
                                <m:e>
                                  <m:r>
                                    <a:rPr sz="2800">
                                      <a:latin typeface="Cambria Math"/>
                                    </a:rPr>
                                    <m:t>3</m:t>
                                  </m:r>
                                </m:e>
                              </m:d>
                              <m:r>
                                <a:rPr sz="2800">
                                  <a:latin typeface="Cambria Math"/>
                                </a:rPr>
                                <m:t>=30</m:t>
                              </m:r>
                              <m:r>
                                <m:rPr>
                                  <m:nor/>
                                </m:rPr>
                                <a:rPr sz="2800">
                                  <a:latin typeface="Cambria Math"/>
                                </a:rPr>
                                <m:t> </m:t>
                              </m:r>
                              <m:r>
                                <m:rPr>
                                  <m:sty m:val="p"/>
                                </m:rPr>
                                <a:rPr sz="2800">
                                  <a:latin typeface="Cambria Math"/>
                                </a:rPr>
                                <m:t>ft</m:t>
                              </m:r>
                              <m:r>
                                <a:rPr sz="2800">
                                  <a:latin typeface="Cambria Math"/>
                                </a:rPr>
                                <m:t>/</m:t>
                              </m:r>
                              <m:r>
                                <m:rPr>
                                  <m:sty m:val="p"/>
                                </m:rPr>
                                <a:rPr sz="2800">
                                  <a:latin typeface="Cambria Math"/>
                                </a:rPr>
                                <m:t>sec</m:t>
                              </m:r>
                            </m:oMath>
                          </a14:m>
                          <a:endParaRPr sz="2800" dirty="0"/>
                        </a:p>
                      </a:txBody>
                      <a:tcPr/>
                    </a:tc>
                    <a:tc>
                      <a:txBody>
                        <a:bodyPr/>
                        <a:lstStyle/>
                        <a:p>
                          <a:pPr algn="l">
                            <a:defRPr sz="1100" b="1"/>
                          </a:pPr>
                          <a:r>
                            <a:rPr sz="2800" b="0" dirty="0"/>
                            <a:t>Substitute </a:t>
                          </a:r>
                          <a14:m>
                            <m:oMath xmlns:m="http://schemas.openxmlformats.org/officeDocument/2006/math">
                              <m:r>
                                <m:rPr>
                                  <m:sty m:val="p"/>
                                </m:rPr>
                                <a:rPr sz="2800" b="0" i="1">
                                  <a:latin typeface="Cambria Math"/>
                                </a:rPr>
                                <m:t>t</m:t>
                              </m:r>
                              <m:r>
                                <a:rPr sz="2800" b="0">
                                  <a:latin typeface="Cambria Math"/>
                                </a:rPr>
                                <m:t>=3</m:t>
                              </m:r>
                            </m:oMath>
                          </a14:m>
                          <a:r>
                            <a:rPr sz="2800" b="0" dirty="0"/>
                            <a:t> into </a:t>
                          </a:r>
                          <a14:m>
                            <m:oMath xmlns:m="http://schemas.openxmlformats.org/officeDocument/2006/math">
                              <m:r>
                                <m:rPr>
                                  <m:sty m:val="p"/>
                                </m:rPr>
                                <a:rPr sz="2800" b="0" i="1">
                                  <a:latin typeface="Cambria Math"/>
                                </a:rPr>
                                <m:t>v</m:t>
                              </m:r>
                              <m:r>
                                <a:rPr sz="2800" b="0">
                                  <a:latin typeface="Cambria Math"/>
                                </a:rPr>
                                <m:t>⁡</m:t>
                              </m:r>
                              <m:d>
                                <m:dPr>
                                  <m:ctrlPr>
                                    <a:rPr sz="2800" b="0" i="1">
                                      <a:latin typeface="Cambria Math" panose="02040503050406030204" pitchFamily="18" charset="0"/>
                                    </a:rPr>
                                  </m:ctrlPr>
                                </m:dPr>
                                <m:e>
                                  <m:r>
                                    <m:rPr>
                                      <m:sty m:val="p"/>
                                    </m:rPr>
                                    <a:rPr sz="2800" b="0" i="1">
                                      <a:latin typeface="Cambria Math"/>
                                    </a:rPr>
                                    <m:t>t</m:t>
                                  </m:r>
                                </m:e>
                              </m:d>
                            </m:oMath>
                          </a14:m>
                          <a:r>
                            <a:rPr sz="2800" b="0" dirty="0"/>
                            <a:t> to find the velocity.</a:t>
                          </a: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06B46018-2FEF-13EC-FB14-5CE926DB9D3A}"/>
                  </a:ext>
                </a:extLst>
              </p:cNvPr>
              <p:cNvGraphicFramePr>
                <a:graphicFrameLocks/>
              </p:cNvGraphicFramePr>
              <p:nvPr>
                <p:extLst>
                  <p:ext uri="{D42A27DB-BD31-4B8C-83A1-F6EECF244321}">
                    <p14:modId xmlns:p14="http://schemas.microsoft.com/office/powerpoint/2010/main" val="969133423"/>
                  </p:ext>
                </p:extLst>
              </p:nvPr>
            </p:nvGraphicFramePr>
            <p:xfrm>
              <a:off x="457200" y="2590800"/>
              <a:ext cx="8229600" cy="146304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160">
                    <a:tc>
                      <a:txBody>
                        <a:bodyPr/>
                        <a:lstStyle/>
                        <a:p>
                          <a:endParaRPr lang="en-US"/>
                        </a:p>
                      </a:txBody>
                      <a:tcPr>
                        <a:blipFill>
                          <a:blip r:embed="rId2"/>
                          <a:stretch>
                            <a:fillRect t="-10588" r="-100000" b="-216471"/>
                          </a:stretch>
                        </a:blipFill>
                      </a:tcPr>
                    </a:tc>
                    <a:tc>
                      <a:txBody>
                        <a:bodyPr/>
                        <a:lstStyle/>
                        <a:p>
                          <a:pPr algn="l">
                            <a:defRPr sz="1800"/>
                          </a:pPr>
                          <a:endParaRPr sz="2800"/>
                        </a:p>
                      </a:txBody>
                      <a:tcPr/>
                    </a:tc>
                    <a:extLst>
                      <a:ext uri="{0D108BD9-81ED-4DB2-BD59-A6C34878D82A}">
                        <a16:rowId xmlns:a16="http://schemas.microsoft.com/office/drawing/2014/main" val="10000"/>
                      </a:ext>
                    </a:extLst>
                  </a:tr>
                  <a:tr h="944880">
                    <a:tc>
                      <a:txBody>
                        <a:bodyPr/>
                        <a:lstStyle/>
                        <a:p>
                          <a:endParaRPr lang="en-US"/>
                        </a:p>
                      </a:txBody>
                      <a:tcPr>
                        <a:blipFill>
                          <a:blip r:embed="rId2"/>
                          <a:stretch>
                            <a:fillRect t="-60645" r="-100000" b="-18710"/>
                          </a:stretch>
                        </a:blipFill>
                      </a:tcPr>
                    </a:tc>
                    <a:tc>
                      <a:txBody>
                        <a:bodyPr/>
                        <a:lstStyle/>
                        <a:p>
                          <a:endParaRPr lang="en-US"/>
                        </a:p>
                      </a:txBody>
                      <a:tcPr>
                        <a:blipFill>
                          <a:blip r:embed="rId2"/>
                          <a:stretch>
                            <a:fillRect l="-100000" t="-60645" b="-18710"/>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C510243-771E-9004-0F7E-D18ECE213A5F}"/>
                  </a:ext>
                </a:extLst>
              </p:cNvPr>
              <p:cNvSpPr txBox="1"/>
              <p:nvPr/>
            </p:nvSpPr>
            <p:spPr>
              <a:xfrm>
                <a:off x="457200" y="4114800"/>
                <a:ext cx="82296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Three seconds after takeoff, the helicopter is rising at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30</m:t>
                    </m:r>
                    <m:r>
                      <m:rPr>
                        <m:nor/>
                      </m:rPr>
                      <a:rPr kumimoji="0" lang="en-US" sz="28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sec</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6" name="TextBox 5">
                <a:extLst>
                  <a:ext uri="{FF2B5EF4-FFF2-40B4-BE49-F238E27FC236}">
                    <a16:creationId xmlns:a16="http://schemas.microsoft.com/office/drawing/2014/main" id="{BC510243-771E-9004-0F7E-D18ECE213A5F}"/>
                  </a:ext>
                </a:extLst>
              </p:cNvPr>
              <p:cNvSpPr txBox="1">
                <a:spLocks noRot="1" noChangeAspect="1" noMove="1" noResize="1" noEditPoints="1" noAdjustHandles="1" noChangeArrowheads="1" noChangeShapeType="1" noTextEdit="1"/>
              </p:cNvSpPr>
              <p:nvPr/>
            </p:nvSpPr>
            <p:spPr>
              <a:xfrm>
                <a:off x="457200" y="4114800"/>
                <a:ext cx="8229600" cy="954107"/>
              </a:xfrm>
              <a:prstGeom prst="rect">
                <a:avLst/>
              </a:prstGeom>
              <a:blipFill>
                <a:blip r:embed="rId3"/>
                <a:stretch>
                  <a:fillRect l="-1481" t="-5732" b="-1719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Helicopter Takeoff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To find the height of the helicopter after </a:t>
                </a:r>
                <a14:m>
                  <m:oMath xmlns:m="http://schemas.openxmlformats.org/officeDocument/2006/math">
                    <m:r>
                      <a:rPr lang="en-US">
                        <a:latin typeface="Cambria Math" panose="02040503050406030204" pitchFamily="18" charset="0"/>
                      </a:rPr>
                      <m:t>3</m:t>
                    </m:r>
                    <m:r>
                      <a:rPr lang="en-US" b="0" i="0" smtClean="0">
                        <a:latin typeface="Cambria Math" panose="02040503050406030204" pitchFamily="18" charset="0"/>
                      </a:rPr>
                      <m:t> </m:t>
                    </m:r>
                    <m:r>
                      <m:rPr>
                        <m:nor/>
                      </m:rPr>
                      <a:rPr lang="en-US"/>
                      <m:t>seconds</m:t>
                    </m:r>
                  </m:oMath>
                </a14:m>
                <a:r>
                  <a:rPr lang="en-US" sz="2800" dirty="0"/>
                  <a:t>, substitute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=3</m:t>
                    </m:r>
                  </m:oMath>
                </a14:m>
                <a:r>
                  <a:rPr lang="en-US" sz="2800" dirty="0"/>
                  <a:t> into </a:t>
                </a:r>
                <a14:m>
                  <m:oMath xmlns:m="http://schemas.openxmlformats.org/officeDocument/2006/math">
                    <m:r>
                      <a:rPr lang="en-US">
                        <a:latin typeface="Cambria Math" panose="02040503050406030204" pitchFamily="18" charset="0"/>
                      </a:rPr>
                      <m:t>𝑠</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𝑡</m:t>
                        </m:r>
                      </m:e>
                    </m:d>
                  </m:oMath>
                </a14:m>
                <a:r>
                  <a:rPr lang="ar-AE" sz="2800" dirty="0"/>
                  <a:t>.</a:t>
                </a:r>
              </a:p>
              <a:p>
                <a:pPr algn="ctr">
                  <a:defRPr sz="2800"/>
                </a:pPr>
                <a14:m>
                  <m:oMathPara xmlns:m="http://schemas.openxmlformats.org/officeDocument/2006/math">
                    <m:oMathParaPr>
                      <m:jc m:val="centerGroup"/>
                    </m:oMathParaPr>
                    <m:oMath xmlns:m="http://schemas.openxmlformats.org/officeDocument/2006/math">
                      <m:func>
                        <m:funcPr>
                          <m:ctrlPr>
                            <a:rPr lang="ar-AE">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3</m:t>
                              </m:r>
                            </m:e>
                          </m:d>
                        </m:e>
                      </m:func>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3</m:t>
                              </m:r>
                            </m:e>
                          </m:d>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45</m:t>
                      </m:r>
                      <m:r>
                        <m:rPr>
                          <m:nor/>
                        </m:rPr>
                        <a:rPr lang="ar-AE"/>
                        <m:t> </m:t>
                      </m:r>
                      <m:r>
                        <m:rPr>
                          <m:sty m:val="p"/>
                        </m:rPr>
                        <a:rPr lang="en-US">
                          <a:latin typeface="Cambria Math" panose="02040503050406030204" pitchFamily="18" charset="0"/>
                        </a:rPr>
                        <m:t>ft</m:t>
                      </m:r>
                    </m:oMath>
                  </m:oMathPara>
                </a14:m>
                <a:endParaRPr lang="en-US" sz="2800" dirty="0"/>
              </a:p>
              <a:p>
                <a:pPr>
                  <a:defRPr sz="2800"/>
                </a:pPr>
                <a:r>
                  <a:rPr lang="en-US" sz="2800" dirty="0"/>
                  <a:t>In </a:t>
                </a:r>
                <a:r>
                  <a:rPr lang="en-US" sz="2800" dirty="0">
                    <a:latin typeface="Cambria Math"/>
                  </a:rPr>
                  <a:t>3</a:t>
                </a:r>
                <a:r>
                  <a:rPr lang="en-US" sz="2800" dirty="0"/>
                  <a:t> seconds the helicopter has risen to an altitude of </a:t>
                </a:r>
                <a14:m>
                  <m:oMath xmlns:m="http://schemas.openxmlformats.org/officeDocument/2006/math">
                    <m:r>
                      <a:rPr lang="en-US">
                        <a:latin typeface="Cambria Math" panose="02040503050406030204" pitchFamily="18" charset="0"/>
                      </a:rPr>
                      <m:t>45</m:t>
                    </m:r>
                    <m:r>
                      <m:rPr>
                        <m:nor/>
                      </m:rPr>
                      <a:rPr lang="en-US"/>
                      <m:t> </m:t>
                    </m:r>
                    <m:r>
                      <m:rPr>
                        <m:sty m:val="p"/>
                      </m:rPr>
                      <a:rPr lang="en-US">
                        <a:latin typeface="Cambria Math" panose="02040503050406030204" pitchFamily="18" charset="0"/>
                      </a:rPr>
                      <m:t>feet</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Vertical Projectile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A projectile is fired vertically (straight up) from the top corner of a 176-foot tall building. The height of the projectile at time </a:t>
                </a:r>
                <a14:m>
                  <m:oMath xmlns:m="http://schemas.openxmlformats.org/officeDocument/2006/math">
                    <m:r>
                      <a:rPr>
                        <a:latin typeface="Cambria Math" panose="02040503050406030204" pitchFamily="18" charset="0"/>
                      </a:rPr>
                      <m:t>𝑡</m:t>
                    </m:r>
                  </m:oMath>
                </a14:m>
                <a:r>
                  <a:rPr sz="2800"/>
                  <a:t> (in seconds) is given by the function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𝑠</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160</m:t>
                    </m:r>
                    <m:r>
                      <a:rPr>
                        <a:latin typeface="Cambria Math" panose="02040503050406030204" pitchFamily="18" charset="0"/>
                      </a:rPr>
                      <m:t>𝑡</m:t>
                    </m:r>
                    <m:r>
                      <a:rPr>
                        <a:latin typeface="Cambria Math" panose="02040503050406030204" pitchFamily="18" charset="0"/>
                      </a:rPr>
                      <m:t>+</m:t>
                    </m:r>
                    <m:r>
                      <a:rPr>
                        <a:latin typeface="Cambria Math" panose="02040503050406030204" pitchFamily="18" charset="0"/>
                      </a:rPr>
                      <m:t>176</m:t>
                    </m:r>
                  </m:oMath>
                </a14:m>
                <a:r>
                  <a:rPr sz="2800"/>
                  <a:t>.</a:t>
                </a:r>
              </a:p>
              <a:p>
                <a:pPr marL="514350" indent="-514350">
                  <a:buFont typeface="+mj-lt"/>
                  <a:buAutoNum type="alphaLcPeriod"/>
                  <a:defRPr sz="2800"/>
                </a:pPr>
                <a:r>
                  <a:t>​</a:t>
                </a:r>
                <a:r>
                  <a:rPr sz="2800"/>
                  <a:t>What is the maximum height of the projectile?</a:t>
                </a:r>
              </a:p>
              <a:p>
                <a:pPr marL="514350" indent="-514350">
                  <a:buFont typeface="+mj-lt"/>
                  <a:buAutoNum type="alphaLcPeriod" startAt="2"/>
                  <a:defRPr sz="2800"/>
                </a:pPr>
                <a:r>
                  <a:t>​</a:t>
                </a:r>
                <a:r>
                  <a:rPr sz="2800"/>
                  <a:t>When does the projectile hit the ground?</a:t>
                </a:r>
              </a:p>
              <a:p>
                <a:pPr marL="514350" indent="-514350">
                  <a:buFont typeface="+mj-lt"/>
                  <a:buAutoNum type="alphaLcPeriod" startAt="3"/>
                  <a:defRPr sz="2800"/>
                </a:pPr>
                <a:r>
                  <a:t>​</a:t>
                </a:r>
                <a:r>
                  <a:rPr sz="2800"/>
                  <a:t>How fast is the projectile moving when it hits the ground?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185"/>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Vertical Projectile (cont.)</a:t>
            </a:r>
          </a:p>
        </p:txBody>
      </p:sp>
      <p:pic>
        <p:nvPicPr>
          <p:cNvPr id="5" name="Content Placeholder 4">
            <a:extLst>
              <a:ext uri="{FF2B5EF4-FFF2-40B4-BE49-F238E27FC236}">
                <a16:creationId xmlns:a16="http://schemas.microsoft.com/office/drawing/2014/main" id="{8E165098-2E35-8939-F7C8-314A42559D4A}"/>
              </a:ext>
            </a:extLst>
          </p:cNvPr>
          <p:cNvPicPr>
            <a:picLocks noGrp="1" noChangeAspect="1"/>
          </p:cNvPicPr>
          <p:nvPr>
            <p:ph sz="quarter" idx="11"/>
          </p:nvPr>
        </p:nvPicPr>
        <p:blipFill>
          <a:blip r:embed="rId2"/>
          <a:stretch>
            <a:fillRect/>
          </a:stretch>
        </p:blipFill>
        <p:spPr>
          <a:xfrm>
            <a:off x="2450749" y="1082675"/>
            <a:ext cx="4242501" cy="484981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Vertical Projectile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maximum height of the projectile occurs at the point where its velocity is </a:t>
            </a:r>
            <a:r>
              <a:rPr sz="2800" dirty="0">
                <a:latin typeface="Cambria Math"/>
              </a:rPr>
              <a:t>0</a:t>
            </a:r>
            <a:r>
              <a:rPr sz="2800" dirty="0"/>
              <a:t>.</a:t>
            </a:r>
          </a:p>
          <a:p>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336A405E-8F31-59B8-9DFE-EAA78F76ADB7}"/>
                  </a:ext>
                </a:extLst>
              </p:cNvPr>
              <p:cNvGraphicFramePr>
                <a:graphicFrameLocks/>
              </p:cNvGraphicFramePr>
              <p:nvPr>
                <p:extLst>
                  <p:ext uri="{D42A27DB-BD31-4B8C-83A1-F6EECF244321}">
                    <p14:modId xmlns:p14="http://schemas.microsoft.com/office/powerpoint/2010/main" val="2248241932"/>
                  </p:ext>
                </p:extLst>
              </p:nvPr>
            </p:nvGraphicFramePr>
            <p:xfrm>
              <a:off x="457200" y="2590800"/>
              <a:ext cx="8229600" cy="21234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defRPr sz="1800"/>
                          </a:pPr>
                          <a:r>
                            <a:rPr sz="1800" dirty="0"/>
                            <a:t>​</a:t>
                          </a:r>
                          <a14:m>
                            <m:oMath xmlns:m="http://schemas.openxmlformats.org/officeDocument/2006/math">
                              <m:r>
                                <a:rPr sz="1800">
                                  <a:latin typeface="Cambria Math"/>
                                </a:rPr>
                                <m:t>𝑠</m:t>
                              </m:r>
                              <m:r>
                                <a:rPr sz="1800">
                                  <a:latin typeface="Cambria Math"/>
                                </a:rPr>
                                <m:t>⁡</m:t>
                              </m:r>
                              <m:d>
                                <m:dPr>
                                  <m:ctrlPr>
                                    <a:rPr sz="1800" i="1">
                                      <a:latin typeface="Cambria Math" panose="02040503050406030204" pitchFamily="18" charset="0"/>
                                    </a:rPr>
                                  </m:ctrlPr>
                                </m:dPr>
                                <m:e>
                                  <m:r>
                                    <a:rPr sz="1800">
                                      <a:latin typeface="Cambria Math"/>
                                    </a:rPr>
                                    <m:t>𝑡</m:t>
                                  </m:r>
                                </m:e>
                              </m:d>
                            </m:oMath>
                          </a14:m>
                          <a:endParaRPr sz="1800" dirty="0"/>
                        </a:p>
                      </a:txBody>
                      <a:tcPr/>
                    </a:tc>
                    <a:tc>
                      <a:txBody>
                        <a:bodyPr/>
                        <a:lstStyle/>
                        <a:p>
                          <a:pPr algn="l">
                            <a:defRPr sz="1800"/>
                          </a:pPr>
                          <a:r>
                            <a:rPr sz="1800" dirty="0"/>
                            <a:t>​</a:t>
                          </a:r>
                          <a14:m>
                            <m:oMath xmlns:m="http://schemas.openxmlformats.org/officeDocument/2006/math">
                              <m:r>
                                <a:rPr sz="1800">
                                  <a:latin typeface="Cambria Math"/>
                                </a:rPr>
                                <m:t>=−</m:t>
                              </m:r>
                              <m:r>
                                <a:rPr sz="1800">
                                  <a:latin typeface="Cambria Math"/>
                                </a:rPr>
                                <m:t>16</m:t>
                              </m:r>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160</m:t>
                              </m:r>
                              <m:r>
                                <a:rPr sz="1800">
                                  <a:latin typeface="Cambria Math"/>
                                </a:rPr>
                                <m:t>𝑡</m:t>
                              </m:r>
                              <m:r>
                                <a:rPr sz="1800">
                                  <a:latin typeface="Cambria Math"/>
                                </a:rPr>
                                <m:t>+</m:t>
                              </m:r>
                              <m:r>
                                <a:rPr sz="1800">
                                  <a:latin typeface="Cambria Math"/>
                                </a:rPr>
                                <m:t>176</m:t>
                              </m:r>
                            </m:oMath>
                          </a14:m>
                          <a:endParaRPr sz="1800" dirty="0"/>
                        </a:p>
                      </a:txBody>
                      <a:tcPr/>
                    </a:tc>
                    <a:tc>
                      <a:txBody>
                        <a:bodyPr/>
                        <a:lstStyle/>
                        <a:p>
                          <a:pPr algn="l"/>
                          <a:endParaRPr sz="1800"/>
                        </a:p>
                      </a:txBody>
                      <a:tcPr/>
                    </a:tc>
                    <a:extLst>
                      <a:ext uri="{0D108BD9-81ED-4DB2-BD59-A6C34878D82A}">
                        <a16:rowId xmlns:a16="http://schemas.microsoft.com/office/drawing/2014/main" val="10000"/>
                      </a:ext>
                    </a:extLst>
                  </a:tr>
                  <a:tr h="370840">
                    <a:tc>
                      <a:txBody>
                        <a:bodyPr/>
                        <a:lstStyle/>
                        <a:p>
                          <a:pPr algn="r">
                            <a:defRPr sz="1800"/>
                          </a:pPr>
                          <a:r>
                            <a:rPr sz="1800" dirty="0"/>
                            <a:t>​</a:t>
                          </a:r>
                          <a14:m>
                            <m:oMath xmlns:m="http://schemas.openxmlformats.org/officeDocument/2006/math">
                              <m:r>
                                <a:rPr sz="1800">
                                  <a:latin typeface="Cambria Math"/>
                                </a:rPr>
                                <m:t>𝑣</m:t>
                              </m:r>
                              <m:r>
                                <a:rPr sz="1800">
                                  <a:latin typeface="Cambria Math"/>
                                </a:rPr>
                                <m:t>⁡</m:t>
                              </m:r>
                              <m:d>
                                <m:dPr>
                                  <m:ctrlPr>
                                    <a:rPr sz="1800" i="1">
                                      <a:latin typeface="Cambria Math" panose="02040503050406030204" pitchFamily="18" charset="0"/>
                                    </a:rPr>
                                  </m:ctrlPr>
                                </m:dPr>
                                <m:e>
                                  <m:r>
                                    <a:rPr sz="1800">
                                      <a:latin typeface="Cambria Math"/>
                                    </a:rPr>
                                    <m:t>𝑡</m:t>
                                  </m:r>
                                </m:e>
                              </m:d>
                            </m:oMath>
                          </a14:m>
                          <a:endParaRPr sz="1800" dirty="0"/>
                        </a:p>
                      </a:txBody>
                      <a:tcPr/>
                    </a:tc>
                    <a:tc>
                      <a:txBody>
                        <a:bodyPr/>
                        <a:lstStyle/>
                        <a:p>
                          <a:pPr algn="l">
                            <a:defRPr sz="1800"/>
                          </a:pPr>
                          <a:r>
                            <a:rPr sz="1800"/>
                            <a:t>​</a:t>
                          </a:r>
                          <a14:m>
                            <m:oMath xmlns:m="http://schemas.openxmlformats.org/officeDocument/2006/math">
                              <m:r>
                                <a:rPr sz="1800">
                                  <a:latin typeface="Cambria Math"/>
                                </a:rPr>
                                <m:t>=</m:t>
                              </m:r>
                              <m:func>
                                <m:funcPr>
                                  <m:ctrlPr>
                                    <a:rPr sz="1800" i="1">
                                      <a:latin typeface="Cambria Math" panose="02040503050406030204" pitchFamily="18" charset="0"/>
                                    </a:rPr>
                                  </m:ctrlPr>
                                </m:funcPr>
                                <m:fName>
                                  <m:sSup>
                                    <m:sSupPr>
                                      <m:ctrlPr>
                                        <a:rPr sz="1800" i="1">
                                          <a:latin typeface="Cambria Math" panose="02040503050406030204" pitchFamily="18" charset="0"/>
                                        </a:rPr>
                                      </m:ctrlPr>
                                    </m:sSupPr>
                                    <m:e>
                                      <m:r>
                                        <a:rPr sz="1800">
                                          <a:latin typeface="Cambria Math"/>
                                        </a:rPr>
                                        <m:t>𝑠</m:t>
                                      </m:r>
                                    </m:e>
                                    <m:sup>
                                      <m:r>
                                        <a:rPr sz="1800">
                                          <a:latin typeface="Cambria Math"/>
                                        </a:rPr>
                                        <m:t>′</m:t>
                                      </m:r>
                                    </m:sup>
                                  </m:sSup>
                                </m:fName>
                                <m:e>
                                  <m:d>
                                    <m:dPr>
                                      <m:ctrlPr>
                                        <a:rPr sz="1800" i="1">
                                          <a:latin typeface="Cambria Math" panose="02040503050406030204" pitchFamily="18" charset="0"/>
                                        </a:rPr>
                                      </m:ctrlPr>
                                    </m:dPr>
                                    <m:e>
                                      <m:r>
                                        <a:rPr sz="1800">
                                          <a:latin typeface="Cambria Math"/>
                                        </a:rPr>
                                        <m:t>𝑡</m:t>
                                      </m:r>
                                    </m:e>
                                  </m:d>
                                </m:e>
                              </m:func>
                              <m:r>
                                <a:rPr sz="1800">
                                  <a:latin typeface="Cambria Math"/>
                                </a:rPr>
                                <m:t>=−</m:t>
                              </m:r>
                              <m:r>
                                <a:rPr sz="1800">
                                  <a:latin typeface="Cambria Math"/>
                                </a:rPr>
                                <m:t>32</m:t>
                              </m:r>
                              <m:r>
                                <a:rPr sz="1800">
                                  <a:latin typeface="Cambria Math"/>
                                </a:rPr>
                                <m:t>𝑡</m:t>
                              </m:r>
                              <m:r>
                                <a:rPr sz="1800">
                                  <a:latin typeface="Cambria Math"/>
                                </a:rPr>
                                <m:t>+</m:t>
                              </m:r>
                              <m:r>
                                <a:rPr sz="1800">
                                  <a:latin typeface="Cambria Math"/>
                                </a:rPr>
                                <m:t>160</m:t>
                              </m:r>
                            </m:oMath>
                          </a14:m>
                          <a:endParaRPr sz="1800"/>
                        </a:p>
                      </a:txBody>
                      <a:tcPr/>
                    </a:tc>
                    <a:tc>
                      <a:txBody>
                        <a:bodyPr/>
                        <a:lstStyle/>
                        <a:p>
                          <a:pPr algn="l">
                            <a:defRPr sz="1100" b="1"/>
                          </a:pPr>
                          <a:r>
                            <a:rPr sz="1800" b="0" dirty="0"/>
                            <a:t>Differentiate </a:t>
                          </a:r>
                          <a14:m>
                            <m:oMath xmlns:m="http://schemas.openxmlformats.org/officeDocument/2006/math">
                              <m:r>
                                <m:rPr>
                                  <m:sty m:val="p"/>
                                </m:rPr>
                                <a:rPr sz="1800" b="0" i="1">
                                  <a:latin typeface="Cambria Math"/>
                                </a:rPr>
                                <m:t>s</m:t>
                              </m:r>
                              <m:r>
                                <a:rPr sz="1800" b="0">
                                  <a:latin typeface="Cambria Math"/>
                                </a:rPr>
                                <m:t>⁡</m:t>
                              </m:r>
                              <m:d>
                                <m:dPr>
                                  <m:ctrlPr>
                                    <a:rPr sz="1800" b="0" i="1">
                                      <a:latin typeface="Cambria Math" panose="02040503050406030204" pitchFamily="18" charset="0"/>
                                    </a:rPr>
                                  </m:ctrlPr>
                                </m:dPr>
                                <m:e>
                                  <m:r>
                                    <m:rPr>
                                      <m:sty m:val="p"/>
                                    </m:rPr>
                                    <a:rPr sz="1800" b="0" i="1">
                                      <a:latin typeface="Cambria Math"/>
                                    </a:rPr>
                                    <m:t>t</m:t>
                                  </m:r>
                                </m:e>
                              </m:d>
                            </m:oMath>
                          </a14:m>
                          <a:r>
                            <a:rPr sz="1800" b="0" dirty="0"/>
                            <a:t> to determine </a:t>
                          </a:r>
                          <a14:m>
                            <m:oMath xmlns:m="http://schemas.openxmlformats.org/officeDocument/2006/math">
                              <m:r>
                                <m:rPr>
                                  <m:sty m:val="p"/>
                                </m:rPr>
                                <a:rPr sz="1800" b="0" i="1">
                                  <a:latin typeface="Cambria Math"/>
                                </a:rPr>
                                <m:t>v</m:t>
                              </m:r>
                              <m:r>
                                <a:rPr sz="1800" b="0">
                                  <a:latin typeface="Cambria Math"/>
                                </a:rPr>
                                <m:t>⁡</m:t>
                              </m:r>
                              <m:d>
                                <m:dPr>
                                  <m:ctrlPr>
                                    <a:rPr sz="1800" b="0" i="1">
                                      <a:latin typeface="Cambria Math" panose="02040503050406030204" pitchFamily="18" charset="0"/>
                                    </a:rPr>
                                  </m:ctrlPr>
                                </m:dPr>
                                <m:e>
                                  <m:r>
                                    <m:rPr>
                                      <m:sty m:val="p"/>
                                    </m:rPr>
                                    <a:rPr sz="1800" b="0" i="1">
                                      <a:latin typeface="Cambria Math"/>
                                    </a:rPr>
                                    <m:t>t</m:t>
                                  </m:r>
                                </m:e>
                              </m:d>
                            </m:oMath>
                          </a14:m>
                          <a:r>
                            <a:rPr sz="1800" b="0" dirty="0"/>
                            <a:t>. Then set </a:t>
                          </a:r>
                          <a14:m>
                            <m:oMath xmlns:m="http://schemas.openxmlformats.org/officeDocument/2006/math">
                              <m:r>
                                <m:rPr>
                                  <m:sty m:val="p"/>
                                </m:rPr>
                                <a:rPr sz="1800" b="0" i="1">
                                  <a:latin typeface="Cambria Math"/>
                                </a:rPr>
                                <m:t>v</m:t>
                              </m:r>
                              <m:r>
                                <a:rPr sz="1800" b="0">
                                  <a:latin typeface="Cambria Math"/>
                                </a:rPr>
                                <m:t>⁡</m:t>
                              </m:r>
                              <m:d>
                                <m:dPr>
                                  <m:ctrlPr>
                                    <a:rPr sz="1800" b="0" i="1">
                                      <a:latin typeface="Cambria Math" panose="02040503050406030204" pitchFamily="18" charset="0"/>
                                    </a:rPr>
                                  </m:ctrlPr>
                                </m:dPr>
                                <m:e>
                                  <m:r>
                                    <m:rPr>
                                      <m:sty m:val="p"/>
                                    </m:rPr>
                                    <a:rPr sz="1800" b="0" i="1">
                                      <a:latin typeface="Cambria Math"/>
                                    </a:rPr>
                                    <m:t>t</m:t>
                                  </m:r>
                                </m:e>
                              </m:d>
                            </m:oMath>
                          </a14:m>
                          <a:r>
                            <a:rPr sz="1800" b="0" dirty="0"/>
                            <a:t> equal to </a:t>
                          </a:r>
                          <a:r>
                            <a:rPr sz="1800" b="0" dirty="0">
                              <a:latin typeface="Cambria Math"/>
                            </a:rPr>
                            <a:t>0</a:t>
                          </a:r>
                          <a:r>
                            <a:rPr sz="1800" b="0" dirty="0"/>
                            <a:t> and solve for </a:t>
                          </a:r>
                          <a14:m>
                            <m:oMath xmlns:m="http://schemas.openxmlformats.org/officeDocument/2006/math">
                              <m:r>
                                <m:rPr>
                                  <m:sty m:val="p"/>
                                </m:rPr>
                                <a:rPr sz="1800" b="0" i="1">
                                  <a:latin typeface="Cambria Math"/>
                                </a:rPr>
                                <m:t>t</m:t>
                              </m:r>
                            </m:oMath>
                          </a14:m>
                          <a:r>
                            <a:rPr sz="1800" b="0" dirty="0"/>
                            <a:t>.</a:t>
                          </a:r>
                        </a:p>
                      </a:txBody>
                      <a:tcPr/>
                    </a:tc>
                    <a:extLst>
                      <a:ext uri="{0D108BD9-81ED-4DB2-BD59-A6C34878D82A}">
                        <a16:rowId xmlns:a16="http://schemas.microsoft.com/office/drawing/2014/main" val="10001"/>
                      </a:ext>
                    </a:extLst>
                  </a:tr>
                  <a:tr h="370840">
                    <a:tc>
                      <a:txBody>
                        <a:bodyPr/>
                        <a:lstStyle/>
                        <a:p>
                          <a:pPr algn="r">
                            <a:defRPr sz="1800"/>
                          </a:pPr>
                          <a:r>
                            <a:rPr sz="1800" dirty="0"/>
                            <a:t>​</a:t>
                          </a:r>
                          <a14:m>
                            <m:oMath xmlns:m="http://schemas.openxmlformats.org/officeDocument/2006/math">
                              <m:r>
                                <a:rPr sz="1800">
                                  <a:latin typeface="Cambria Math"/>
                                </a:rPr>
                                <m:t>−</m:t>
                              </m:r>
                              <m:r>
                                <a:rPr sz="1800">
                                  <a:latin typeface="Cambria Math"/>
                                </a:rPr>
                                <m:t>32</m:t>
                              </m:r>
                              <m:r>
                                <a:rPr sz="1800">
                                  <a:latin typeface="Cambria Math"/>
                                </a:rPr>
                                <m:t>𝑡</m:t>
                              </m:r>
                              <m:r>
                                <a:rPr sz="1800">
                                  <a:latin typeface="Cambria Math"/>
                                </a:rPr>
                                <m:t>+</m:t>
                              </m:r>
                              <m:r>
                                <a:rPr sz="1800">
                                  <a:latin typeface="Cambria Math"/>
                                </a:rPr>
                                <m:t>160</m:t>
                              </m:r>
                            </m:oMath>
                          </a14:m>
                          <a:endParaRPr sz="1800" dirty="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0</m:t>
                              </m:r>
                            </m:oMath>
                          </a14:m>
                          <a:endParaRPr sz="1800"/>
                        </a:p>
                      </a:txBody>
                      <a:tcPr/>
                    </a:tc>
                    <a:tc>
                      <a:txBody>
                        <a:bodyPr/>
                        <a:lstStyle/>
                        <a:p>
                          <a:pPr algn="l"/>
                          <a:endParaRPr sz="1800"/>
                        </a:p>
                      </a:txBody>
                      <a:tcPr/>
                    </a:tc>
                    <a:extLst>
                      <a:ext uri="{0D108BD9-81ED-4DB2-BD59-A6C34878D82A}">
                        <a16:rowId xmlns:a16="http://schemas.microsoft.com/office/drawing/2014/main" val="10002"/>
                      </a:ext>
                    </a:extLst>
                  </a:tr>
                  <a:tr h="370840">
                    <a:tc>
                      <a:txBody>
                        <a:bodyPr/>
                        <a:lstStyle/>
                        <a:p>
                          <a:pPr algn="r">
                            <a:defRPr sz="1800"/>
                          </a:pPr>
                          <a:r>
                            <a:rPr sz="1800" dirty="0"/>
                            <a:t>​</a:t>
                          </a:r>
                          <a14:m>
                            <m:oMath xmlns:m="http://schemas.openxmlformats.org/officeDocument/2006/math">
                              <m:r>
                                <a:rPr sz="1800">
                                  <a:latin typeface="Cambria Math"/>
                                </a:rPr>
                                <m:t>−</m:t>
                              </m:r>
                              <m:r>
                                <a:rPr sz="1800">
                                  <a:latin typeface="Cambria Math"/>
                                </a:rPr>
                                <m:t>32</m:t>
                              </m:r>
                              <m:r>
                                <a:rPr sz="1800">
                                  <a:latin typeface="Cambria Math"/>
                                </a:rPr>
                                <m:t>𝑡</m:t>
                              </m:r>
                            </m:oMath>
                          </a14:m>
                          <a:endParaRPr sz="1800" dirty="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160</m:t>
                              </m:r>
                            </m:oMath>
                          </a14:m>
                          <a:endParaRPr sz="1800"/>
                        </a:p>
                      </a:txBody>
                      <a:tcPr/>
                    </a:tc>
                    <a:tc>
                      <a:txBody>
                        <a:bodyPr/>
                        <a:lstStyle/>
                        <a:p>
                          <a:pPr algn="l"/>
                          <a:endParaRPr sz="1800"/>
                        </a:p>
                      </a:txBody>
                      <a:tcPr/>
                    </a:tc>
                    <a:extLst>
                      <a:ext uri="{0D108BD9-81ED-4DB2-BD59-A6C34878D82A}">
                        <a16:rowId xmlns:a16="http://schemas.microsoft.com/office/drawing/2014/main" val="10003"/>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𝑡</m:t>
                                </m:r>
                              </m:oMath>
                            </m:oMathPara>
                          </a14:m>
                          <a:endParaRPr sz="1800" dirty="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5</m:t>
                              </m:r>
                            </m:oMath>
                          </a14:m>
                          <a:endParaRPr sz="1800"/>
                        </a:p>
                      </a:txBody>
                      <a:tcPr/>
                    </a:tc>
                    <a:tc>
                      <a:txBody>
                        <a:bodyPr/>
                        <a:lstStyle/>
                        <a:p>
                          <a:pPr algn="l"/>
                          <a:endParaRPr sz="1800"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336A405E-8F31-59B8-9DFE-EAA78F76ADB7}"/>
                  </a:ext>
                </a:extLst>
              </p:cNvPr>
              <p:cNvGraphicFramePr>
                <a:graphicFrameLocks/>
              </p:cNvGraphicFramePr>
              <p:nvPr>
                <p:extLst>
                  <p:ext uri="{D42A27DB-BD31-4B8C-83A1-F6EECF244321}">
                    <p14:modId xmlns:p14="http://schemas.microsoft.com/office/powerpoint/2010/main" val="2248241932"/>
                  </p:ext>
                </p:extLst>
              </p:nvPr>
            </p:nvGraphicFramePr>
            <p:xfrm>
              <a:off x="457200" y="2590800"/>
              <a:ext cx="8229600" cy="21234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t="-8197" r="-500000" b="-495082"/>
                          </a:stretch>
                        </a:blipFill>
                      </a:tcPr>
                    </a:tc>
                    <a:tc>
                      <a:txBody>
                        <a:bodyPr/>
                        <a:lstStyle/>
                        <a:p>
                          <a:endParaRPr lang="en-US"/>
                        </a:p>
                      </a:txBody>
                      <a:tcPr>
                        <a:blipFill>
                          <a:blip r:embed="rId2"/>
                          <a:stretch>
                            <a:fillRect l="-52941" t="-8197" r="-164706" b="-495082"/>
                          </a:stretch>
                        </a:blipFill>
                      </a:tcPr>
                    </a:tc>
                    <a:tc>
                      <a:txBody>
                        <a:bodyPr/>
                        <a:lstStyle/>
                        <a:p>
                          <a:pPr algn="l"/>
                          <a:endParaRPr sz="1800"/>
                        </a:p>
                      </a:txBody>
                      <a:tcPr/>
                    </a:tc>
                    <a:extLst>
                      <a:ext uri="{0D108BD9-81ED-4DB2-BD59-A6C34878D82A}">
                        <a16:rowId xmlns:a16="http://schemas.microsoft.com/office/drawing/2014/main" val="10000"/>
                      </a:ext>
                    </a:extLst>
                  </a:tr>
                  <a:tr h="640080">
                    <a:tc>
                      <a:txBody>
                        <a:bodyPr/>
                        <a:lstStyle/>
                        <a:p>
                          <a:endParaRPr lang="en-US"/>
                        </a:p>
                      </a:txBody>
                      <a:tcPr>
                        <a:blipFill>
                          <a:blip r:embed="rId2"/>
                          <a:stretch>
                            <a:fillRect t="-62857" r="-500000" b="-187619"/>
                          </a:stretch>
                        </a:blipFill>
                      </a:tcPr>
                    </a:tc>
                    <a:tc>
                      <a:txBody>
                        <a:bodyPr/>
                        <a:lstStyle/>
                        <a:p>
                          <a:endParaRPr lang="en-US"/>
                        </a:p>
                      </a:txBody>
                      <a:tcPr>
                        <a:blipFill>
                          <a:blip r:embed="rId2"/>
                          <a:stretch>
                            <a:fillRect l="-52941" t="-62857" r="-164706" b="-187619"/>
                          </a:stretch>
                        </a:blipFill>
                      </a:tcPr>
                    </a:tc>
                    <a:tc>
                      <a:txBody>
                        <a:bodyPr/>
                        <a:lstStyle/>
                        <a:p>
                          <a:endParaRPr lang="en-US"/>
                        </a:p>
                      </a:txBody>
                      <a:tcPr>
                        <a:blipFill>
                          <a:blip r:embed="rId2"/>
                          <a:stretch>
                            <a:fillRect l="-92857" t="-62857" b="-187619"/>
                          </a:stretch>
                        </a:blipFill>
                      </a:tcPr>
                    </a:tc>
                    <a:extLst>
                      <a:ext uri="{0D108BD9-81ED-4DB2-BD59-A6C34878D82A}">
                        <a16:rowId xmlns:a16="http://schemas.microsoft.com/office/drawing/2014/main" val="10001"/>
                      </a:ext>
                    </a:extLst>
                  </a:tr>
                  <a:tr h="370840">
                    <a:tc>
                      <a:txBody>
                        <a:bodyPr/>
                        <a:lstStyle/>
                        <a:p>
                          <a:endParaRPr lang="en-US"/>
                        </a:p>
                      </a:txBody>
                      <a:tcPr>
                        <a:blipFill>
                          <a:blip r:embed="rId2"/>
                          <a:stretch>
                            <a:fillRect t="-280328" r="-500000" b="-222951"/>
                          </a:stretch>
                        </a:blipFill>
                      </a:tcPr>
                    </a:tc>
                    <a:tc>
                      <a:txBody>
                        <a:bodyPr/>
                        <a:lstStyle/>
                        <a:p>
                          <a:endParaRPr lang="en-US"/>
                        </a:p>
                      </a:txBody>
                      <a:tcPr>
                        <a:blipFill>
                          <a:blip r:embed="rId2"/>
                          <a:stretch>
                            <a:fillRect l="-52941" t="-280328" r="-164706" b="-222951"/>
                          </a:stretch>
                        </a:blipFill>
                      </a:tcPr>
                    </a:tc>
                    <a:tc>
                      <a:txBody>
                        <a:bodyPr/>
                        <a:lstStyle/>
                        <a:p>
                          <a:pPr algn="l"/>
                          <a:endParaRPr sz="180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380328" r="-500000" b="-122951"/>
                          </a:stretch>
                        </a:blipFill>
                      </a:tcPr>
                    </a:tc>
                    <a:tc>
                      <a:txBody>
                        <a:bodyPr/>
                        <a:lstStyle/>
                        <a:p>
                          <a:endParaRPr lang="en-US"/>
                        </a:p>
                      </a:txBody>
                      <a:tcPr>
                        <a:blipFill>
                          <a:blip r:embed="rId2"/>
                          <a:stretch>
                            <a:fillRect l="-52941" t="-380328" r="-164706" b="-122951"/>
                          </a:stretch>
                        </a:blipFill>
                      </a:tcPr>
                    </a:tc>
                    <a:tc>
                      <a:txBody>
                        <a:bodyPr/>
                        <a:lstStyle/>
                        <a:p>
                          <a:pPr algn="l"/>
                          <a:endParaRPr sz="1800"/>
                        </a:p>
                      </a:txBody>
                      <a:tcPr/>
                    </a:tc>
                    <a:extLst>
                      <a:ext uri="{0D108BD9-81ED-4DB2-BD59-A6C34878D82A}">
                        <a16:rowId xmlns:a16="http://schemas.microsoft.com/office/drawing/2014/main" val="10003"/>
                      </a:ext>
                    </a:extLst>
                  </a:tr>
                  <a:tr h="370840">
                    <a:tc>
                      <a:txBody>
                        <a:bodyPr/>
                        <a:lstStyle/>
                        <a:p>
                          <a:endParaRPr lang="en-US"/>
                        </a:p>
                      </a:txBody>
                      <a:tcPr>
                        <a:blipFill>
                          <a:blip r:embed="rId2"/>
                          <a:stretch>
                            <a:fillRect t="-480328" r="-500000" b="-22951"/>
                          </a:stretch>
                        </a:blipFill>
                      </a:tcPr>
                    </a:tc>
                    <a:tc>
                      <a:txBody>
                        <a:bodyPr/>
                        <a:lstStyle/>
                        <a:p>
                          <a:endParaRPr lang="en-US"/>
                        </a:p>
                      </a:txBody>
                      <a:tcPr>
                        <a:blipFill>
                          <a:blip r:embed="rId2"/>
                          <a:stretch>
                            <a:fillRect l="-52941" t="-480328" r="-164706" b="-22951"/>
                          </a:stretch>
                        </a:blipFill>
                      </a:tcPr>
                    </a:tc>
                    <a:tc>
                      <a:txBody>
                        <a:bodyPr/>
                        <a:lstStyle/>
                        <a:p>
                          <a:pPr algn="l"/>
                          <a:endParaRPr sz="180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Vertical Projectile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t>​</a:t>
                </a:r>
                <a:r>
                  <a:rPr sz="2800"/>
                  <a:t>Since </a:t>
                </a:r>
                <a14:m>
                  <m:oMath xmlns:m="http://schemas.openxmlformats.org/officeDocument/2006/math">
                    <m:func>
                      <m:funcPr>
                        <m:ctrlPr>
                          <a:rPr>
                            <a:latin typeface="Cambria Math" panose="02040503050406030204" pitchFamily="18" charset="0"/>
                          </a:rPr>
                        </m:ctrlPr>
                      </m:funcPr>
                      <m:fName>
                        <m:sSup>
                          <m:sSupPr>
                            <m:ctrlPr>
                              <a:rPr>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m:t>
                            </m:r>
                          </m:sup>
                        </m:sSup>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=−32</m:t>
                    </m:r>
                  </m:oMath>
                </a14:m>
                <a:r>
                  <a:rPr sz="2800"/>
                  <a:t> (a constant), the curve </a:t>
                </a:r>
                <a14:m>
                  <m:oMath xmlns:m="http://schemas.openxmlformats.org/officeDocument/2006/math">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is concave down everywhere. By the Second Derivative Test, the maximum height occurs when </a:t>
                </a:r>
                <a14:m>
                  <m:oMath xmlns:m="http://schemas.openxmlformats.org/officeDocument/2006/math">
                    <m:r>
                      <a:rPr>
                        <a:latin typeface="Cambria Math" panose="02040503050406030204" pitchFamily="18" charset="0"/>
                      </a:rPr>
                      <m:t>𝑡</m:t>
                    </m:r>
                    <m:r>
                      <a:rPr>
                        <a:latin typeface="Cambria Math" panose="02040503050406030204" pitchFamily="18" charset="0"/>
                      </a:rPr>
                      <m:t>=5</m:t>
                    </m:r>
                  </m:oMath>
                </a14:m>
                <a:r>
                  <a:rPr sz="2800"/>
                  <a:t> seconds. Substitute this </a:t>
                </a:r>
                <a14:m>
                  <m:oMath xmlns:m="http://schemas.openxmlformats.org/officeDocument/2006/math">
                    <m:r>
                      <a:rPr>
                        <a:latin typeface="Cambria Math" panose="02040503050406030204" pitchFamily="18" charset="0"/>
                      </a:rPr>
                      <m:t>𝑡</m:t>
                    </m:r>
                  </m:oMath>
                </a14:m>
                <a:r>
                  <a:rPr sz="2800"/>
                  <a:t>-value into </a:t>
                </a:r>
                <a14:m>
                  <m:oMath xmlns:m="http://schemas.openxmlformats.org/officeDocument/2006/math">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oMath>
                </a14:m>
                <a:r>
                  <a:rPr sz="2800"/>
                  <a:t> to calculate the maximum height.</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=−16</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e>
                          </m:d>
                        </m:e>
                        <m:sup>
                          <m:r>
                            <a:rPr>
                              <a:latin typeface="Cambria Math" panose="02040503050406030204" pitchFamily="18" charset="0"/>
                            </a:rPr>
                            <m:t>2</m:t>
                          </m:r>
                        </m:sup>
                      </m:sSup>
                      <m:r>
                        <a:rPr>
                          <a:latin typeface="Cambria Math" panose="02040503050406030204" pitchFamily="18" charset="0"/>
                        </a:rPr>
                        <m:t>+160⋅5+176</m:t>
                      </m:r>
                    </m:oMath>
                    <m:oMath xmlns:m="http://schemas.openxmlformats.org/officeDocument/2006/math">
                      <m:phant>
                        <m:phantPr>
                          <m:show m:val="off"/>
                          <m:ctrlPr>
                            <a:rPr>
                              <a:latin typeface="Cambria Math" panose="02040503050406030204" pitchFamily="18" charset="0"/>
                            </a:rPr>
                          </m:ctrlPr>
                        </m:phantPr>
                        <m:e>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e>
                      </m:phant>
                      <m:r>
                        <a:rPr>
                          <a:latin typeface="Cambria Math" panose="02040503050406030204" pitchFamily="18" charset="0"/>
                        </a:rPr>
                        <m:t>=−400+800+176</m:t>
                      </m:r>
                    </m:oMath>
                    <m:oMath xmlns:m="http://schemas.openxmlformats.org/officeDocument/2006/math">
                      <m:phant>
                        <m:phantPr>
                          <m:show m:val="off"/>
                          <m:ctrlPr>
                            <a:rPr>
                              <a:latin typeface="Cambria Math" panose="02040503050406030204" pitchFamily="18" charset="0"/>
                            </a:rPr>
                          </m:ctrlPr>
                        </m:phantPr>
                        <m:e>
                          <m:r>
                            <a:rPr>
                              <a:latin typeface="Cambria Math" panose="02040503050406030204" pitchFamily="18" charset="0"/>
                            </a:rPr>
                            <m:t>𝑠</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5</m:t>
                              </m:r>
                            </m:e>
                          </m:d>
                        </m:e>
                      </m:phant>
                      <m:r>
                        <a:rPr>
                          <a:latin typeface="Cambria Math" panose="02040503050406030204" pitchFamily="18" charset="0"/>
                        </a:rPr>
                        <m:t>=576</m:t>
                      </m:r>
                      <m:r>
                        <m:rPr>
                          <m:nor/>
                        </m:rPr>
                        <a:rPr/>
                        <m:t> </m:t>
                      </m:r>
                      <m:r>
                        <m:rPr>
                          <m:sty m:val="p"/>
                        </m:rPr>
                        <a:rPr>
                          <a:latin typeface="Cambria Math" panose="02040503050406030204" pitchFamily="18" charset="0"/>
                        </a:rPr>
                        <m:t>ft</m:t>
                      </m:r>
                    </m:oMath>
                  </m:oMathPara>
                </a14:m>
                <a:endParaRPr sz="2800"/>
              </a:p>
              <a:p>
                <a:endParaRPr sz="280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Vertical Projectile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The projectile hits the ground when </a:t>
                </a:r>
                <a14:m>
                  <m:oMath xmlns:m="http://schemas.openxmlformats.org/officeDocument/2006/math">
                    <m:func>
                      <m:funcPr>
                        <m:ctrlPr>
                          <a:rPr>
                            <a:latin typeface="Cambria Math" panose="02040503050406030204" pitchFamily="18" charset="0"/>
                          </a:rPr>
                        </m:ctrlPr>
                      </m:funcPr>
                      <m:fName>
                        <m:r>
                          <a:rPr>
                            <a:latin typeface="Cambria Math" panose="02040503050406030204" pitchFamily="18" charset="0"/>
                          </a:rPr>
                          <m:t>𝑠</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0</m:t>
                    </m:r>
                  </m:oMath>
                </a14:m>
                <a:r>
                  <a:rPr sz="2800"/>
                  <a:t>.</a:t>
                </a:r>
              </a:p>
              <a:p>
                <a:r>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A709CC52-6F82-BE4C-1751-A85D0F3AEB71}"/>
                  </a:ext>
                </a:extLst>
              </p:cNvPr>
              <p:cNvGraphicFramePr>
                <a:graphicFrameLocks/>
              </p:cNvGraphicFramePr>
              <p:nvPr>
                <p:extLst>
                  <p:ext uri="{D42A27DB-BD31-4B8C-83A1-F6EECF244321}">
                    <p14:modId xmlns:p14="http://schemas.microsoft.com/office/powerpoint/2010/main" val="2741130660"/>
                  </p:ext>
                </p:extLst>
              </p:nvPr>
            </p:nvGraphicFramePr>
            <p:xfrm>
              <a:off x="457200" y="1752600"/>
              <a:ext cx="8229600" cy="239268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370840">
                    <a:tc>
                      <a:txBody>
                        <a:bodyPr/>
                        <a:lstStyle/>
                        <a:p>
                          <a:pPr algn="r">
                            <a:defRPr sz="1800"/>
                          </a:pPr>
                          <a:r>
                            <a:rPr sz="1800"/>
                            <a:t>​</a:t>
                          </a:r>
                          <a14:m>
                            <m:oMath xmlns:m="http://schemas.openxmlformats.org/officeDocument/2006/math">
                              <m:r>
                                <a:rPr sz="1800">
                                  <a:latin typeface="Cambria Math"/>
                                </a:rPr>
                                <m:t>−</m:t>
                              </m:r>
                              <m:r>
                                <a:rPr sz="1800">
                                  <a:latin typeface="Cambria Math"/>
                                </a:rPr>
                                <m:t>16</m:t>
                              </m:r>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160</m:t>
                              </m:r>
                              <m:r>
                                <a:rPr sz="1800">
                                  <a:latin typeface="Cambria Math"/>
                                </a:rPr>
                                <m:t>𝑡</m:t>
                              </m:r>
                              <m:r>
                                <a:rPr sz="1800">
                                  <a:latin typeface="Cambria Math"/>
                                </a:rPr>
                                <m:t>+</m:t>
                              </m:r>
                              <m:r>
                                <a:rPr sz="1800">
                                  <a:latin typeface="Cambria Math"/>
                                </a:rPr>
                                <m:t>176</m:t>
                              </m:r>
                            </m:oMath>
                          </a14:m>
                          <a:endParaRPr sz="180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0</m:t>
                              </m:r>
                            </m:oMath>
                          </a14:m>
                          <a:endParaRPr sz="1800"/>
                        </a:p>
                      </a:txBody>
                      <a:tcPr/>
                    </a:tc>
                    <a:tc>
                      <a:txBody>
                        <a:bodyPr/>
                        <a:lstStyle/>
                        <a:p>
                          <a:pPr algn="l">
                            <a:defRPr sz="1100" b="1"/>
                          </a:pPr>
                          <a:r>
                            <a:rPr sz="1800" b="0" dirty="0"/>
                            <a:t>Solve </a:t>
                          </a:r>
                          <a14:m>
                            <m:oMath xmlns:m="http://schemas.openxmlformats.org/officeDocument/2006/math">
                              <m:func>
                                <m:funcPr>
                                  <m:ctrlPr>
                                    <a:rPr sz="1800" b="0">
                                      <a:latin typeface="Cambria Math" panose="02040503050406030204" pitchFamily="18" charset="0"/>
                                    </a:rPr>
                                  </m:ctrlPr>
                                </m:funcPr>
                                <m:fName>
                                  <m:r>
                                    <m:rPr>
                                      <m:sty m:val="p"/>
                                    </m:rPr>
                                    <a:rPr sz="1800" b="0" i="1">
                                      <a:latin typeface="Cambria Math"/>
                                    </a:rPr>
                                    <m:t>s</m:t>
                                  </m:r>
                                </m:fName>
                                <m:e>
                                  <m:d>
                                    <m:dPr>
                                      <m:ctrlPr>
                                        <a:rPr sz="1800" b="0" i="1">
                                          <a:latin typeface="Cambria Math" panose="02040503050406030204" pitchFamily="18" charset="0"/>
                                        </a:rPr>
                                      </m:ctrlPr>
                                    </m:dPr>
                                    <m:e>
                                      <m:r>
                                        <m:rPr>
                                          <m:sty m:val="p"/>
                                        </m:rPr>
                                        <a:rPr sz="1800" b="0" i="1">
                                          <a:latin typeface="Cambria Math"/>
                                        </a:rPr>
                                        <m:t>t</m:t>
                                      </m:r>
                                    </m:e>
                                  </m:d>
                                </m:e>
                              </m:func>
                              <m:r>
                                <a:rPr sz="1800" b="0">
                                  <a:latin typeface="Cambria Math"/>
                                </a:rPr>
                                <m:t>=</m:t>
                              </m:r>
                              <m:r>
                                <a:rPr sz="1800" b="0">
                                  <a:latin typeface="Cambria Math"/>
                                </a:rPr>
                                <m:t>0</m:t>
                              </m:r>
                            </m:oMath>
                          </a14:m>
                          <a:r>
                            <a:rPr sz="1800" b="0" dirty="0"/>
                            <a:t> for </a:t>
                          </a:r>
                          <a14:m>
                            <m:oMath xmlns:m="http://schemas.openxmlformats.org/officeDocument/2006/math">
                              <m:r>
                                <m:rPr>
                                  <m:sty m:val="p"/>
                                </m:rPr>
                                <a:rPr sz="1800" b="0" i="1">
                                  <a:latin typeface="Cambria Math"/>
                                </a:rPr>
                                <m:t>t</m:t>
                              </m:r>
                            </m:oMath>
                          </a14:m>
                          <a:r>
                            <a:rPr sz="1800" b="0" dirty="0"/>
                            <a:t>.</a:t>
                          </a:r>
                        </a:p>
                      </a:txBody>
                      <a:tcPr/>
                    </a:tc>
                    <a:extLst>
                      <a:ext uri="{0D108BD9-81ED-4DB2-BD59-A6C34878D82A}">
                        <a16:rowId xmlns:a16="http://schemas.microsoft.com/office/drawing/2014/main" val="10000"/>
                      </a:ext>
                    </a:extLst>
                  </a:tr>
                  <a:tr h="370840">
                    <a:tc>
                      <a:txBody>
                        <a:bodyPr/>
                        <a:lstStyle/>
                        <a:p>
                          <a:pPr algn="r">
                            <a:defRPr sz="1800"/>
                          </a:pPr>
                          <a:r>
                            <a:rPr sz="1800"/>
                            <a:t>​</a:t>
                          </a:r>
                          <a14:m>
                            <m:oMath xmlns:m="http://schemas.openxmlformats.org/officeDocument/2006/math">
                              <m:r>
                                <a:rPr sz="1800">
                                  <a:latin typeface="Cambria Math"/>
                                </a:rPr>
                                <m:t>−</m:t>
                              </m:r>
                              <m:r>
                                <a:rPr sz="1800">
                                  <a:latin typeface="Cambria Math"/>
                                </a:rPr>
                                <m:t>16</m:t>
                              </m:r>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𝑡</m:t>
                                      </m:r>
                                    </m:e>
                                    <m:sup>
                                      <m:r>
                                        <a:rPr sz="1800">
                                          <a:latin typeface="Cambria Math"/>
                                        </a:rPr>
                                        <m:t>2</m:t>
                                      </m:r>
                                    </m:sup>
                                  </m:sSup>
                                  <m:r>
                                    <a:rPr sz="1800">
                                      <a:latin typeface="Cambria Math"/>
                                    </a:rPr>
                                    <m:t>−</m:t>
                                  </m:r>
                                  <m:r>
                                    <a:rPr sz="1800">
                                      <a:latin typeface="Cambria Math"/>
                                    </a:rPr>
                                    <m:t>10</m:t>
                                  </m:r>
                                  <m:r>
                                    <a:rPr sz="1800">
                                      <a:latin typeface="Cambria Math"/>
                                    </a:rPr>
                                    <m:t>𝑡</m:t>
                                  </m:r>
                                  <m:r>
                                    <a:rPr sz="1800">
                                      <a:latin typeface="Cambria Math"/>
                                    </a:rPr>
                                    <m:t>−</m:t>
                                  </m:r>
                                  <m:r>
                                    <a:rPr sz="1800">
                                      <a:latin typeface="Cambria Math"/>
                                    </a:rPr>
                                    <m:t>11</m:t>
                                  </m:r>
                                </m:e>
                              </m:d>
                            </m:oMath>
                          </a14:m>
                          <a:endParaRPr sz="180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0</m:t>
                              </m:r>
                            </m:oMath>
                          </a14:m>
                          <a:endParaRPr sz="1800"/>
                        </a:p>
                      </a:txBody>
                      <a:tcPr/>
                    </a:tc>
                    <a:tc>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defRPr sz="1800"/>
                          </a:pPr>
                          <a:r>
                            <a:rPr sz="1800" dirty="0"/>
                            <a:t>​</a:t>
                          </a:r>
                          <a14:m>
                            <m:oMath xmlns:m="http://schemas.openxmlformats.org/officeDocument/2006/math">
                              <m:r>
                                <a:rPr sz="1800">
                                  <a:latin typeface="Cambria Math"/>
                                </a:rPr>
                                <m:t>−</m:t>
                              </m:r>
                              <m:r>
                                <a:rPr sz="1800">
                                  <a:latin typeface="Cambria Math"/>
                                </a:rPr>
                                <m:t>16</m:t>
                              </m:r>
                              <m:d>
                                <m:dPr>
                                  <m:ctrlPr>
                                    <a:rPr sz="1800" i="1">
                                      <a:latin typeface="Cambria Math" panose="02040503050406030204" pitchFamily="18" charset="0"/>
                                    </a:rPr>
                                  </m:ctrlPr>
                                </m:dPr>
                                <m:e>
                                  <m:r>
                                    <a:rPr sz="1800">
                                      <a:latin typeface="Cambria Math"/>
                                    </a:rPr>
                                    <m:t>𝑡</m:t>
                                  </m:r>
                                  <m:r>
                                    <a:rPr sz="1800">
                                      <a:latin typeface="Cambria Math"/>
                                    </a:rPr>
                                    <m:t>−</m:t>
                                  </m:r>
                                  <m:r>
                                    <a:rPr sz="1800">
                                      <a:latin typeface="Cambria Math"/>
                                    </a:rPr>
                                    <m:t>11</m:t>
                                  </m:r>
                                </m:e>
                              </m:d>
                              <m:d>
                                <m:dPr>
                                  <m:ctrlPr>
                                    <a:rPr sz="1800" i="1">
                                      <a:latin typeface="Cambria Math" panose="02040503050406030204" pitchFamily="18" charset="0"/>
                                    </a:rPr>
                                  </m:ctrlPr>
                                </m:dPr>
                                <m:e>
                                  <m:r>
                                    <a:rPr sz="1800">
                                      <a:latin typeface="Cambria Math"/>
                                    </a:rPr>
                                    <m:t>𝑡</m:t>
                                  </m:r>
                                  <m:r>
                                    <a:rPr sz="1800">
                                      <a:latin typeface="Cambria Math"/>
                                    </a:rPr>
                                    <m:t>+</m:t>
                                  </m:r>
                                  <m:r>
                                    <a:rPr sz="1800">
                                      <a:latin typeface="Cambria Math"/>
                                    </a:rPr>
                                    <m:t>1</m:t>
                                  </m:r>
                                </m:e>
                              </m:d>
                            </m:oMath>
                          </a14:m>
                          <a:endParaRPr sz="1800" dirty="0"/>
                        </a:p>
                      </a:txBody>
                      <a:tcPr/>
                    </a:tc>
                    <a:tc>
                      <a:txBody>
                        <a:bodyPr/>
                        <a:lstStyle/>
                        <a:p>
                          <a:pPr algn="l">
                            <a:defRPr sz="1800"/>
                          </a:pPr>
                          <a:r>
                            <a:rPr sz="1800"/>
                            <a:t>​</a:t>
                          </a:r>
                          <a14:m>
                            <m:oMath xmlns:m="http://schemas.openxmlformats.org/officeDocument/2006/math">
                              <m:r>
                                <a:rPr sz="1800">
                                  <a:latin typeface="Cambria Math"/>
                                </a:rPr>
                                <m:t>=</m:t>
                              </m:r>
                              <m:r>
                                <a:rPr sz="1800">
                                  <a:latin typeface="Cambria Math"/>
                                </a:rPr>
                                <m:t>0</m:t>
                              </m:r>
                            </m:oMath>
                          </a14:m>
                          <a:endParaRPr sz="1800"/>
                        </a:p>
                      </a:txBody>
                      <a:tcPr/>
                    </a:tc>
                    <a:tc>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1800">
                                    <a:latin typeface="Cambria Math"/>
                                  </a:rPr>
                                  <m:t>𝑡</m:t>
                                </m:r>
                              </m:oMath>
                            </m:oMathPara>
                          </a14:m>
                          <a:endParaRPr sz="1800" dirty="0"/>
                        </a:p>
                      </a:txBody>
                      <a:tcPr/>
                    </a:tc>
                    <a:tc>
                      <a:txBody>
                        <a:bodyPr/>
                        <a:lstStyle/>
                        <a:p>
                          <a:pPr algn="l"/>
                          <a:r>
                            <a:rPr sz="1800" dirty="0"/>
                            <a:t>​</a:t>
                          </a:r>
                        </a:p>
                      </a:txBody>
                      <a:tcPr/>
                    </a:tc>
                    <a:tc>
                      <a:txBody>
                        <a:bodyPr/>
                        <a:lstStyle/>
                        <a:p>
                          <a:pPr algn="l">
                            <a:defRPr sz="1100" b="1"/>
                          </a:pPr>
                          <a:r>
                            <a:rPr sz="1800" b="0" dirty="0"/>
                            <a:t>Time cannot be negative, so we discard the </a:t>
                          </a:r>
                          <a14:m>
                            <m:oMath xmlns:m="http://schemas.openxmlformats.org/officeDocument/2006/math">
                              <m:r>
                                <m:rPr>
                                  <m:sty m:val="p"/>
                                </m:rPr>
                                <a:rPr sz="1800" b="0" i="1">
                                  <a:latin typeface="Cambria Math"/>
                                </a:rPr>
                                <m:t>t</m:t>
                              </m:r>
                              <m:r>
                                <a:rPr sz="1800" b="0">
                                  <a:latin typeface="Cambria Math"/>
                                </a:rPr>
                                <m:t>=−</m:t>
                              </m:r>
                              <m:r>
                                <a:rPr sz="1800" b="0">
                                  <a:latin typeface="Cambria Math"/>
                                </a:rPr>
                                <m:t>1</m:t>
                              </m:r>
                            </m:oMath>
                          </a14:m>
                          <a:r>
                            <a:rPr sz="1800" b="0" dirty="0"/>
                            <a:t>.</a:t>
                          </a:r>
                        </a:p>
                      </a:txBody>
                      <a:tcPr/>
                    </a:tc>
                    <a:extLst>
                      <a:ext uri="{0D108BD9-81ED-4DB2-BD59-A6C34878D82A}">
                        <a16:rowId xmlns:a16="http://schemas.microsoft.com/office/drawing/2014/main" val="10003"/>
                      </a:ext>
                    </a:extLst>
                  </a:tr>
                  <a:tr h="370840">
                    <a:tc>
                      <a:txBody>
                        <a:bodyPr/>
                        <a:lstStyle/>
                        <a:p>
                          <a:pPr algn="r">
                            <a:defRPr sz="1800"/>
                          </a:pPr>
                          <a:endParaRPr sz="1800" dirty="0"/>
                        </a:p>
                      </a:txBody>
                      <a:tcPr/>
                    </a:tc>
                    <a:tc>
                      <a:txBody>
                        <a:bodyPr/>
                        <a:lstStyle/>
                        <a:p>
                          <a:pPr algn="l"/>
                          <a:endParaRPr sz="1800" dirty="0"/>
                        </a:p>
                      </a:txBody>
                      <a:tcPr/>
                    </a:tc>
                    <a:tc>
                      <a:txBody>
                        <a:bodyPr/>
                        <a:lstStyle/>
                        <a:p>
                          <a:pPr algn="l">
                            <a:defRPr sz="1100" b="1"/>
                          </a:pPr>
                          <a:endParaRPr sz="1800" b="0" dirty="0"/>
                        </a:p>
                      </a:txBody>
                      <a:tcPr/>
                    </a:tc>
                    <a:extLst>
                      <a:ext uri="{0D108BD9-81ED-4DB2-BD59-A6C34878D82A}">
                        <a16:rowId xmlns:a16="http://schemas.microsoft.com/office/drawing/2014/main" val="1469133349"/>
                      </a:ext>
                    </a:extLst>
                  </a:tr>
                </a:tbl>
              </a:graphicData>
            </a:graphic>
          </p:graphicFrame>
        </mc:Choice>
        <mc:Fallback>
          <p:graphicFrame>
            <p:nvGraphicFramePr>
              <p:cNvPr id="4" name="Table Placeholder 2">
                <a:extLst>
                  <a:ext uri="{FF2B5EF4-FFF2-40B4-BE49-F238E27FC236}">
                    <a16:creationId xmlns:a16="http://schemas.microsoft.com/office/drawing/2014/main" id="{A709CC52-6F82-BE4C-1751-A85D0F3AEB71}"/>
                  </a:ext>
                </a:extLst>
              </p:cNvPr>
              <p:cNvGraphicFramePr>
                <a:graphicFrameLocks/>
              </p:cNvGraphicFramePr>
              <p:nvPr>
                <p:extLst>
                  <p:ext uri="{D42A27DB-BD31-4B8C-83A1-F6EECF244321}">
                    <p14:modId xmlns:p14="http://schemas.microsoft.com/office/powerpoint/2010/main" val="2741130660"/>
                  </p:ext>
                </p:extLst>
              </p:nvPr>
            </p:nvGraphicFramePr>
            <p:xfrm>
              <a:off x="457200" y="1752600"/>
              <a:ext cx="8229600" cy="239268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4191000">
                      <a:extLst>
                        <a:ext uri="{9D8B030D-6E8A-4147-A177-3AD203B41FA5}">
                          <a16:colId xmlns:a16="http://schemas.microsoft.com/office/drawing/2014/main" val="20002"/>
                        </a:ext>
                      </a:extLst>
                    </a:gridCol>
                  </a:tblGrid>
                  <a:tr h="640080">
                    <a:tc>
                      <a:txBody>
                        <a:bodyPr/>
                        <a:lstStyle/>
                        <a:p>
                          <a:endParaRPr lang="en-US"/>
                        </a:p>
                      </a:txBody>
                      <a:tcPr>
                        <a:blipFill>
                          <a:blip r:embed="rId3"/>
                          <a:stretch>
                            <a:fillRect t="-4762" r="-271901" b="-274286"/>
                          </a:stretch>
                        </a:blipFill>
                      </a:tcPr>
                    </a:tc>
                    <a:tc>
                      <a:txBody>
                        <a:bodyPr/>
                        <a:lstStyle/>
                        <a:p>
                          <a:endParaRPr lang="en-US"/>
                        </a:p>
                      </a:txBody>
                      <a:tcPr>
                        <a:blipFill>
                          <a:blip r:embed="rId3"/>
                          <a:stretch>
                            <a:fillRect l="-121000" t="-4762" r="-229000" b="-274286"/>
                          </a:stretch>
                        </a:blipFill>
                      </a:tcPr>
                    </a:tc>
                    <a:tc>
                      <a:txBody>
                        <a:bodyPr/>
                        <a:lstStyle/>
                        <a:p>
                          <a:endParaRPr lang="en-US"/>
                        </a:p>
                      </a:txBody>
                      <a:tcPr>
                        <a:blipFill>
                          <a:blip r:embed="rId3"/>
                          <a:stretch>
                            <a:fillRect l="-96507" t="-4762" b="-274286"/>
                          </a:stretch>
                        </a:blipFill>
                      </a:tcPr>
                    </a:tc>
                    <a:extLst>
                      <a:ext uri="{0D108BD9-81ED-4DB2-BD59-A6C34878D82A}">
                        <a16:rowId xmlns:a16="http://schemas.microsoft.com/office/drawing/2014/main" val="10000"/>
                      </a:ext>
                    </a:extLst>
                  </a:tr>
                  <a:tr h="370840">
                    <a:tc>
                      <a:txBody>
                        <a:bodyPr/>
                        <a:lstStyle/>
                        <a:p>
                          <a:endParaRPr lang="en-US"/>
                        </a:p>
                      </a:txBody>
                      <a:tcPr>
                        <a:blipFill>
                          <a:blip r:embed="rId3"/>
                          <a:stretch>
                            <a:fillRect t="-180328" r="-271901" b="-372131"/>
                          </a:stretch>
                        </a:blipFill>
                      </a:tcPr>
                    </a:tc>
                    <a:tc>
                      <a:txBody>
                        <a:bodyPr/>
                        <a:lstStyle/>
                        <a:p>
                          <a:endParaRPr lang="en-US"/>
                        </a:p>
                      </a:txBody>
                      <a:tcPr>
                        <a:blipFill>
                          <a:blip r:embed="rId3"/>
                          <a:stretch>
                            <a:fillRect l="-121000" t="-180328" r="-229000" b="-372131"/>
                          </a:stretch>
                        </a:blipFill>
                      </a:tcPr>
                    </a:tc>
                    <a:tc>
                      <a:txBody>
                        <a:bodyPr/>
                        <a:lstStyle/>
                        <a:p>
                          <a:pPr algn="l"/>
                          <a:endParaRPr sz="1800" b="0" dirty="0"/>
                        </a:p>
                      </a:txBody>
                      <a:tcPr/>
                    </a:tc>
                    <a:extLst>
                      <a:ext uri="{0D108BD9-81ED-4DB2-BD59-A6C34878D82A}">
                        <a16:rowId xmlns:a16="http://schemas.microsoft.com/office/drawing/2014/main" val="10001"/>
                      </a:ext>
                    </a:extLst>
                  </a:tr>
                  <a:tr h="370840">
                    <a:tc>
                      <a:txBody>
                        <a:bodyPr/>
                        <a:lstStyle/>
                        <a:p>
                          <a:endParaRPr lang="en-US"/>
                        </a:p>
                      </a:txBody>
                      <a:tcPr>
                        <a:blipFill>
                          <a:blip r:embed="rId3"/>
                          <a:stretch>
                            <a:fillRect t="-280328" r="-271901" b="-272131"/>
                          </a:stretch>
                        </a:blipFill>
                      </a:tcPr>
                    </a:tc>
                    <a:tc>
                      <a:txBody>
                        <a:bodyPr/>
                        <a:lstStyle/>
                        <a:p>
                          <a:endParaRPr lang="en-US"/>
                        </a:p>
                      </a:txBody>
                      <a:tcPr>
                        <a:blipFill>
                          <a:blip r:embed="rId3"/>
                          <a:stretch>
                            <a:fillRect l="-121000" t="-280328" r="-229000" b="-272131"/>
                          </a:stretch>
                        </a:blipFill>
                      </a:tcPr>
                    </a:tc>
                    <a:tc>
                      <a:txBody>
                        <a:bodyPr/>
                        <a:lstStyle/>
                        <a:p>
                          <a:pPr algn="l"/>
                          <a:endParaRPr sz="1800" b="0" dirty="0"/>
                        </a:p>
                      </a:txBody>
                      <a:tcPr/>
                    </a:tc>
                    <a:extLst>
                      <a:ext uri="{0D108BD9-81ED-4DB2-BD59-A6C34878D82A}">
                        <a16:rowId xmlns:a16="http://schemas.microsoft.com/office/drawing/2014/main" val="10002"/>
                      </a:ext>
                    </a:extLst>
                  </a:tr>
                  <a:tr h="640080">
                    <a:tc>
                      <a:txBody>
                        <a:bodyPr/>
                        <a:lstStyle/>
                        <a:p>
                          <a:endParaRPr lang="en-US"/>
                        </a:p>
                      </a:txBody>
                      <a:tcPr>
                        <a:blipFill>
                          <a:blip r:embed="rId3"/>
                          <a:stretch>
                            <a:fillRect t="-220952" r="-271901" b="-58095"/>
                          </a:stretch>
                        </a:blipFill>
                      </a:tcPr>
                    </a:tc>
                    <a:tc>
                      <a:txBody>
                        <a:bodyPr/>
                        <a:lstStyle/>
                        <a:p>
                          <a:pPr algn="l"/>
                          <a:r>
                            <a:rPr sz="1800" dirty="0"/>
                            <a:t>​</a:t>
                          </a:r>
                        </a:p>
                      </a:txBody>
                      <a:tcPr/>
                    </a:tc>
                    <a:tc>
                      <a:txBody>
                        <a:bodyPr/>
                        <a:lstStyle/>
                        <a:p>
                          <a:endParaRPr lang="en-US"/>
                        </a:p>
                      </a:txBody>
                      <a:tcPr>
                        <a:blipFill>
                          <a:blip r:embed="rId3"/>
                          <a:stretch>
                            <a:fillRect l="-96507" t="-220952" b="-58095"/>
                          </a:stretch>
                        </a:blipFill>
                      </a:tcPr>
                    </a:tc>
                    <a:extLst>
                      <a:ext uri="{0D108BD9-81ED-4DB2-BD59-A6C34878D82A}">
                        <a16:rowId xmlns:a16="http://schemas.microsoft.com/office/drawing/2014/main" val="10003"/>
                      </a:ext>
                    </a:extLst>
                  </a:tr>
                  <a:tr h="370840">
                    <a:tc>
                      <a:txBody>
                        <a:bodyPr/>
                        <a:lstStyle/>
                        <a:p>
                          <a:pPr algn="r">
                            <a:defRPr sz="1800"/>
                          </a:pPr>
                          <a:endParaRPr sz="1800" dirty="0"/>
                        </a:p>
                      </a:txBody>
                      <a:tcPr/>
                    </a:tc>
                    <a:tc>
                      <a:txBody>
                        <a:bodyPr/>
                        <a:lstStyle/>
                        <a:p>
                          <a:pPr algn="l"/>
                          <a:endParaRPr sz="1800" dirty="0"/>
                        </a:p>
                      </a:txBody>
                      <a:tcPr/>
                    </a:tc>
                    <a:tc>
                      <a:txBody>
                        <a:bodyPr/>
                        <a:lstStyle/>
                        <a:p>
                          <a:pPr algn="l">
                            <a:defRPr sz="1100" b="1"/>
                          </a:pPr>
                          <a:endParaRPr sz="1800" b="0" dirty="0"/>
                        </a:p>
                      </a:txBody>
                      <a:tcPr/>
                    </a:tc>
                    <a:extLst>
                      <a:ext uri="{0D108BD9-81ED-4DB2-BD59-A6C34878D82A}">
                        <a16:rowId xmlns:a16="http://schemas.microsoft.com/office/drawing/2014/main" val="1469133349"/>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B1601E7-FA4D-1B8C-14DB-A611BC271FAB}"/>
                  </a:ext>
                </a:extLst>
              </p:cNvPr>
              <p:cNvSpPr txBox="1"/>
              <p:nvPr/>
            </p:nvSpPr>
            <p:spPr>
              <a:xfrm>
                <a:off x="2667000" y="312420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r>
                        <a:rPr lang="ar-AE" smtClean="0">
                          <a:latin typeface="Cambria Math" panose="02040503050406030204" pitchFamily="18" charset="0"/>
                        </a:rPr>
                        <m:t>=</m:t>
                      </m:r>
                      <m:r>
                        <a:rPr lang="ar-AE" smtClean="0">
                          <a:latin typeface="Cambria Math" panose="02040503050406030204" pitchFamily="18" charset="0"/>
                        </a:rPr>
                        <m:t>11</m:t>
                      </m:r>
                      <m:r>
                        <m:rPr>
                          <m:nor/>
                        </m:rPr>
                        <a:rPr lang="ar-AE"/>
                        <m:t> </m:t>
                      </m:r>
                      <m:r>
                        <a:rPr lang="ar-AE">
                          <a:latin typeface="Cambria Math" panose="02040503050406030204" pitchFamily="18" charset="0"/>
                        </a:rPr>
                        <m:t>𝑜𝑟</m:t>
                      </m:r>
                      <m:r>
                        <m:rPr>
                          <m:nor/>
                        </m:rPr>
                        <a:rPr lang="ar-AE"/>
                        <m:t> </m:t>
                      </m:r>
                      <m:borderBox>
                        <m:borderBoxPr>
                          <m:hideTop m:val="on"/>
                          <m:hideBot m:val="on"/>
                          <m:hideLeft m:val="on"/>
                          <m:hideRight m:val="on"/>
                          <m:strikeTLBR m:val="on"/>
                          <m:strikeBLTR m:val="on"/>
                          <m:ctrlPr>
                            <a:rPr lang="ar-AE" i="1">
                              <a:latin typeface="Cambria Math" panose="02040503050406030204" pitchFamily="18" charset="0"/>
                            </a:rPr>
                          </m:ctrlPr>
                        </m:borderBoxPr>
                        <m:e>
                          <m:r>
                            <a:rPr lang="ar-AE">
                              <a:latin typeface="Cambria Math" panose="02040503050406030204" pitchFamily="18" charset="0"/>
                            </a:rPr>
                            <m:t>𝑡</m:t>
                          </m:r>
                          <m:r>
                            <a:rPr lang="ar-AE">
                              <a:latin typeface="Cambria Math" panose="02040503050406030204" pitchFamily="18" charset="0"/>
                            </a:rPr>
                            <m:t>=−</m:t>
                          </m:r>
                          <m:r>
                            <a:rPr lang="ar-AE">
                              <a:latin typeface="Cambria Math" panose="02040503050406030204" pitchFamily="18" charset="0"/>
                            </a:rPr>
                            <m:t>1</m:t>
                          </m:r>
                        </m:e>
                      </m:borderBox>
                    </m:oMath>
                  </m:oMathPara>
                </a14:m>
                <a:endParaRPr dirty="0"/>
              </a:p>
            </p:txBody>
          </p:sp>
        </mc:Choice>
        <mc:Fallback>
          <p:sp>
            <p:nvSpPr>
              <p:cNvPr id="6" name="TextBox 5">
                <a:extLst>
                  <a:ext uri="{FF2B5EF4-FFF2-40B4-BE49-F238E27FC236}">
                    <a16:creationId xmlns:a16="http://schemas.microsoft.com/office/drawing/2014/main" id="{9B1601E7-FA4D-1B8C-14DB-A611BC271FAB}"/>
                  </a:ext>
                </a:extLst>
              </p:cNvPr>
              <p:cNvSpPr txBox="1">
                <a:spLocks noRot="1" noChangeAspect="1" noMove="1" noResize="1" noEditPoints="1" noAdjustHandles="1" noChangeArrowheads="1" noChangeShapeType="1" noTextEdit="1"/>
              </p:cNvSpPr>
              <p:nvPr/>
            </p:nvSpPr>
            <p:spPr>
              <a:xfrm>
                <a:off x="2667000" y="3124200"/>
                <a:ext cx="914400" cy="914400"/>
              </a:xfrm>
              <a:prstGeom prst="rect">
                <a:avLst/>
              </a:prstGeom>
              <a:blipFill>
                <a:blip r:embed="rId4"/>
                <a:stretch>
                  <a:fillRect r="-87333"/>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466F465-739E-B964-94D3-B0FB9600046F}"/>
              </a:ext>
            </a:extLst>
          </p:cNvPr>
          <p:cNvSpPr txBox="1"/>
          <p:nvPr/>
        </p:nvSpPr>
        <p:spPr>
          <a:xfrm>
            <a:off x="457200" y="3886200"/>
            <a:ext cx="8229600" cy="95410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​Thus the projectile hits the ground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11</a:t>
            </a:r>
            <a:r>
              <a:rPr kumimoji="0" lang="en-US" sz="2800" b="0" i="0" u="none" strike="noStrike" kern="1200" cap="none" spc="0" normalizeH="0" baseline="0" noProof="0" dirty="0">
                <a:ln>
                  <a:noFill/>
                </a:ln>
                <a:solidFill>
                  <a:srgbClr val="366092"/>
                </a:solidFill>
                <a:effectLst/>
                <a:uLnTx/>
                <a:uFillTx/>
                <a:latin typeface="Calibri"/>
                <a:ea typeface="+mn-ea"/>
                <a:cs typeface="+mn-cs"/>
              </a:rPr>
              <a:t> seconds after it is fired.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Vertical Projectile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 projectile’s velocity when it hits the ground is </a:t>
                </a:r>
                <a14:m>
                  <m:oMath xmlns:m="http://schemas.openxmlformats.org/officeDocument/2006/math">
                    <m:r>
                      <a:rPr>
                        <a:latin typeface="Cambria Math" panose="02040503050406030204" pitchFamily="18" charset="0"/>
                      </a:rPr>
                      <m:t>𝑣</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11</m:t>
                        </m:r>
                      </m:e>
                    </m:d>
                  </m:oMath>
                </a14:m>
                <a:r>
                  <a:rPr sz="2800"/>
                  <a:t>. From part </a:t>
                </a:r>
                <a:r>
                  <a:rPr sz="2800" b="1"/>
                  <a:t>a.</a:t>
                </a:r>
                <a:r>
                  <a:rPr sz="2800"/>
                  <a:t> we know</a:t>
                </a:r>
              </a:p>
              <a:p>
                <a:pPr algn="ctr">
                  <a:defRPr sz="2800"/>
                </a:pPr>
                <a:r>
                  <a:t>​</a:t>
                </a:r>
                <a14:m>
                  <m:oMath xmlns:m="http://schemas.openxmlformats.org/officeDocument/2006/math">
                    <m:r>
                      <a:rPr>
                        <a:latin typeface="Cambria Math" panose="02040503050406030204" pitchFamily="18" charset="0"/>
                      </a:rPr>
                      <m:t>𝑣</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=−32</m:t>
                    </m:r>
                    <m:r>
                      <a:rPr>
                        <a:latin typeface="Cambria Math" panose="02040503050406030204" pitchFamily="18" charset="0"/>
                      </a:rPr>
                      <m:t>𝑡</m:t>
                    </m:r>
                    <m:r>
                      <a:rPr>
                        <a:latin typeface="Cambria Math" panose="02040503050406030204" pitchFamily="18" charset="0"/>
                      </a:rPr>
                      <m:t>+160</m:t>
                    </m:r>
                  </m:oMath>
                </a14:m>
                <a:r>
                  <a:rPr sz="2800"/>
                  <a:t>.</a:t>
                </a:r>
              </a:p>
              <a:p>
                <a:r>
                  <a:t>​</a:t>
                </a:r>
                <a:r>
                  <a:rPr sz="2800"/>
                  <a:t>So</a:t>
                </a:r>
              </a:p>
              <a:p>
                <a:r>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AA99F01C-0D54-1FD5-C418-DD3FE98FA965}"/>
                  </a:ext>
                </a:extLst>
              </p:cNvPr>
              <p:cNvGraphicFramePr>
                <a:graphicFrameLocks/>
              </p:cNvGraphicFramePr>
              <p:nvPr>
                <p:extLst>
                  <p:ext uri="{D42A27DB-BD31-4B8C-83A1-F6EECF244321}">
                    <p14:modId xmlns:p14="http://schemas.microsoft.com/office/powerpoint/2010/main" val="2739851775"/>
                  </p:ext>
                </p:extLst>
              </p:nvPr>
            </p:nvGraphicFramePr>
            <p:xfrm>
              <a:off x="762000" y="3124200"/>
              <a:ext cx="8229600" cy="173736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r>
                                <a:rPr sz="2400">
                                  <a:latin typeface="Cambria Math"/>
                                </a:rPr>
                                <m:t>𝑣</m:t>
                              </m:r>
                              <m:r>
                                <a:rPr sz="2400">
                                  <a:latin typeface="Cambria Math"/>
                                </a:rPr>
                                <m:t>⁡</m:t>
                              </m:r>
                              <m:d>
                                <m:dPr>
                                  <m:ctrlPr>
                                    <a:rPr sz="2400" i="1">
                                      <a:latin typeface="Cambria Math" panose="02040503050406030204" pitchFamily="18" charset="0"/>
                                    </a:rPr>
                                  </m:ctrlPr>
                                </m:dPr>
                                <m:e>
                                  <m:r>
                                    <a:rPr sz="2400">
                                      <a:latin typeface="Cambria Math"/>
                                    </a:rPr>
                                    <m:t>11</m:t>
                                  </m:r>
                                </m:e>
                              </m:d>
                            </m:oMath>
                          </a14:m>
                          <a:endParaRPr sz="2400" dirty="0"/>
                        </a:p>
                      </a:txBody>
                      <a:tcPr/>
                    </a:tc>
                    <a:tc>
                      <a:txBody>
                        <a:bodyPr/>
                        <a:lstStyle/>
                        <a:p>
                          <a:pPr algn="l">
                            <a:defRPr sz="1800"/>
                          </a:pPr>
                          <a:r>
                            <a:rPr sz="2400"/>
                            <a:t>​</a:t>
                          </a:r>
                          <a14:m>
                            <m:oMath xmlns:m="http://schemas.openxmlformats.org/officeDocument/2006/math">
                              <m:r>
                                <a:rPr sz="2400">
                                  <a:latin typeface="Cambria Math"/>
                                </a:rPr>
                                <m:t>=−32</m:t>
                              </m:r>
                              <m:d>
                                <m:dPr>
                                  <m:ctrlPr>
                                    <a:rPr sz="2400" i="1">
                                      <a:latin typeface="Cambria Math" panose="02040503050406030204" pitchFamily="18" charset="0"/>
                                    </a:rPr>
                                  </m:ctrlPr>
                                </m:dPr>
                                <m:e>
                                  <m:r>
                                    <a:rPr sz="2400">
                                      <a:latin typeface="Cambria Math"/>
                                    </a:rPr>
                                    <m:t>11</m:t>
                                  </m:r>
                                </m:e>
                              </m:d>
                              <m:r>
                                <a:rPr sz="2400">
                                  <a:latin typeface="Cambria Math"/>
                                </a:rPr>
                                <m:t>+160</m:t>
                              </m:r>
                            </m:oMath>
                          </a14:m>
                          <a:endParaRPr sz="2400"/>
                        </a:p>
                      </a:txBody>
                      <a:tcPr/>
                    </a:tc>
                    <a:tc>
                      <a:txBody>
                        <a:bodyPr/>
                        <a:lstStyle/>
                        <a:p>
                          <a:pPr algn="l"/>
                          <a:endParaRPr sz="2400"/>
                        </a:p>
                      </a:txBody>
                      <a:tcPr/>
                    </a:tc>
                    <a:extLst>
                      <a:ext uri="{0D108BD9-81ED-4DB2-BD59-A6C34878D82A}">
                        <a16:rowId xmlns:a16="http://schemas.microsoft.com/office/drawing/2014/main" val="10000"/>
                      </a:ext>
                    </a:extLst>
                  </a:tr>
                  <a:tr h="370840">
                    <a:tc>
                      <a:txBody>
                        <a:bodyPr/>
                        <a:lstStyle/>
                        <a:p>
                          <a:pPr algn="l"/>
                          <a:r>
                            <a:rPr sz="2400" dirty="0"/>
                            <a:t>​</a:t>
                          </a:r>
                        </a:p>
                      </a:txBody>
                      <a:tcPr/>
                    </a:tc>
                    <a:tc>
                      <a:txBody>
                        <a:bodyPr/>
                        <a:lstStyle/>
                        <a:p>
                          <a:pPr algn="l">
                            <a:defRPr sz="1800"/>
                          </a:pPr>
                          <a:r>
                            <a:rPr sz="2400"/>
                            <a:t>​</a:t>
                          </a:r>
                          <a14:m>
                            <m:oMath xmlns:m="http://schemas.openxmlformats.org/officeDocument/2006/math">
                              <m:r>
                                <a:rPr sz="2400">
                                  <a:latin typeface="Cambria Math"/>
                                </a:rPr>
                                <m:t>=−352+160</m:t>
                              </m:r>
                            </m:oMath>
                          </a14:m>
                          <a:endParaRPr sz="2400"/>
                        </a:p>
                      </a:txBody>
                      <a:tcPr/>
                    </a:tc>
                    <a:tc>
                      <a:txBody>
                        <a:bodyPr/>
                        <a:lstStyle/>
                        <a:p>
                          <a:pPr algn="l"/>
                          <a:endParaRPr sz="2400"/>
                        </a:p>
                      </a:txBody>
                      <a:tcPr/>
                    </a:tc>
                    <a:extLst>
                      <a:ext uri="{0D108BD9-81ED-4DB2-BD59-A6C34878D82A}">
                        <a16:rowId xmlns:a16="http://schemas.microsoft.com/office/drawing/2014/main" val="10001"/>
                      </a:ext>
                    </a:extLst>
                  </a:tr>
                  <a:tr h="370840">
                    <a:tc>
                      <a:txBody>
                        <a:bodyPr/>
                        <a:lstStyle/>
                        <a:p>
                          <a:pPr algn="l"/>
                          <a:r>
                            <a:rPr sz="2400"/>
                            <a:t>​</a:t>
                          </a:r>
                        </a:p>
                      </a:txBody>
                      <a:tcPr/>
                    </a:tc>
                    <a:tc>
                      <a:txBody>
                        <a:bodyPr/>
                        <a:lstStyle/>
                        <a:p>
                          <a:pPr algn="l">
                            <a:defRPr sz="1800"/>
                          </a:pPr>
                          <a:r>
                            <a:rPr sz="2400"/>
                            <a:t>​</a:t>
                          </a:r>
                          <a14:m>
                            <m:oMath xmlns:m="http://schemas.openxmlformats.org/officeDocument/2006/math">
                              <m:r>
                                <a:rPr sz="2400">
                                  <a:latin typeface="Cambria Math"/>
                                </a:rPr>
                                <m:t>=−192</m:t>
                              </m:r>
                              <m:r>
                                <m:rPr>
                                  <m:nor/>
                                </m:rPr>
                                <a:rPr sz="2400">
                                  <a:latin typeface="Cambria Math"/>
                                </a:rPr>
                                <m:t> </m:t>
                              </m:r>
                              <m:r>
                                <m:rPr>
                                  <m:sty m:val="p"/>
                                </m:rPr>
                                <a:rPr sz="2400">
                                  <a:latin typeface="Cambria Math"/>
                                </a:rPr>
                                <m:t>ft</m:t>
                              </m:r>
                              <m:r>
                                <a:rPr sz="2400">
                                  <a:latin typeface="Cambria Math"/>
                                </a:rPr>
                                <m:t>/</m:t>
                              </m:r>
                              <m:r>
                                <m:rPr>
                                  <m:sty m:val="p"/>
                                </m:rPr>
                                <a:rPr sz="2400">
                                  <a:latin typeface="Cambria Math"/>
                                </a:rPr>
                                <m:t>sec</m:t>
                              </m:r>
                              <m:r>
                                <m:rPr>
                                  <m:nor/>
                                </m:rPr>
                                <a:rPr sz="2400">
                                  <a:latin typeface="Cambria Math"/>
                                </a:rPr>
                                <m:t>.</m:t>
                              </m:r>
                            </m:oMath>
                          </a14:m>
                          <a:endParaRPr sz="2400"/>
                        </a:p>
                      </a:txBody>
                      <a:tcPr/>
                    </a:tc>
                    <a:tc>
                      <a:txBody>
                        <a:bodyPr/>
                        <a:lstStyle/>
                        <a:p>
                          <a:pPr algn="l">
                            <a:defRPr b="1"/>
                          </a:pPr>
                          <a:r>
                            <a:rPr lang="en-US" sz="2400" b="0" dirty="0"/>
                            <a:t>The negative sign indicates the projectile is falling.</a:t>
                          </a:r>
                          <a:endParaRPr sz="2400" b="0" dirty="0"/>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AA99F01C-0D54-1FD5-C418-DD3FE98FA965}"/>
                  </a:ext>
                </a:extLst>
              </p:cNvPr>
              <p:cNvGraphicFramePr>
                <a:graphicFrameLocks/>
              </p:cNvGraphicFramePr>
              <p:nvPr>
                <p:extLst>
                  <p:ext uri="{D42A27DB-BD31-4B8C-83A1-F6EECF244321}">
                    <p14:modId xmlns:p14="http://schemas.microsoft.com/office/powerpoint/2010/main" val="2739851775"/>
                  </p:ext>
                </p:extLst>
              </p:nvPr>
            </p:nvGraphicFramePr>
            <p:xfrm>
              <a:off x="762000" y="3124200"/>
              <a:ext cx="8229600" cy="173736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457200">
                    <a:tc>
                      <a:txBody>
                        <a:bodyPr/>
                        <a:lstStyle/>
                        <a:p>
                          <a:endParaRPr lang="en-US"/>
                        </a:p>
                      </a:txBody>
                      <a:tcPr>
                        <a:blipFill>
                          <a:blip r:embed="rId3"/>
                          <a:stretch>
                            <a:fillRect t="-9333" r="-728221" b="-310667"/>
                          </a:stretch>
                        </a:blipFill>
                      </a:tcPr>
                    </a:tc>
                    <a:tc>
                      <a:txBody>
                        <a:bodyPr/>
                        <a:lstStyle/>
                        <a:p>
                          <a:endParaRPr lang="en-US"/>
                        </a:p>
                      </a:txBody>
                      <a:tcPr>
                        <a:blipFill>
                          <a:blip r:embed="rId3"/>
                          <a:stretch>
                            <a:fillRect l="-38353" t="-9333" r="-179294" b="-310667"/>
                          </a:stretch>
                        </a:blipFill>
                      </a:tcPr>
                    </a:tc>
                    <a:tc>
                      <a:txBody>
                        <a:bodyPr/>
                        <a:lstStyle/>
                        <a:p>
                          <a:pPr algn="l"/>
                          <a:endParaRPr sz="2400"/>
                        </a:p>
                      </a:txBody>
                      <a:tcPr/>
                    </a:tc>
                    <a:extLst>
                      <a:ext uri="{0D108BD9-81ED-4DB2-BD59-A6C34878D82A}">
                        <a16:rowId xmlns:a16="http://schemas.microsoft.com/office/drawing/2014/main" val="10000"/>
                      </a:ext>
                    </a:extLst>
                  </a:tr>
                  <a:tr h="457200">
                    <a:tc>
                      <a:txBody>
                        <a:bodyPr/>
                        <a:lstStyle/>
                        <a:p>
                          <a:pPr algn="l"/>
                          <a:r>
                            <a:rPr sz="2400" dirty="0"/>
                            <a:t>​</a:t>
                          </a:r>
                        </a:p>
                      </a:txBody>
                      <a:tcPr/>
                    </a:tc>
                    <a:tc>
                      <a:txBody>
                        <a:bodyPr/>
                        <a:lstStyle/>
                        <a:p>
                          <a:endParaRPr lang="en-US"/>
                        </a:p>
                      </a:txBody>
                      <a:tcPr>
                        <a:blipFill>
                          <a:blip r:embed="rId3"/>
                          <a:stretch>
                            <a:fillRect l="-38353" t="-107895" r="-179294" b="-206579"/>
                          </a:stretch>
                        </a:blipFill>
                      </a:tcPr>
                    </a:tc>
                    <a:tc>
                      <a:txBody>
                        <a:bodyPr/>
                        <a:lstStyle/>
                        <a:p>
                          <a:pPr algn="l"/>
                          <a:endParaRPr sz="2400"/>
                        </a:p>
                      </a:txBody>
                      <a:tcPr/>
                    </a:tc>
                    <a:extLst>
                      <a:ext uri="{0D108BD9-81ED-4DB2-BD59-A6C34878D82A}">
                        <a16:rowId xmlns:a16="http://schemas.microsoft.com/office/drawing/2014/main" val="10001"/>
                      </a:ext>
                    </a:extLst>
                  </a:tr>
                  <a:tr h="822960">
                    <a:tc>
                      <a:txBody>
                        <a:bodyPr/>
                        <a:lstStyle/>
                        <a:p>
                          <a:pPr algn="l"/>
                          <a:r>
                            <a:rPr sz="2400"/>
                            <a:t>​</a:t>
                          </a:r>
                        </a:p>
                      </a:txBody>
                      <a:tcPr/>
                    </a:tc>
                    <a:tc>
                      <a:txBody>
                        <a:bodyPr/>
                        <a:lstStyle/>
                        <a:p>
                          <a:endParaRPr lang="en-US"/>
                        </a:p>
                      </a:txBody>
                      <a:tcPr>
                        <a:blipFill>
                          <a:blip r:embed="rId3"/>
                          <a:stretch>
                            <a:fillRect l="-38353" t="-117037" r="-179294" b="-16296"/>
                          </a:stretch>
                        </a:blipFill>
                      </a:tcPr>
                    </a:tc>
                    <a:tc>
                      <a:txBody>
                        <a:bodyPr/>
                        <a:lstStyle/>
                        <a:p>
                          <a:pPr algn="l">
                            <a:defRPr b="1"/>
                          </a:pPr>
                          <a:r>
                            <a:rPr lang="en-US" sz="2400" b="0" dirty="0"/>
                            <a:t>The negative sign indicates the projectile is falling.</a:t>
                          </a:r>
                          <a:endParaRPr sz="2400" b="0" dirty="0"/>
                        </a:p>
                      </a:txBody>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879644CF-CE69-4A44-3EC5-87A9BEE90897}"/>
                  </a:ext>
                </a:extLst>
              </p:cNvPr>
              <p:cNvSpPr txBox="1"/>
              <p:nvPr/>
            </p:nvSpPr>
            <p:spPr>
              <a:xfrm>
                <a:off x="457200" y="5042247"/>
                <a:ext cx="8229600" cy="954107"/>
              </a:xfrm>
              <a:prstGeom prst="rect">
                <a:avLst/>
              </a:prstGeom>
              <a:noFill/>
            </p:spPr>
            <p:txBody>
              <a:bodyPr wrap="square">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The projectile will be falling at a rate of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192</m:t>
                    </m:r>
                    <m:r>
                      <m:rPr>
                        <m:nor/>
                      </m:rPr>
                      <a:rPr kumimoji="0" lang="en-US" sz="2800" b="0" i="0" u="none" strike="noStrike" kern="1200" cap="none" spc="0" normalizeH="0" baseline="0" noProof="0">
                        <a:ln>
                          <a:noFill/>
                        </a:ln>
                        <a:solidFill>
                          <a:srgbClr val="366092"/>
                        </a:solidFill>
                        <a:effectLst/>
                        <a:uLnTx/>
                        <a:uFillTx/>
                        <a:latin typeface="Calibri"/>
                        <a:ea typeface="+mn-ea"/>
                        <a:cs typeface="+mn-cs"/>
                      </a:rPr>
                      <m:t> </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ft</m:t>
                    </m:r>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m:rPr>
                        <m:sty m:val="p"/>
                      </m:rP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sec</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when it hits the ground.</a:t>
                </a:r>
                <a:endParaRPr lang="en-US" dirty="0"/>
              </a:p>
            </p:txBody>
          </p:sp>
        </mc:Choice>
        <mc:Fallback>
          <p:sp>
            <p:nvSpPr>
              <p:cNvPr id="6" name="TextBox 5">
                <a:extLst>
                  <a:ext uri="{FF2B5EF4-FFF2-40B4-BE49-F238E27FC236}">
                    <a16:creationId xmlns:a16="http://schemas.microsoft.com/office/drawing/2014/main" id="{879644CF-CE69-4A44-3EC5-87A9BEE90897}"/>
                  </a:ext>
                </a:extLst>
              </p:cNvPr>
              <p:cNvSpPr txBox="1">
                <a:spLocks noRot="1" noChangeAspect="1" noMove="1" noResize="1" noEditPoints="1" noAdjustHandles="1" noChangeArrowheads="1" noChangeShapeType="1" noTextEdit="1"/>
              </p:cNvSpPr>
              <p:nvPr/>
            </p:nvSpPr>
            <p:spPr>
              <a:xfrm>
                <a:off x="457200" y="5042247"/>
                <a:ext cx="8229600" cy="954107"/>
              </a:xfrm>
              <a:prstGeom prst="rect">
                <a:avLst/>
              </a:prstGeom>
              <a:blipFill>
                <a:blip r:embed="rId4"/>
                <a:stretch>
                  <a:fillRect l="-1481" t="-5732" b="-1719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Volume of a Box (cont.)</a:t>
            </a:r>
          </a:p>
        </p:txBody>
      </p:sp>
      <p:pic>
        <p:nvPicPr>
          <p:cNvPr id="9" name="Content Placeholder 8">
            <a:extLst>
              <a:ext uri="{FF2B5EF4-FFF2-40B4-BE49-F238E27FC236}">
                <a16:creationId xmlns:a16="http://schemas.microsoft.com/office/drawing/2014/main" id="{06291F03-9C4D-5529-E31D-8EA5726C0B09}"/>
              </a:ext>
            </a:extLst>
          </p:cNvPr>
          <p:cNvPicPr>
            <a:picLocks noGrp="1" noChangeAspect="1"/>
          </p:cNvPicPr>
          <p:nvPr>
            <p:ph sz="quarter" idx="11"/>
          </p:nvPr>
        </p:nvPicPr>
        <p:blipFill>
          <a:blip r:embed="rId2"/>
          <a:stretch>
            <a:fillRect/>
          </a:stretch>
        </p:blipFill>
        <p:spPr>
          <a:xfrm>
            <a:off x="3146548" y="1082675"/>
            <a:ext cx="2850903" cy="48498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F402-FFC3-0E21-2E70-E89E55039CE5}"/>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1: Volume of a Box (cont.)</a:t>
            </a:r>
            <a:endParaRPr lang="en-US" dirty="0"/>
          </a:p>
        </p:txBody>
      </p:sp>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62B160E4-28B9-953B-B911-E96B54A86387}"/>
                  </a:ext>
                </a:extLst>
              </p:cNvPr>
              <p:cNvGraphicFramePr>
                <a:graphicFrameLocks noGrp="1"/>
              </p:cNvGraphicFramePr>
              <p:nvPr>
                <p:extLst>
                  <p:ext uri="{D42A27DB-BD31-4B8C-83A1-F6EECF244321}">
                    <p14:modId xmlns:p14="http://schemas.microsoft.com/office/powerpoint/2010/main" val="1001288127"/>
                  </p:ext>
                </p:extLst>
              </p:nvPr>
            </p:nvGraphicFramePr>
            <p:xfrm>
              <a:off x="-838200" y="1055636"/>
              <a:ext cx="8229600" cy="130371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4572">
                    <a:tc>
                      <a:txBody>
                        <a:bodyPr/>
                        <a:lstStyle/>
                        <a:p>
                          <a:pPr algn="r">
                            <a:defRPr sz="1600"/>
                          </a:pPr>
                          <a:r>
                            <a:rPr sz="1800" dirty="0"/>
                            <a:t>​</a:t>
                          </a:r>
                          <a14:m>
                            <m:oMath xmlns:m="http://schemas.openxmlformats.org/officeDocument/2006/math">
                              <m:r>
                                <m:rPr>
                                  <m:sty m:val="p"/>
                                </m:rPr>
                                <a:rPr sz="1800">
                                  <a:latin typeface="Cambria Math"/>
                                </a:rPr>
                                <m:t>Volume</m:t>
                              </m:r>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r>
                                <m:rPr>
                                  <m:sty m:val="p"/>
                                </m:rPr>
                                <a:rPr sz="1800">
                                  <a:latin typeface="Cambria Math"/>
                                </a:rPr>
                                <m:t>length</m:t>
                              </m:r>
                              <m:r>
                                <a:rPr sz="1800">
                                  <a:latin typeface="Cambria Math"/>
                                </a:rPr>
                                <m:t>⋅</m:t>
                              </m:r>
                              <m:r>
                                <m:rPr>
                                  <m:sty m:val="p"/>
                                </m:rPr>
                                <a:rPr sz="1800">
                                  <a:latin typeface="Cambria Math"/>
                                </a:rPr>
                                <m:t>width</m:t>
                              </m:r>
                              <m:r>
                                <a:rPr sz="1800">
                                  <a:latin typeface="Cambria Math"/>
                                </a:rPr>
                                <m:t>⋅</m:t>
                              </m:r>
                              <m:r>
                                <m:rPr>
                                  <m:sty m:val="p"/>
                                </m:rPr>
                                <a:rPr sz="1800">
                                  <a:latin typeface="Cambria Math"/>
                                </a:rPr>
                                <m:t>height</m:t>
                              </m:r>
                            </m:oMath>
                          </a14:m>
                          <a:endParaRPr sz="1800" dirty="0"/>
                        </a:p>
                      </a:txBody>
                      <a:tcPr marL="36576" marR="36576" marT="36576" marB="36576" anchor="ctr"/>
                    </a:tc>
                    <a:extLst>
                      <a:ext uri="{0D108BD9-81ED-4DB2-BD59-A6C34878D82A}">
                        <a16:rowId xmlns:a16="http://schemas.microsoft.com/office/drawing/2014/main" val="10000"/>
                      </a:ext>
                    </a:extLst>
                  </a:tr>
                  <a:tr h="434572">
                    <a:tc>
                      <a:txBody>
                        <a:bodyPr/>
                        <a:lstStyle/>
                        <a:p>
                          <a:pPr algn="r">
                            <a:defRPr sz="1600"/>
                          </a:pPr>
                          <a:r>
                            <a:rPr sz="1800" dirty="0"/>
                            <a:t>​</a:t>
                          </a:r>
                          <a14:m>
                            <m:oMath xmlns:m="http://schemas.openxmlformats.org/officeDocument/2006/math">
                              <m:r>
                                <a:rPr sz="1800">
                                  <a:latin typeface="Cambria Math"/>
                                </a:rPr>
                                <m:t>𝑉</m:t>
                              </m:r>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d>
                                <m:dPr>
                                  <m:ctrlPr>
                                    <a:rPr sz="1800" i="1">
                                      <a:latin typeface="Cambria Math" panose="02040503050406030204" pitchFamily="18" charset="0"/>
                                    </a:rPr>
                                  </m:ctrlPr>
                                </m:dPr>
                                <m:e>
                                  <m:r>
                                    <a:rPr sz="1800">
                                      <a:latin typeface="Cambria Math"/>
                                    </a:rPr>
                                    <m:t>18</m:t>
                                  </m:r>
                                  <m:r>
                                    <a:rPr sz="1800">
                                      <a:latin typeface="Cambria Math"/>
                                    </a:rPr>
                                    <m:t>−</m:t>
                                  </m:r>
                                  <m:r>
                                    <a:rPr sz="1800">
                                      <a:latin typeface="Cambria Math"/>
                                    </a:rPr>
                                    <m:t>2</m:t>
                                  </m:r>
                                  <m:r>
                                    <a:rPr sz="1800">
                                      <a:latin typeface="Cambria Math"/>
                                    </a:rPr>
                                    <m:t>𝑥</m:t>
                                  </m:r>
                                </m:e>
                              </m:d>
                              <m:r>
                                <a:rPr sz="1800">
                                  <a:latin typeface="Cambria Math"/>
                                </a:rPr>
                                <m:t>⋅</m:t>
                              </m:r>
                              <m:d>
                                <m:dPr>
                                  <m:ctrlPr>
                                    <a:rPr sz="1800" i="1">
                                      <a:latin typeface="Cambria Math" panose="02040503050406030204" pitchFamily="18" charset="0"/>
                                    </a:rPr>
                                  </m:ctrlPr>
                                </m:dPr>
                                <m:e>
                                  <m:r>
                                    <a:rPr sz="1800">
                                      <a:latin typeface="Cambria Math"/>
                                    </a:rPr>
                                    <m:t>12</m:t>
                                  </m:r>
                                  <m:r>
                                    <a:rPr sz="1800">
                                      <a:latin typeface="Cambria Math"/>
                                    </a:rPr>
                                    <m:t>−</m:t>
                                  </m:r>
                                  <m:r>
                                    <a:rPr sz="1800">
                                      <a:latin typeface="Cambria Math"/>
                                    </a:rPr>
                                    <m:t>2</m:t>
                                  </m:r>
                                  <m:r>
                                    <a:rPr sz="1800">
                                      <a:latin typeface="Cambria Math"/>
                                    </a:rPr>
                                    <m:t>𝑥</m:t>
                                  </m:r>
                                </m:e>
                              </m:d>
                              <m:r>
                                <a:rPr sz="1800">
                                  <a:latin typeface="Cambria Math"/>
                                </a:rPr>
                                <m:t>⋅</m:t>
                              </m:r>
                              <m:r>
                                <a:rPr sz="1800">
                                  <a:latin typeface="Cambria Math"/>
                                </a:rPr>
                                <m:t>𝑥</m:t>
                              </m:r>
                            </m:oMath>
                          </a14:m>
                          <a:endParaRPr sz="1800" dirty="0"/>
                        </a:p>
                      </a:txBody>
                      <a:tcPr marL="36576" marR="36576" marT="36576" marB="36576" anchor="ctr"/>
                    </a:tc>
                    <a:extLst>
                      <a:ext uri="{0D108BD9-81ED-4DB2-BD59-A6C34878D82A}">
                        <a16:rowId xmlns:a16="http://schemas.microsoft.com/office/drawing/2014/main" val="10001"/>
                      </a:ext>
                    </a:extLst>
                  </a:tr>
                  <a:tr h="434572">
                    <a:tc>
                      <a:txBody>
                        <a:bodyPr/>
                        <a:lstStyle/>
                        <a:p>
                          <a:pPr algn="r">
                            <a:defRPr sz="1600"/>
                          </a:pPr>
                          <a:r>
                            <a:rPr sz="1800"/>
                            <a:t>​</a:t>
                          </a:r>
                          <a14:m>
                            <m:oMath xmlns:m="http://schemas.openxmlformats.org/officeDocument/2006/math">
                              <m:phant>
                                <m:phantPr>
                                  <m:show m:val="off"/>
                                  <m:ctrlPr>
                                    <a:rPr sz="1800">
                                      <a:latin typeface="Cambria Math" panose="02040503050406030204" pitchFamily="18" charset="0"/>
                                    </a:rPr>
                                  </m:ctrlPr>
                                </m:phantPr>
                                <m:e>
                                  <m:r>
                                    <a:rPr sz="1800">
                                      <a:latin typeface="Cambria Math"/>
                                    </a:rPr>
                                    <m:t>𝑉</m:t>
                                  </m:r>
                                </m:e>
                              </m:phant>
                            </m:oMath>
                          </a14:m>
                          <a:endParaRPr sz="180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m:t>
                              </m:r>
                              <m:r>
                                <a:rPr sz="1800">
                                  <a:latin typeface="Cambria Math"/>
                                </a:rPr>
                                <m:t>216</m:t>
                              </m:r>
                              <m:r>
                                <a:rPr sz="1800">
                                  <a:latin typeface="Cambria Math"/>
                                </a:rPr>
                                <m:t>𝑥</m:t>
                              </m:r>
                              <m:r>
                                <a:rPr sz="1800">
                                  <a:latin typeface="Cambria Math"/>
                                </a:rPr>
                                <m:t>−</m:t>
                              </m:r>
                              <m:r>
                                <a:rPr sz="1800">
                                  <a:latin typeface="Cambria Math"/>
                                </a:rPr>
                                <m:t>60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m:t>
                              </m:r>
                              <m:r>
                                <a:rPr sz="1800">
                                  <a:latin typeface="Cambria Math"/>
                                </a:rPr>
                                <m:t>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oMath>
                          </a14:m>
                          <a:endParaRPr sz="1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a:extLst>
                  <a:ext uri="{FF2B5EF4-FFF2-40B4-BE49-F238E27FC236}">
                    <a16:creationId xmlns:a16="http://schemas.microsoft.com/office/drawing/2014/main" id="{62B160E4-28B9-953B-B911-E96B54A86387}"/>
                  </a:ext>
                </a:extLst>
              </p:cNvPr>
              <p:cNvGraphicFramePr>
                <a:graphicFrameLocks noGrp="1"/>
              </p:cNvGraphicFramePr>
              <p:nvPr>
                <p:extLst>
                  <p:ext uri="{D42A27DB-BD31-4B8C-83A1-F6EECF244321}">
                    <p14:modId xmlns:p14="http://schemas.microsoft.com/office/powerpoint/2010/main" val="1001288127"/>
                  </p:ext>
                </p:extLst>
              </p:nvPr>
            </p:nvGraphicFramePr>
            <p:xfrm>
              <a:off x="-838200" y="1055636"/>
              <a:ext cx="8229600" cy="130371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4572">
                    <a:tc>
                      <a:txBody>
                        <a:bodyPr/>
                        <a:lstStyle/>
                        <a:p>
                          <a:endParaRPr lang="en-US"/>
                        </a:p>
                      </a:txBody>
                      <a:tcPr marL="36576" marR="36576" marT="36576" marB="36576" anchor="ctr">
                        <a:blipFill>
                          <a:blip r:embed="rId2"/>
                          <a:stretch>
                            <a:fillRect r="-99852" b="-211111"/>
                          </a:stretch>
                        </a:blipFill>
                      </a:tcPr>
                    </a:tc>
                    <a:tc>
                      <a:txBody>
                        <a:bodyPr/>
                        <a:lstStyle/>
                        <a:p>
                          <a:endParaRPr lang="en-US"/>
                        </a:p>
                      </a:txBody>
                      <a:tcPr marL="36576" marR="36576" marT="36576" marB="36576" anchor="ctr">
                        <a:blipFill>
                          <a:blip r:embed="rId2"/>
                          <a:stretch>
                            <a:fillRect l="-100148" b="-211111"/>
                          </a:stretch>
                        </a:blipFill>
                      </a:tcPr>
                    </a:tc>
                    <a:extLst>
                      <a:ext uri="{0D108BD9-81ED-4DB2-BD59-A6C34878D82A}">
                        <a16:rowId xmlns:a16="http://schemas.microsoft.com/office/drawing/2014/main" val="10000"/>
                      </a:ext>
                    </a:extLst>
                  </a:tr>
                  <a:tr h="434572">
                    <a:tc>
                      <a:txBody>
                        <a:bodyPr/>
                        <a:lstStyle/>
                        <a:p>
                          <a:endParaRPr lang="en-US"/>
                        </a:p>
                      </a:txBody>
                      <a:tcPr marL="36576" marR="36576" marT="36576" marB="36576" anchor="ctr">
                        <a:blipFill>
                          <a:blip r:embed="rId2"/>
                          <a:stretch>
                            <a:fillRect t="-101408" r="-99852" b="-114085"/>
                          </a:stretch>
                        </a:blipFill>
                      </a:tcPr>
                    </a:tc>
                    <a:tc>
                      <a:txBody>
                        <a:bodyPr/>
                        <a:lstStyle/>
                        <a:p>
                          <a:endParaRPr lang="en-US"/>
                        </a:p>
                      </a:txBody>
                      <a:tcPr marL="36576" marR="36576" marT="36576" marB="36576" anchor="ctr">
                        <a:blipFill>
                          <a:blip r:embed="rId2"/>
                          <a:stretch>
                            <a:fillRect l="-100148" t="-101408" b="-114085"/>
                          </a:stretch>
                        </a:blipFill>
                      </a:tcPr>
                    </a:tc>
                    <a:extLst>
                      <a:ext uri="{0D108BD9-81ED-4DB2-BD59-A6C34878D82A}">
                        <a16:rowId xmlns:a16="http://schemas.microsoft.com/office/drawing/2014/main" val="10001"/>
                      </a:ext>
                    </a:extLst>
                  </a:tr>
                  <a:tr h="434572">
                    <a:tc>
                      <a:txBody>
                        <a:bodyPr/>
                        <a:lstStyle/>
                        <a:p>
                          <a:endParaRPr lang="en-US"/>
                        </a:p>
                      </a:txBody>
                      <a:tcPr marL="36576" marR="36576" marT="36576" marB="36576" anchor="ctr">
                        <a:blipFill>
                          <a:blip r:embed="rId2"/>
                          <a:stretch>
                            <a:fillRect t="-198611" r="-99852" b="-12500"/>
                          </a:stretch>
                        </a:blipFill>
                      </a:tcPr>
                    </a:tc>
                    <a:tc>
                      <a:txBody>
                        <a:bodyPr/>
                        <a:lstStyle/>
                        <a:p>
                          <a:endParaRPr lang="en-US"/>
                        </a:p>
                      </a:txBody>
                      <a:tcPr marL="36576" marR="36576" marT="36576" marB="36576" anchor="ctr">
                        <a:blipFill>
                          <a:blip r:embed="rId2"/>
                          <a:stretch>
                            <a:fillRect l="-100148" t="-198611" b="-12500"/>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FF2E8EE-2F7E-49B0-3424-236F8B9BBA56}"/>
                  </a:ext>
                </a:extLst>
              </p:cNvPr>
              <p:cNvSpPr txBox="1"/>
              <p:nvPr/>
            </p:nvSpPr>
            <p:spPr>
              <a:xfrm>
                <a:off x="457200" y="2359352"/>
                <a:ext cx="8272328" cy="2159309"/>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Differentiating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𝑉</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 we obtain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Para xmlns:m="http://schemas.openxmlformats.org/officeDocument/2006/math">
                    <m:oMathParaPr>
                      <m:jc m:val="centerGroup"/>
                    </m:oMathParaPr>
                    <m:oMath xmlns:m="http://schemas.openxmlformats.org/officeDocument/2006/math">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𝑑𝑉</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216</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120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12</m:t>
                      </m:r>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oMath>
                    <m:oMath xmlns:m="http://schemas.openxmlformats.org/officeDocument/2006/math">
                      <m:phant>
                        <m:phantPr>
                          <m:show m:val="off"/>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phantPr>
                        <m:e>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𝑑𝑉</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𝑑𝑥</m:t>
                              </m:r>
                            </m:den>
                          </m:f>
                        </m:e>
                      </m:phant>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12</m:t>
                      </m:r>
                      <m:d>
                        <m:d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dPr>
                        <m:e>
                          <m:sSup>
                            <m:sSup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sSupPr>
                            <m:e>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e>
                            <m: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2</m:t>
                              </m:r>
                            </m:sup>
                          </m:sSup>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10</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18</m:t>
                          </m:r>
                        </m:e>
                      </m:d>
                      <m:r>
                        <m:rPr>
                          <m:nor/>
                        </m:rPr>
                        <a:rPr kumimoji="0" lang="ar-AE" sz="2800" b="0" i="0" u="none" strike="noStrike" kern="1200" cap="none" spc="0" normalizeH="0" baseline="0" noProof="0">
                          <a:ln>
                            <a:noFill/>
                          </a:ln>
                          <a:solidFill>
                            <a:srgbClr val="366092"/>
                          </a:solidFill>
                          <a:effectLst/>
                          <a:uLnTx/>
                          <a:uFillTx/>
                          <a:latin typeface="Calibri"/>
                          <a:ea typeface="+mn-ea"/>
                          <a:cs typeface="+mn-cs"/>
                        </a:rPr>
                        <m:t>.</m:t>
                      </m:r>
                    </m:oMath>
                  </m:oMathPara>
                </a14:m>
                <a:endParaRPr kumimoji="0" lang="ar-AE" sz="2800" b="0" i="0" u="none" strike="noStrike" kern="1200" cap="none" spc="0" normalizeH="0" baseline="0" noProof="0" dirty="0">
                  <a:ln>
                    <a:noFill/>
                  </a:ln>
                  <a:solidFill>
                    <a:srgbClr val="366092"/>
                  </a:solidFill>
                  <a:effectLst/>
                  <a:uLnTx/>
                  <a:uFillTx/>
                  <a:latin typeface="Calibri"/>
                  <a:ea typeface="+mn-ea"/>
                  <a:cs typeface="+mn-cs"/>
                </a:endParaRPr>
              </a:p>
            </p:txBody>
          </p:sp>
        </mc:Choice>
        <mc:Fallback>
          <p:sp>
            <p:nvSpPr>
              <p:cNvPr id="6" name="TextBox 5">
                <a:extLst>
                  <a:ext uri="{FF2B5EF4-FFF2-40B4-BE49-F238E27FC236}">
                    <a16:creationId xmlns:a16="http://schemas.microsoft.com/office/drawing/2014/main" id="{3FF2E8EE-2F7E-49B0-3424-236F8B9BBA56}"/>
                  </a:ext>
                </a:extLst>
              </p:cNvPr>
              <p:cNvSpPr txBox="1">
                <a:spLocks noRot="1" noChangeAspect="1" noMove="1" noResize="1" noEditPoints="1" noAdjustHandles="1" noChangeArrowheads="1" noChangeShapeType="1" noTextEdit="1"/>
              </p:cNvSpPr>
              <p:nvPr/>
            </p:nvSpPr>
            <p:spPr>
              <a:xfrm>
                <a:off x="457200" y="2359352"/>
                <a:ext cx="8272328" cy="2159309"/>
              </a:xfrm>
              <a:prstGeom prst="rect">
                <a:avLst/>
              </a:prstGeom>
              <a:blipFill>
                <a:blip r:embed="rId3"/>
                <a:stretch>
                  <a:fillRect l="-1474" t="-2542"/>
                </a:stretch>
              </a:blipFill>
            </p:spPr>
            <p:txBody>
              <a:bodyPr/>
              <a:lstStyle/>
              <a:p>
                <a:r>
                  <a:rPr lang="en-US">
                    <a:noFill/>
                  </a:rPr>
                  <a:t> </a:t>
                </a:r>
              </a:p>
            </p:txBody>
          </p:sp>
        </mc:Fallback>
      </mc:AlternateContent>
    </p:spTree>
    <p:extLst>
      <p:ext uri="{BB962C8B-B14F-4D97-AF65-F5344CB8AC3E}">
        <p14:creationId xmlns:p14="http://schemas.microsoft.com/office/powerpoint/2010/main" val="300647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7125-362A-CCF8-902C-378AB8C23911}"/>
              </a:ext>
            </a:extLst>
          </p:cNvPr>
          <p:cNvSpPr>
            <a:spLocks noGrp="1"/>
          </p:cNvSpPr>
          <p:nvPr>
            <p:ph type="title"/>
          </p:nvPr>
        </p:nvSpPr>
        <p:spPr/>
        <p:txBody>
          <a:bodyPr/>
          <a:lstStyle/>
          <a:p>
            <a:r>
              <a:rPr kumimoji="0" lang="en-US" sz="3200" b="0" i="0" u="none" strike="noStrike" kern="1200" cap="none" spc="0" normalizeH="0" baseline="0" noProof="0" dirty="0">
                <a:ln>
                  <a:noFill/>
                </a:ln>
                <a:solidFill>
                  <a:srgbClr val="1F497D"/>
                </a:solidFill>
                <a:effectLst/>
                <a:uLnTx/>
                <a:uFillTx/>
                <a:latin typeface="Calibri"/>
                <a:ea typeface="+mj-ea"/>
                <a:cs typeface="+mj-cs"/>
              </a:rPr>
              <a:t>Example 1: Volume of a Box (cont.)</a:t>
            </a:r>
            <a:endParaRPr lang="en-US" dirty="0"/>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9187F7EA-AB62-6C2F-4670-168BD33B7646}"/>
                  </a:ext>
                </a:extLst>
              </p:cNvPr>
              <p:cNvGraphicFramePr>
                <a:graphicFrameLocks noGrp="1"/>
              </p:cNvGraphicFramePr>
              <p:nvPr>
                <p:ph sz="quarter" idx="11"/>
                <p:extLst>
                  <p:ext uri="{D42A27DB-BD31-4B8C-83A1-F6EECF244321}">
                    <p14:modId xmlns:p14="http://schemas.microsoft.com/office/powerpoint/2010/main" val="2808469319"/>
                  </p:ext>
                </p:extLst>
              </p:nvPr>
            </p:nvGraphicFramePr>
            <p:xfrm>
              <a:off x="457200" y="1905000"/>
              <a:ext cx="8229600" cy="2969134"/>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80151">
                    <a:tc>
                      <a:txBody>
                        <a:bodyPr/>
                        <a:lstStyle/>
                        <a:p>
                          <a:pPr algn="r">
                            <a:defRPr sz="1600"/>
                          </a:pPr>
                          <a:r>
                            <a:rPr sz="2800" dirty="0"/>
                            <a:t>​</a:t>
                          </a:r>
                          <a14:m>
                            <m:oMath xmlns:m="http://schemas.openxmlformats.org/officeDocument/2006/math">
                              <m:r>
                                <a:rPr sz="2800">
                                  <a:latin typeface="Cambria Math"/>
                                </a:rPr>
                                <m:t>12</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−10</m:t>
                                  </m:r>
                                  <m:r>
                                    <a:rPr sz="2800">
                                      <a:latin typeface="Cambria Math"/>
                                    </a:rPr>
                                    <m:t>𝑥</m:t>
                                  </m:r>
                                  <m:r>
                                    <a:rPr sz="2800">
                                      <a:latin typeface="Cambria Math"/>
                                    </a:rPr>
                                    <m:t>+18</m:t>
                                  </m:r>
                                </m:e>
                              </m:d>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380151">
                    <a:tc>
                      <a:txBody>
                        <a:bodyPr/>
                        <a:lstStyle/>
                        <a:p>
                          <a:pPr algn="r">
                            <a:defRPr sz="1600"/>
                          </a:pPr>
                          <a:r>
                            <a:rPr sz="2800" dirty="0"/>
                            <a:t>​</a:t>
                          </a:r>
                          <a14:m>
                            <m:oMath xmlns:m="http://schemas.openxmlformats.org/officeDocument/2006/math">
                              <m:sSup>
                                <m:sSupPr>
                                  <m:ctrlPr>
                                    <a:rPr sz="2800">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−10</m:t>
                              </m:r>
                              <m:r>
                                <a:rPr sz="2800">
                                  <a:latin typeface="Cambria Math"/>
                                </a:rPr>
                                <m:t>𝑥</m:t>
                              </m:r>
                              <m:r>
                                <a:rPr sz="2800">
                                  <a:latin typeface="Cambria Math"/>
                                </a:rPr>
                                <m:t>+18</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429926">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10±</m:t>
                                  </m:r>
                                  <m:rad>
                                    <m:radPr>
                                      <m:degHide m:val="on"/>
                                      <m:ctrlPr>
                                        <a:rPr sz="2800" i="1">
                                          <a:latin typeface="Cambria Math" panose="02040503050406030204" pitchFamily="18" charset="0"/>
                                        </a:rPr>
                                      </m:ctrlPr>
                                    </m:radPr>
                                    <m:deg/>
                                    <m:e>
                                      <m:r>
                                        <a:rPr sz="2800">
                                          <a:latin typeface="Cambria Math"/>
                                        </a:rPr>
                                        <m:t>100−72</m:t>
                                      </m:r>
                                    </m:e>
                                  </m:rad>
                                </m:num>
                                <m:den>
                                  <m:r>
                                    <a:rPr sz="2800">
                                      <a:latin typeface="Cambria Math"/>
                                    </a:rPr>
                                    <m:t>2</m:t>
                                  </m:r>
                                </m:den>
                              </m:f>
                            </m:oMath>
                          </a14:m>
                          <a:endParaRPr sz="2800" dirty="0"/>
                        </a:p>
                      </a:txBody>
                      <a:tcPr marL="36576" marR="36576" marT="36576" marB="36576" anchor="ctr"/>
                    </a:tc>
                    <a:extLst>
                      <a:ext uri="{0D108BD9-81ED-4DB2-BD59-A6C34878D82A}">
                        <a16:rowId xmlns:a16="http://schemas.microsoft.com/office/drawing/2014/main" val="10002"/>
                      </a:ext>
                    </a:extLst>
                  </a:tr>
                  <a:tr h="791427">
                    <a:tc>
                      <a:txBody>
                        <a:bodyPr/>
                        <a:lstStyle/>
                        <a:p>
                          <a:pPr algn="r">
                            <a:defRPr sz="1600"/>
                          </a:pPr>
                          <a:r>
                            <a:rPr sz="2800"/>
                            <a:t>​</a:t>
                          </a:r>
                          <a14:m>
                            <m:oMath xmlns:m="http://schemas.openxmlformats.org/officeDocument/2006/math">
                              <m:r>
                                <a:rPr sz="2800">
                                  <a:latin typeface="Cambria Math"/>
                                </a:rPr>
                                <m:t>𝑥</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10±</m:t>
                                  </m:r>
                                  <m:rad>
                                    <m:radPr>
                                      <m:degHide m:val="on"/>
                                      <m:ctrlPr>
                                        <a:rPr sz="2800" i="1">
                                          <a:latin typeface="Cambria Math" panose="02040503050406030204" pitchFamily="18" charset="0"/>
                                        </a:rPr>
                                      </m:ctrlPr>
                                    </m:radPr>
                                    <m:deg/>
                                    <m:e>
                                      <m:r>
                                        <a:rPr sz="2800">
                                          <a:latin typeface="Cambria Math"/>
                                        </a:rPr>
                                        <m:t>28</m:t>
                                      </m:r>
                                    </m:e>
                                  </m:rad>
                                </m:num>
                                <m:den>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10±2</m:t>
                                  </m:r>
                                  <m:rad>
                                    <m:radPr>
                                      <m:degHide m:val="on"/>
                                      <m:ctrlPr>
                                        <a:rPr sz="2800" i="1">
                                          <a:latin typeface="Cambria Math" panose="02040503050406030204" pitchFamily="18" charset="0"/>
                                        </a:rPr>
                                      </m:ctrlPr>
                                    </m:radPr>
                                    <m:deg/>
                                    <m:e>
                                      <m:r>
                                        <a:rPr sz="2800">
                                          <a:latin typeface="Cambria Math"/>
                                        </a:rPr>
                                        <m:t>7</m:t>
                                      </m:r>
                                    </m:e>
                                  </m:rad>
                                </m:num>
                                <m:den>
                                  <m:r>
                                    <a:rPr sz="2800">
                                      <a:latin typeface="Cambria Math"/>
                                    </a:rPr>
                                    <m:t>2</m:t>
                                  </m:r>
                                </m:den>
                              </m:f>
                              <m:r>
                                <a:rPr sz="2800">
                                  <a:latin typeface="Cambria Math"/>
                                </a:rPr>
                                <m:t>=5±</m:t>
                              </m:r>
                              <m:rad>
                                <m:radPr>
                                  <m:degHide m:val="on"/>
                                  <m:ctrlPr>
                                    <a:rPr sz="2800" i="1">
                                      <a:latin typeface="Cambria Math" panose="02040503050406030204" pitchFamily="18" charset="0"/>
                                    </a:rPr>
                                  </m:ctrlPr>
                                </m:radPr>
                                <m:deg/>
                                <m:e>
                                  <m:r>
                                    <a:rPr sz="2800">
                                      <a:latin typeface="Cambria Math"/>
                                    </a:rPr>
                                    <m:t>7</m:t>
                                  </m:r>
                                </m:e>
                              </m:rad>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p:graphicFrame>
            <p:nvGraphicFramePr>
              <p:cNvPr id="4" name="Content Placeholder 3">
                <a:extLst>
                  <a:ext uri="{FF2B5EF4-FFF2-40B4-BE49-F238E27FC236}">
                    <a16:creationId xmlns:a16="http://schemas.microsoft.com/office/drawing/2014/main" id="{9187F7EA-AB62-6C2F-4670-168BD33B7646}"/>
                  </a:ext>
                </a:extLst>
              </p:cNvPr>
              <p:cNvGraphicFramePr>
                <a:graphicFrameLocks noGrp="1"/>
              </p:cNvGraphicFramePr>
              <p:nvPr>
                <p:ph sz="quarter" idx="11"/>
                <p:extLst>
                  <p:ext uri="{D42A27DB-BD31-4B8C-83A1-F6EECF244321}">
                    <p14:modId xmlns:p14="http://schemas.microsoft.com/office/powerpoint/2010/main" val="2808469319"/>
                  </p:ext>
                </p:extLst>
              </p:nvPr>
            </p:nvGraphicFramePr>
            <p:xfrm>
              <a:off x="457200" y="1905000"/>
              <a:ext cx="8229600" cy="2969134"/>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2"/>
                          <a:stretch>
                            <a:fillRect t="-12195" r="-100000" b="-495122"/>
                          </a:stretch>
                        </a:blipFill>
                      </a:tcPr>
                    </a:tc>
                    <a:tc>
                      <a:txBody>
                        <a:bodyPr/>
                        <a:lstStyle/>
                        <a:p>
                          <a:endParaRPr lang="en-US"/>
                        </a:p>
                      </a:txBody>
                      <a:tcPr marL="36576" marR="36576" marT="36576" marB="36576" anchor="ctr">
                        <a:blipFill>
                          <a:blip r:embed="rId2"/>
                          <a:stretch>
                            <a:fillRect l="-100000" t="-12195" b="-495122"/>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2"/>
                          <a:stretch>
                            <a:fillRect t="-112195" r="-100000" b="-395122"/>
                          </a:stretch>
                        </a:blipFill>
                      </a:tcPr>
                    </a:tc>
                    <a:tc>
                      <a:txBody>
                        <a:bodyPr/>
                        <a:lstStyle/>
                        <a:p>
                          <a:endParaRPr lang="en-US"/>
                        </a:p>
                      </a:txBody>
                      <a:tcPr marL="36576" marR="36576" marT="36576" marB="36576" anchor="ctr">
                        <a:blipFill>
                          <a:blip r:embed="rId2"/>
                          <a:stretch>
                            <a:fillRect l="-100000" t="-112195" b="-395122"/>
                          </a:stretch>
                        </a:blipFill>
                      </a:tcPr>
                    </a:tc>
                    <a:extLst>
                      <a:ext uri="{0D108BD9-81ED-4DB2-BD59-A6C34878D82A}">
                        <a16:rowId xmlns:a16="http://schemas.microsoft.com/office/drawing/2014/main" val="10001"/>
                      </a:ext>
                    </a:extLst>
                  </a:tr>
                  <a:tr h="751650">
                    <a:tc>
                      <a:txBody>
                        <a:bodyPr/>
                        <a:lstStyle/>
                        <a:p>
                          <a:endParaRPr lang="en-US"/>
                        </a:p>
                      </a:txBody>
                      <a:tcPr marL="36576" marR="36576" marT="36576" marB="36576" anchor="ctr">
                        <a:blipFill>
                          <a:blip r:embed="rId2"/>
                          <a:stretch>
                            <a:fillRect t="-140323" r="-100000" b="-161290"/>
                          </a:stretch>
                        </a:blipFill>
                      </a:tcPr>
                    </a:tc>
                    <a:tc>
                      <a:txBody>
                        <a:bodyPr/>
                        <a:lstStyle/>
                        <a:p>
                          <a:endParaRPr lang="en-US"/>
                        </a:p>
                      </a:txBody>
                      <a:tcPr marL="36576" marR="36576" marT="36576" marB="36576" anchor="ctr">
                        <a:blipFill>
                          <a:blip r:embed="rId2"/>
                          <a:stretch>
                            <a:fillRect l="-100000" t="-140323" b="-161290"/>
                          </a:stretch>
                        </a:blipFill>
                      </a:tcPr>
                    </a:tc>
                    <a:extLst>
                      <a:ext uri="{0D108BD9-81ED-4DB2-BD59-A6C34878D82A}">
                        <a16:rowId xmlns:a16="http://schemas.microsoft.com/office/drawing/2014/main" val="10002"/>
                      </a:ext>
                    </a:extLst>
                  </a:tr>
                  <a:tr h="1217740">
                    <a:tc>
                      <a:txBody>
                        <a:bodyPr/>
                        <a:lstStyle/>
                        <a:p>
                          <a:endParaRPr lang="en-US"/>
                        </a:p>
                      </a:txBody>
                      <a:tcPr marL="36576" marR="36576" marT="36576" marB="36576" anchor="ctr">
                        <a:blipFill>
                          <a:blip r:embed="rId2"/>
                          <a:stretch>
                            <a:fillRect t="-149000" r="-100000"/>
                          </a:stretch>
                        </a:blipFill>
                      </a:tcPr>
                    </a:tc>
                    <a:tc>
                      <a:txBody>
                        <a:bodyPr/>
                        <a:lstStyle/>
                        <a:p>
                          <a:endParaRPr lang="en-US"/>
                        </a:p>
                      </a:txBody>
                      <a:tcPr marL="36576" marR="36576" marT="36576" marB="36576" anchor="ctr">
                        <a:blipFill>
                          <a:blip r:embed="rId2"/>
                          <a:stretch>
                            <a:fillRect l="-100000" t="-14900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AB90982-4BD8-55F6-C125-2EB8A017E250}"/>
                  </a:ext>
                </a:extLst>
              </p:cNvPr>
              <p:cNvSpPr txBox="1"/>
              <p:nvPr/>
            </p:nvSpPr>
            <p:spPr>
              <a:xfrm>
                <a:off x="457200" y="1063470"/>
                <a:ext cx="8229600" cy="71288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Now we set </a:t>
                </a:r>
                <a14:m>
                  <m:oMath xmlns:m="http://schemas.openxmlformats.org/officeDocument/2006/math">
                    <m:f>
                      <m:fPr>
                        <m:ctrlPr>
                          <a:rPr kumimoji="0" lang="ar-AE" sz="2800" b="0" i="1" u="none" strike="noStrike" kern="1200" cap="none" spc="0" normalizeH="0" baseline="0" noProof="0">
                            <a:ln>
                              <a:noFill/>
                            </a:ln>
                            <a:solidFill>
                              <a:srgbClr val="366092"/>
                            </a:solidFill>
                            <a:effectLst/>
                            <a:uLnTx/>
                            <a:uFillTx/>
                            <a:latin typeface="Cambria Math" panose="02040503050406030204" pitchFamily="18" charset="0"/>
                            <a:ea typeface="+mn-ea"/>
                            <a:cs typeface="+mn-cs"/>
                          </a:rPr>
                        </m:ctrlPr>
                      </m:fPr>
                      <m:num>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𝑑𝑉</m:t>
                        </m:r>
                      </m:num>
                      <m:den>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𝑑𝑥</m:t>
                        </m:r>
                      </m:den>
                    </m:f>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m:t>
                    </m:r>
                    <m:r>
                      <a:rPr kumimoji="0" lang="ar-AE"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0</m:t>
                    </m:r>
                  </m:oMath>
                </a14:m>
                <a:r>
                  <a:rPr kumimoji="0" lang="ar-AE" sz="2800" b="0" i="0" u="none" strike="noStrike" kern="1200" cap="none" spc="0" normalizeH="0" baseline="0" noProof="0" dirty="0">
                    <a:ln>
                      <a:noFill/>
                    </a:ln>
                    <a:solidFill>
                      <a:srgbClr val="366092"/>
                    </a:solidFill>
                    <a:effectLst/>
                    <a:uLnTx/>
                    <a:uFillTx/>
                    <a:latin typeface="Calibri"/>
                    <a:ea typeface="+mn-ea"/>
                    <a:cs typeface="Arial" panose="020B0604020202020204" pitchFamily="34" charset="0"/>
                  </a:rPr>
                  <a:t> </a:t>
                </a:r>
                <a:r>
                  <a:rPr kumimoji="0" lang="en-US" sz="2800" b="0" i="0" u="none" strike="noStrike" kern="1200" cap="none" spc="0" normalizeH="0" baseline="0" noProof="0" dirty="0">
                    <a:ln>
                      <a:noFill/>
                    </a:ln>
                    <a:solidFill>
                      <a:srgbClr val="366092"/>
                    </a:solidFill>
                    <a:effectLst/>
                    <a:uLnTx/>
                    <a:uFillTx/>
                    <a:latin typeface="Calibri"/>
                    <a:ea typeface="+mn-ea"/>
                    <a:cs typeface="+mn-cs"/>
                  </a:rPr>
                  <a:t>and solve for </a:t>
                </a:r>
                <a14:m>
                  <m:oMath xmlns:m="http://schemas.openxmlformats.org/officeDocument/2006/math">
                    <m:r>
                      <a:rPr kumimoji="0" lang="en-US" sz="2800" b="0" i="0" u="none" strike="noStrike" kern="1200" cap="none" spc="0" normalizeH="0" baseline="0" noProof="0">
                        <a:ln>
                          <a:noFill/>
                        </a:ln>
                        <a:solidFill>
                          <a:srgbClr val="366092"/>
                        </a:solidFill>
                        <a:effectLst/>
                        <a:uLnTx/>
                        <a:uFillTx/>
                        <a:latin typeface="Cambria Math" panose="02040503050406030204" pitchFamily="18" charset="0"/>
                        <a:ea typeface="+mn-ea"/>
                        <a:cs typeface="+mn-cs"/>
                      </a:rPr>
                      <m:t>𝑥</m:t>
                    </m:r>
                  </m:oMath>
                </a14:m>
                <a:r>
                  <a:rPr kumimoji="0" lang="en-US" sz="2800" b="0" i="0" u="none" strike="noStrike" kern="1200" cap="none" spc="0" normalizeH="0" baseline="0" noProof="0" dirty="0">
                    <a:ln>
                      <a:noFill/>
                    </a:ln>
                    <a:solidFill>
                      <a:srgbClr val="366092"/>
                    </a:solidFill>
                    <a:effectLst/>
                    <a:uLnTx/>
                    <a:uFillTx/>
                    <a:latin typeface="Calibri"/>
                    <a:ea typeface="+mn-ea"/>
                    <a:cs typeface="+mn-cs"/>
                  </a:rPr>
                  <a:t>.</a:t>
                </a:r>
              </a:p>
            </p:txBody>
          </p:sp>
        </mc:Choice>
        <mc:Fallback>
          <p:sp>
            <p:nvSpPr>
              <p:cNvPr id="6" name="TextBox 5">
                <a:extLst>
                  <a:ext uri="{FF2B5EF4-FFF2-40B4-BE49-F238E27FC236}">
                    <a16:creationId xmlns:a16="http://schemas.microsoft.com/office/drawing/2014/main" id="{EAB90982-4BD8-55F6-C125-2EB8A017E250}"/>
                  </a:ext>
                </a:extLst>
              </p:cNvPr>
              <p:cNvSpPr txBox="1">
                <a:spLocks noRot="1" noChangeAspect="1" noMove="1" noResize="1" noEditPoints="1" noAdjustHandles="1" noChangeArrowheads="1" noChangeShapeType="1" noTextEdit="1"/>
              </p:cNvSpPr>
              <p:nvPr/>
            </p:nvSpPr>
            <p:spPr>
              <a:xfrm>
                <a:off x="457200" y="1063470"/>
                <a:ext cx="8229600" cy="712887"/>
              </a:xfrm>
              <a:prstGeom prst="rect">
                <a:avLst/>
              </a:prstGeom>
              <a:blipFill>
                <a:blip r:embed="rId3"/>
                <a:stretch>
                  <a:fillRect l="-1481" b="-11111"/>
                </a:stretch>
              </a:blipFill>
            </p:spPr>
            <p:txBody>
              <a:bodyPr/>
              <a:lstStyle/>
              <a:p>
                <a:r>
                  <a:rPr lang="en-US">
                    <a:noFill/>
                  </a:rPr>
                  <a:t> </a:t>
                </a:r>
              </a:p>
            </p:txBody>
          </p:sp>
        </mc:Fallback>
      </mc:AlternateContent>
    </p:spTree>
    <p:extLst>
      <p:ext uri="{BB962C8B-B14F-4D97-AF65-F5344CB8AC3E}">
        <p14:creationId xmlns:p14="http://schemas.microsoft.com/office/powerpoint/2010/main" val="213728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Volume of a Box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sz="2800" dirty="0"/>
                  <a:t>We know that the size of the square cannot be any larger than </a:t>
                </a:r>
                <a14:m>
                  <m:oMath xmlns:m="http://schemas.openxmlformats.org/officeDocument/2006/math">
                    <m:r>
                      <a:rPr>
                        <a:latin typeface="Cambria Math" panose="02040503050406030204" pitchFamily="18" charset="0"/>
                      </a:rPr>
                      <m:t>6</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dirty="0"/>
                  <a:t> or smaller than </a:t>
                </a:r>
                <a14:m>
                  <m:oMath xmlns:m="http://schemas.openxmlformats.org/officeDocument/2006/math">
                    <m:r>
                      <a:rPr>
                        <a:latin typeface="Cambria Math" panose="02040503050406030204" pitchFamily="18" charset="0"/>
                      </a:rPr>
                      <m:t>0</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dirty="0"/>
                  <a:t>; that is, </a:t>
                </a:r>
                <a14:m>
                  <m:oMath xmlns:m="http://schemas.openxmlformats.org/officeDocument/2006/math">
                    <m:r>
                      <a:rPr>
                        <a:latin typeface="Cambria Math" panose="02040503050406030204" pitchFamily="18" charset="0"/>
                      </a:rPr>
                      <m:t>𝑥</m:t>
                    </m:r>
                  </m:oMath>
                </a14:m>
                <a:r>
                  <a:rPr sz="2800" dirty="0"/>
                  <a:t> must be in the closed interval </a:t>
                </a:r>
                <a14:m>
                  <m:oMath xmlns:m="http://schemas.openxmlformats.org/officeDocument/2006/math">
                    <m:d>
                      <m:dPr>
                        <m:begChr m:val="["/>
                        <m:endChr m:val="]"/>
                        <m:ctrlPr>
                          <a:rPr>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6</m:t>
                        </m:r>
                      </m:e>
                    </m:d>
                  </m:oMath>
                </a14:m>
                <a:r>
                  <a:rPr sz="2800" dirty="0"/>
                  <a:t>.</a:t>
                </a:r>
              </a:p>
              <a:p>
                <a:pPr>
                  <a:defRPr sz="2800"/>
                </a:pPr>
                <a:r>
                  <a:rPr sz="2800" dirty="0"/>
                  <a:t>Note,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7</m:t>
                        </m:r>
                      </m:e>
                    </m:rad>
                  </m:oMath>
                </a14:m>
                <a:r>
                  <a:rPr sz="2800" dirty="0"/>
                  <a:t> is too large to apply in the problem since </a:t>
                </a:r>
                <a14:m>
                  <m:oMath xmlns:m="http://schemas.openxmlformats.org/officeDocument/2006/math">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≈7.65&gt;6</m:t>
                    </m:r>
                  </m:oMath>
                </a14:m>
                <a:r>
                  <a:rPr sz="2800" dirty="0"/>
                  <a:t>. Therefore, we check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7</m:t>
                        </m:r>
                      </m:e>
                    </m:rad>
                    <m:r>
                      <a:rPr>
                        <a:latin typeface="Cambria Math" panose="02040503050406030204" pitchFamily="18" charset="0"/>
                      </a:rPr>
                      <m:t>≈2.35</m:t>
                    </m:r>
                    <m:r>
                      <m:rPr>
                        <m:nor/>
                      </m:rPr>
                      <a:rPr/>
                      <m:t> </m:t>
                    </m:r>
                    <m:r>
                      <m:rPr>
                        <m:sty m:val="p"/>
                      </m:rPr>
                      <a:rPr>
                        <a:latin typeface="Cambria Math" panose="02040503050406030204" pitchFamily="18" charset="0"/>
                      </a:rPr>
                      <m:t>in</m:t>
                    </m:r>
                    <m:r>
                      <a:rPr>
                        <a:latin typeface="Cambria Math" panose="02040503050406030204" pitchFamily="18" charset="0"/>
                      </a:rPr>
                      <m:t>.</m:t>
                    </m:r>
                  </m:oMath>
                </a14:m>
                <a:r>
                  <a:rPr sz="2800" dirty="0"/>
                  <a:t> with the Second Derivative Test.</a:t>
                </a:r>
              </a:p>
              <a:p>
                <a:pPr algn="ctr"/>
                <a:r>
                  <a:rPr dirty="0"/>
                  <a:t>​</a:t>
                </a:r>
                <a:endParaRPr lang="en-US" dirty="0"/>
              </a:p>
              <a:p>
                <a:pPr algn="ctr"/>
                <a:endParaRPr dirty="0"/>
              </a:p>
              <a:p>
                <a:pPr algn="l">
                  <a:defRPr sz="2800"/>
                </a:pPr>
                <a:r>
                  <a:rPr sz="2800" dirty="0"/>
                  <a:t>So </a:t>
                </a:r>
                <a14:m>
                  <m:oMath xmlns:m="http://schemas.openxmlformats.org/officeDocument/2006/math">
                    <m:r>
                      <a:rPr>
                        <a:latin typeface="Cambria Math" panose="02040503050406030204" pitchFamily="18" charset="0"/>
                      </a:rPr>
                      <m:t>𝑉</m:t>
                    </m:r>
                  </m:oMath>
                </a14:m>
                <a:r>
                  <a:rPr sz="2800" dirty="0"/>
                  <a:t> is concave down at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rad>
                      <m:radPr>
                        <m:degHide m:val="on"/>
                        <m:ctrlPr>
                          <a:rPr i="1">
                            <a:latin typeface="Cambria Math" panose="02040503050406030204" pitchFamily="18" charset="0"/>
                          </a:rPr>
                        </m:ctrlPr>
                      </m:radPr>
                      <m:deg/>
                      <m:e>
                        <m:r>
                          <a:rPr>
                            <a:latin typeface="Cambria Math" panose="02040503050406030204" pitchFamily="18" charset="0"/>
                          </a:rPr>
                          <m:t>7</m:t>
                        </m:r>
                      </m:e>
                    </m:rad>
                  </m:oMath>
                </a14:m>
                <a:r>
                  <a:rPr sz="2800" dirty="0"/>
                  <a:t> which means this </a:t>
                </a:r>
                <a14:m>
                  <m:oMath xmlns:m="http://schemas.openxmlformats.org/officeDocument/2006/math">
                    <m:r>
                      <a:rPr>
                        <a:latin typeface="Cambria Math" panose="02040503050406030204" pitchFamily="18" charset="0"/>
                      </a:rPr>
                      <m:t>𝑥</m:t>
                    </m:r>
                  </m:oMath>
                </a14:m>
                <a:r>
                  <a:rPr sz="2800" dirty="0"/>
                  <a:t> gives a maximum volume.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b="-15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24881850"/>
                  </p:ext>
                </p:extLst>
              </p:nvPr>
            </p:nvGraphicFramePr>
            <p:xfrm>
              <a:off x="1905000" y="3810000"/>
              <a:ext cx="4267200" cy="1135380"/>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67690">
                    <a:tc>
                      <a:txBody>
                        <a:bodyPr/>
                        <a:lstStyle/>
                        <a:p>
                          <a:pPr algn="r">
                            <a:defRPr sz="1600"/>
                          </a:pPr>
                          <a:r>
                            <a:rPr sz="1800" dirty="0"/>
                            <a:t>​</a:t>
                          </a:r>
                          <a14:m>
                            <m:oMath xmlns:m="http://schemas.openxmlformats.org/officeDocument/2006/math">
                              <m:sSup>
                                <m:sSupPr>
                                  <m:ctrlPr>
                                    <a:rPr sz="1800">
                                      <a:latin typeface="Cambria Math" panose="02040503050406030204" pitchFamily="18" charset="0"/>
                                    </a:rPr>
                                  </m:ctrlPr>
                                </m:sSupPr>
                                <m:e>
                                  <m:r>
                                    <a:rPr sz="1800">
                                      <a:latin typeface="Cambria Math"/>
                                    </a:rPr>
                                    <m:t>𝑉</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𝑥</m:t>
                                  </m:r>
                                </m:e>
                              </m:d>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=12</m:t>
                              </m:r>
                              <m:d>
                                <m:dPr>
                                  <m:ctrlPr>
                                    <a:rPr sz="1800" i="1">
                                      <a:latin typeface="Cambria Math" panose="02040503050406030204" pitchFamily="18" charset="0"/>
                                    </a:rPr>
                                  </m:ctrlPr>
                                </m:dPr>
                                <m:e>
                                  <m:r>
                                    <a:rPr sz="1800">
                                      <a:latin typeface="Cambria Math"/>
                                    </a:rPr>
                                    <m:t>2</m:t>
                                  </m:r>
                                  <m:r>
                                    <a:rPr sz="1800">
                                      <a:latin typeface="Cambria Math"/>
                                    </a:rPr>
                                    <m:t>𝑥</m:t>
                                  </m:r>
                                  <m:r>
                                    <a:rPr sz="1800">
                                      <a:latin typeface="Cambria Math"/>
                                    </a:rPr>
                                    <m:t>−10</m:t>
                                  </m:r>
                                </m:e>
                              </m:d>
                            </m:oMath>
                          </a14:m>
                          <a:endParaRPr sz="1800" dirty="0"/>
                        </a:p>
                      </a:txBody>
                      <a:tcPr marL="36576" marR="36576" marT="36576" marB="36576" anchor="ctr"/>
                    </a:tc>
                    <a:extLst>
                      <a:ext uri="{0D108BD9-81ED-4DB2-BD59-A6C34878D82A}">
                        <a16:rowId xmlns:a16="http://schemas.microsoft.com/office/drawing/2014/main" val="10000"/>
                      </a:ext>
                    </a:extLst>
                  </a:tr>
                  <a:tr h="567690">
                    <a:tc>
                      <a:txBody>
                        <a:bodyPr/>
                        <a:lstStyle/>
                        <a:p>
                          <a:pPr algn="r">
                            <a:defRPr sz="1600"/>
                          </a:pPr>
                          <a:r>
                            <a:rPr sz="1800" dirty="0"/>
                            <a:t>​</a:t>
                          </a:r>
                          <a14:m>
                            <m:oMath xmlns:m="http://schemas.openxmlformats.org/officeDocument/2006/math">
                              <m:sSup>
                                <m:sSupPr>
                                  <m:ctrlPr>
                                    <a:rPr sz="1800">
                                      <a:latin typeface="Cambria Math" panose="02040503050406030204" pitchFamily="18" charset="0"/>
                                    </a:rPr>
                                  </m:ctrlPr>
                                </m:sSupPr>
                                <m:e>
                                  <m:r>
                                    <a:rPr sz="1800">
                                      <a:latin typeface="Cambria Math"/>
                                    </a:rPr>
                                    <m:t>𝑉</m:t>
                                  </m:r>
                                </m:e>
                                <m:sup>
                                  <m:r>
                                    <a:rPr sz="1800">
                                      <a:latin typeface="Cambria Math"/>
                                    </a:rPr>
                                    <m:t>″</m:t>
                                  </m:r>
                                </m:sup>
                              </m:sSup>
                              <m:r>
                                <a:rPr sz="1800">
                                  <a:latin typeface="Cambria Math"/>
                                </a:rPr>
                                <m:t>⁡</m:t>
                              </m:r>
                              <m:d>
                                <m:dPr>
                                  <m:ctrlPr>
                                    <a:rPr sz="1800" i="1">
                                      <a:latin typeface="Cambria Math" panose="02040503050406030204" pitchFamily="18" charset="0"/>
                                    </a:rPr>
                                  </m:ctrlPr>
                                </m:dPr>
                                <m:e>
                                  <m:r>
                                    <a:rPr sz="1800">
                                      <a:latin typeface="Cambria Math"/>
                                    </a:rPr>
                                    <m:t>2.35</m:t>
                                  </m:r>
                                </m:e>
                              </m:d>
                            </m:oMath>
                          </a14:m>
                          <a:endParaRPr sz="1800" dirty="0"/>
                        </a:p>
                      </a:txBody>
                      <a:tcPr marL="36576" marR="36576" marT="36576" marB="36576" anchor="ctr"/>
                    </a:tc>
                    <a:tc>
                      <a:txBody>
                        <a:bodyPr/>
                        <a:lstStyle/>
                        <a:p>
                          <a:pPr algn="l">
                            <a:defRPr sz="1600"/>
                          </a:pPr>
                          <a:r>
                            <a:rPr sz="1800" dirty="0"/>
                            <a:t>​</a:t>
                          </a:r>
                          <a14:m>
                            <m:oMath xmlns:m="http://schemas.openxmlformats.org/officeDocument/2006/math">
                              <m:r>
                                <a:rPr sz="1800">
                                  <a:latin typeface="Cambria Math"/>
                                </a:rPr>
                                <m:t>=12</m:t>
                              </m:r>
                              <m:d>
                                <m:dPr>
                                  <m:ctrlPr>
                                    <a:rPr sz="1800" i="1">
                                      <a:latin typeface="Cambria Math" panose="02040503050406030204" pitchFamily="18" charset="0"/>
                                    </a:rPr>
                                  </m:ctrlPr>
                                </m:dPr>
                                <m:e>
                                  <m:r>
                                    <a:rPr sz="1800">
                                      <a:latin typeface="Cambria Math"/>
                                    </a:rPr>
                                    <m:t>4.7−10</m:t>
                                  </m:r>
                                </m:e>
                              </m:d>
                              <m:r>
                                <a:rPr sz="1800">
                                  <a:latin typeface="Cambria Math"/>
                                </a:rPr>
                                <m:t>&lt;0</m:t>
                              </m:r>
                            </m:oMath>
                          </a14:m>
                          <a:endParaRPr sz="1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24881850"/>
                  </p:ext>
                </p:extLst>
              </p:nvPr>
            </p:nvGraphicFramePr>
            <p:xfrm>
              <a:off x="1905000" y="3810000"/>
              <a:ext cx="4267200" cy="1135380"/>
            </p:xfrm>
            <a:graphic>
              <a:graphicData uri="http://schemas.openxmlformats.org/drawingml/2006/table">
                <a:tbl>
                  <a:tblPr firstRow="1" bandRow="1">
                    <a:tableStyleId>{2D5ABB26-0587-4C30-8999-92F81FD0307C}</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67690">
                    <a:tc>
                      <a:txBody>
                        <a:bodyPr/>
                        <a:lstStyle/>
                        <a:p>
                          <a:endParaRPr lang="en-US"/>
                        </a:p>
                      </a:txBody>
                      <a:tcPr marL="36576" marR="36576" marT="36576" marB="36576" anchor="ctr">
                        <a:blipFill>
                          <a:blip r:embed="rId3"/>
                          <a:stretch>
                            <a:fillRect r="-99715" b="-98936"/>
                          </a:stretch>
                        </a:blipFill>
                      </a:tcPr>
                    </a:tc>
                    <a:tc>
                      <a:txBody>
                        <a:bodyPr/>
                        <a:lstStyle/>
                        <a:p>
                          <a:endParaRPr lang="en-US"/>
                        </a:p>
                      </a:txBody>
                      <a:tcPr marL="36576" marR="36576" marT="36576" marB="36576" anchor="ctr">
                        <a:blipFill>
                          <a:blip r:embed="rId3"/>
                          <a:stretch>
                            <a:fillRect l="-100286" b="-98936"/>
                          </a:stretch>
                        </a:blipFill>
                      </a:tcPr>
                    </a:tc>
                    <a:extLst>
                      <a:ext uri="{0D108BD9-81ED-4DB2-BD59-A6C34878D82A}">
                        <a16:rowId xmlns:a16="http://schemas.microsoft.com/office/drawing/2014/main" val="10000"/>
                      </a:ext>
                    </a:extLst>
                  </a:tr>
                  <a:tr h="567690">
                    <a:tc>
                      <a:txBody>
                        <a:bodyPr/>
                        <a:lstStyle/>
                        <a:p>
                          <a:endParaRPr lang="en-US"/>
                        </a:p>
                      </a:txBody>
                      <a:tcPr marL="36576" marR="36576" marT="36576" marB="36576" anchor="ctr">
                        <a:blipFill>
                          <a:blip r:embed="rId3"/>
                          <a:stretch>
                            <a:fillRect t="-101075" r="-99715"/>
                          </a:stretch>
                        </a:blipFill>
                      </a:tcPr>
                    </a:tc>
                    <a:tc>
                      <a:txBody>
                        <a:bodyPr/>
                        <a:lstStyle/>
                        <a:p>
                          <a:endParaRPr lang="en-US"/>
                        </a:p>
                      </a:txBody>
                      <a:tcPr marL="36576" marR="36576" marT="36576" marB="36576" anchor="ctr">
                        <a:blipFill>
                          <a:blip r:embed="rId3"/>
                          <a:stretch>
                            <a:fillRect l="-100286" t="-101075"/>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Surface Area of a Box</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a:t>A rectangular box is to be made so that the top and bottom are squares. The volume is to be </a:t>
                </a:r>
                <a14:m>
                  <m:oMath xmlns:m="http://schemas.openxmlformats.org/officeDocument/2006/math">
                    <m:r>
                      <a:rPr>
                        <a:latin typeface="Cambria Math" panose="02040503050406030204" pitchFamily="18" charset="0"/>
                      </a:rPr>
                      <m:t>250</m:t>
                    </m:r>
                    <m:sSup>
                      <m:sSupPr>
                        <m:ctrlPr>
                          <a:rPr i="1">
                            <a:latin typeface="Cambria Math" panose="02040503050406030204" pitchFamily="18" charset="0"/>
                          </a:rPr>
                        </m:ctrlPr>
                      </m:sSupPr>
                      <m:e>
                        <m:r>
                          <m:rPr>
                            <m:nor/>
                          </m:rPr>
                          <a:rPr/>
                          <m:t> </m:t>
                        </m:r>
                      </m:e>
                      <m:sup>
                        <m:r>
                          <m:rPr>
                            <m:sty m:val="p"/>
                          </m:rPr>
                          <a:rPr>
                            <a:latin typeface="Cambria Math" panose="02040503050406030204" pitchFamily="18" charset="0"/>
                          </a:rPr>
                          <m:t>cm</m:t>
                        </m:r>
                      </m:sup>
                    </m:sSup>
                  </m:oMath>
                </a14:m>
                <a:r>
                  <a:rPr sz="2800"/>
                  <a:t>. Material for the top and bottom costs </a:t>
                </a:r>
                <a14:m>
                  <m:oMath xmlns:m="http://schemas.openxmlformats.org/officeDocument/2006/math">
                    <m:r>
                      <a:rPr>
                        <a:latin typeface="Cambria Math" panose="02040503050406030204" pitchFamily="18" charset="0"/>
                      </a:rPr>
                      <m:t>$2</m:t>
                    </m:r>
                  </m:oMath>
                </a14:m>
                <a:r>
                  <a:rPr sz="2800"/>
                  <a:t> per square centimeter, but the material for the sides costs only </a:t>
                </a:r>
                <a14:m>
                  <m:oMath xmlns:m="http://schemas.openxmlformats.org/officeDocument/2006/math">
                    <m:r>
                      <a:rPr>
                        <a:latin typeface="Cambria Math" panose="02040503050406030204" pitchFamily="18" charset="0"/>
                      </a:rPr>
                      <m:t>$1</m:t>
                    </m:r>
                  </m:oMath>
                </a14:m>
                <a:r>
                  <a:rPr sz="2800"/>
                  <a:t> per square centimeter. What dimensions will give a minimum cost for the materials? What is the minimum cost?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Surface Area of a Box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Let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a:t> length of an edge along the square bottom.</a:t>
                </a:r>
              </a:p>
              <a:p>
                <a:pPr>
                  <a:defRPr sz="2800"/>
                </a:pPr>
                <a:r>
                  <a:rPr sz="2800"/>
                  <a:t>Let </a:t>
                </a:r>
                <a14:m>
                  <m:oMath xmlns:m="http://schemas.openxmlformats.org/officeDocument/2006/math">
                    <m:r>
                      <a:rPr>
                        <a:latin typeface="Cambria Math" panose="02040503050406030204" pitchFamily="18" charset="0"/>
                      </a:rPr>
                      <m:t>𝑦</m:t>
                    </m:r>
                    <m:r>
                      <a:rPr>
                        <a:latin typeface="Cambria Math" panose="02040503050406030204" pitchFamily="18" charset="0"/>
                      </a:rPr>
                      <m:t>=</m:t>
                    </m:r>
                  </m:oMath>
                </a14:m>
                <a:r>
                  <a:rPr sz="2800"/>
                  <a:t> length of a vertical edge.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2184</Words>
  <Application>Microsoft Office PowerPoint</Application>
  <PresentationFormat>On-screen Show (4:3)</PresentationFormat>
  <Paragraphs>224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Cambria Math</vt:lpstr>
      <vt:lpstr>Courier New</vt:lpstr>
      <vt:lpstr>Arial</vt:lpstr>
      <vt:lpstr>Office Theme</vt:lpstr>
      <vt:lpstr>Section 4.6</vt:lpstr>
      <vt:lpstr>Example 1: Volume of a Box</vt:lpstr>
      <vt:lpstr>Example 1: Volume of a Box (cont.)</vt:lpstr>
      <vt:lpstr>Example 1: Volume of a Box (cont.)</vt:lpstr>
      <vt:lpstr>Example 1: Volume of a Box (cont.)</vt:lpstr>
      <vt:lpstr>Example 1: Volume of a Box (cont.)</vt:lpstr>
      <vt:lpstr>Example 1: Volume of a Box (cont.)</vt:lpstr>
      <vt:lpstr>Example 2: Surface Area of a Box</vt:lpstr>
      <vt:lpstr>Example 2: Surface Area of a Box (cont.)</vt:lpstr>
      <vt:lpstr>Example 2: Surface Area of a Box (cont.)</vt:lpstr>
      <vt:lpstr>Example 2: Surface Area of a Box (cont.)</vt:lpstr>
      <vt:lpstr>Example 2: Surface Area of a Box (cont.)</vt:lpstr>
      <vt:lpstr>Example 2: Surface Area of a Box (cont.)</vt:lpstr>
      <vt:lpstr>Example 2: Surface Area of a Box (cont.)</vt:lpstr>
      <vt:lpstr>Example 3: Fencing</vt:lpstr>
      <vt:lpstr>Example 3: Fencing (cont.)</vt:lpstr>
      <vt:lpstr>Example 3: Fencing (cont.)</vt:lpstr>
      <vt:lpstr>Example 3: Fencing (cont.)</vt:lpstr>
      <vt:lpstr>PowerPoint Presentation</vt:lpstr>
      <vt:lpstr>Example 4: Oil Pipeline</vt:lpstr>
      <vt:lpstr>Example 4: Oil Pipeline (cont.)</vt:lpstr>
      <vt:lpstr>Example 4: Oil Pipeline (cont.)</vt:lpstr>
      <vt:lpstr>Example 4: Oil Pipeline (cont.)</vt:lpstr>
      <vt:lpstr>Example 4: Oil Pipeline (cont.)</vt:lpstr>
      <vt:lpstr>Example 4: Oil Pipeline (cont.)</vt:lpstr>
      <vt:lpstr>Example 4: Oil Pipeline (cont.)</vt:lpstr>
      <vt:lpstr>Example 4: Oil Pipeline (cont.)</vt:lpstr>
      <vt:lpstr>Example 5: Helicopter Takeoff</vt:lpstr>
      <vt:lpstr>Example 5: Helicopter Takeoff (cont.)</vt:lpstr>
      <vt:lpstr>Example 5: Helicopter Takeoff (cont.)</vt:lpstr>
      <vt:lpstr>Example 5: Helicopter Takeoff (cont.)</vt:lpstr>
      <vt:lpstr>Example 6: Vertical Projectile</vt:lpstr>
      <vt:lpstr>Example 6: Vertical Projectile (cont.)</vt:lpstr>
      <vt:lpstr>Example 6: Vertical Projectile (cont.)</vt:lpstr>
      <vt:lpstr>Example 6: Vertical Projectile (cont.)</vt:lpstr>
      <vt:lpstr>Example 6: Vertical Projectile (cont.)</vt:lpstr>
      <vt:lpstr>Example 6: Vertical Projectile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 3rd edition</dc:title>
  <dc:creator>Hawkes Learning</dc:creator>
  <cp:lastModifiedBy>Kyle Gilstrap</cp:lastModifiedBy>
  <cp:revision>117</cp:revision>
  <dcterms:created xsi:type="dcterms:W3CDTF">2013-04-26T14:43:13Z</dcterms:created>
  <dcterms:modified xsi:type="dcterms:W3CDTF">2022-08-18T22:39:39Z</dcterms:modified>
</cp:coreProperties>
</file>