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4" r:id="rId6"/>
    <p:sldId id="267" r:id="rId7"/>
    <p:sldId id="268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Differentials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4.7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Estimating Square Roots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198945914"/>
                  </p:ext>
                </p:extLst>
              </p:nvPr>
            </p:nvGraphicFramePr>
            <p:xfrm>
              <a:off x="457200" y="1105523"/>
              <a:ext cx="8229600" cy="32506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3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Rewrite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using exponents.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the definition of differential.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𝑑𝑦</m:t>
                                  </m:r>
                                  <m: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=16</m:t>
                                  </m:r>
                                </m:sub>
                              </m:sSub>
                            </m:oMath>
                          </a14:m>
                          <a:endParaRPr sz="18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16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16</m:t>
                              </m:r>
                            </m:oMath>
                          </a14:m>
                          <a:r>
                            <a:rPr sz="1800" b="0" dirty="0"/>
                            <a:t>: 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16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=−0.125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198945914"/>
                  </p:ext>
                </p:extLst>
              </p:nvPr>
            </p:nvGraphicFramePr>
            <p:xfrm>
              <a:off x="457200" y="1105523"/>
              <a:ext cx="8229600" cy="32506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3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65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494" r="-728221" b="-6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14" t="-6494" r="-353053" b="-6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946" t="-6494" b="-612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6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110" r="-728221" b="-418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14" t="-90110" r="-353053" b="-418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946" t="-90110" b="-418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3607" r="-72822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14" t="-283607" r="-353053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7429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14" t="-278571" r="-353053" b="-2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946" t="-278571" b="-2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6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92593" r="-728221" b="-191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blipFill>
                          <a:blip r:embed="rId2"/>
                          <a:stretch>
                            <a:fillRect l="-62214" t="-392593" r="-353053" b="-191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946" t="-392593" b="-191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632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14" t="-505063" r="-353053" b="-96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14" t="-783607" r="-3530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Estimating Square Roots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using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we obtain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endParaRPr lang="en-US" sz="2800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sz="2800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r>
                  <a:rPr sz="2800" dirty="0"/>
                  <a:t>Your calculator will give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≈3.872983346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787067"/>
                  </p:ext>
                </p:extLst>
              </p:nvPr>
            </p:nvGraphicFramePr>
            <p:xfrm>
              <a:off x="1676400" y="2209800"/>
              <a:ext cx="4648200" cy="21340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16+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ra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≈</m:t>
                              </m:r>
                              <m:rad>
                                <m:radPr>
                                  <m:degHide m:val="on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</m:ra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≈</m:t>
                              </m:r>
                              <m:rad>
                                <m:radPr>
                                  <m:degHide m:val="on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</m:ra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=4−0.125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=3.875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787067"/>
                  </p:ext>
                </p:extLst>
              </p:nvPr>
            </p:nvGraphicFramePr>
            <p:xfrm>
              <a:off x="1676400" y="2209800"/>
              <a:ext cx="4648200" cy="21340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899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738" b="-292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b="-292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778" r="-99738" b="-2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107778" b="-2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28049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328049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Change in Volume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volume of a cube with edge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given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/>
                  <a:t>. Using differentials, approximate the change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sz="280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changed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5.01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/>
                  <a:t>;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changed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4.99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Change in Volume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FBE2E8-E5D2-7B54-32F3-EA7B1339864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39638" y="1082675"/>
            <a:ext cx="5064723" cy="48498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Change in Volume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60D85D4-45B2-98EA-329A-F706D8CCFD9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39431979"/>
                  </p:ext>
                </p:extLst>
              </p:nvPr>
            </p:nvGraphicFramePr>
            <p:xfrm>
              <a:off x="1219200" y="16764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f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𝑑𝑉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Find the differential.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60D85D4-45B2-98EA-329A-F706D8CCFD9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39431979"/>
                  </p:ext>
                </p:extLst>
              </p:nvPr>
            </p:nvGraphicFramePr>
            <p:xfrm>
              <a:off x="1219200" y="16764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98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35" t="-8197" r="-23746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98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35" t="-108197" r="-23746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613" t="-10819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197" r="-98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35" t="-208197" r="-23746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Find the differential.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C85C0-1242-8B6E-6454-53F1709F1CCA}"/>
                  </a:ext>
                </a:extLst>
              </p:cNvPr>
              <p:cNvSpPr txBox="1"/>
              <p:nvPr/>
            </p:nvSpPr>
            <p:spPr>
              <a:xfrm>
                <a:off x="457200" y="2971800"/>
                <a:ext cx="8229600" cy="1471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(the original length of an edge)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(the change in length), then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𝑑𝑉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01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75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cm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C85C0-1242-8B6E-6454-53F1709F1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71800"/>
                <a:ext cx="8229600" cy="1471172"/>
              </a:xfrm>
              <a:prstGeom prst="rect">
                <a:avLst/>
              </a:prstGeom>
              <a:blipFill>
                <a:blip r:embed="rId3"/>
                <a:stretch>
                  <a:fillRect l="-1481" t="-4149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Change in Volume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​​</a:t>
                </a:r>
                <a:r>
                  <a:rPr sz="2800" dirty="0"/>
                  <a:t>Using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=−0.01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𝑑𝑉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−0.01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=−0.75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/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cm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Note that with a calculator, we can find the volume of each cube.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 algn="l">
                  <a:defRPr sz="2800"/>
                </a:pPr>
                <a:endParaRPr lang="en-US" sz="2800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r>
                  <a:rPr sz="2800" dirty="0"/>
                  <a:t>So our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𝑑𝑉</m:t>
                    </m:r>
                    <m:r>
                      <a:rPr>
                        <a:latin typeface="Cambria Math" panose="02040503050406030204" pitchFamily="18" charset="0"/>
                      </a:rPr>
                      <m:t>=±0.75</m:t>
                    </m:r>
                  </m:oMath>
                </a14:m>
                <a:r>
                  <a:rPr sz="2800" dirty="0"/>
                  <a:t> (calculated in parts a. and b.</a:t>
                </a:r>
                <a:r>
                  <a:rPr lang="en-US" sz="2800" dirty="0"/>
                  <a:t>)</a:t>
                </a:r>
                <a:r>
                  <a:rPr sz="2800" dirty="0"/>
                  <a:t> are very close to the actual changes in volume.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852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330792"/>
                  </p:ext>
                </p:extLst>
              </p:nvPr>
            </p:nvGraphicFramePr>
            <p:xfrm>
              <a:off x="1371600" y="3048000"/>
              <a:ext cx="8153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𝑉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=125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sz="280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cm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𝑉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5.01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5.01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=125.751501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sz="280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cm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𝑉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4.99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4.99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=124.251499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sz="280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cm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330792"/>
                  </p:ext>
                </p:extLst>
              </p:nvPr>
            </p:nvGraphicFramePr>
            <p:xfrm>
              <a:off x="1371600" y="3048000"/>
              <a:ext cx="8153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386545" b="-2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5870" t="-2000" b="-2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2000" r="-386545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5870" t="-102000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2000" r="-386545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5870" t="-2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Change in Revenue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a company makes and sells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tennis rackets per week, and the corresponding revenue function (in hundreds of dollars)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between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 and </a:t>
                </a:r>
                <a:r>
                  <a:rPr sz="2800">
                    <a:latin typeface="Cambria Math"/>
                  </a:rPr>
                  <a:t>600</a:t>
                </a:r>
                <a:r>
                  <a:rPr sz="2800"/>
                  <a:t>. 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𝑑𝑅</m:t>
                    </m:r>
                  </m:oMath>
                </a14:m>
                <a:r>
                  <a:rPr sz="2800"/>
                  <a:t> to estimate the approximate change in revenue if production is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increased from </a:t>
                </a:r>
                <a:r>
                  <a:rPr sz="2800">
                    <a:latin typeface="Cambria Math"/>
                  </a:rPr>
                  <a:t>150</a:t>
                </a:r>
                <a:r>
                  <a:rPr sz="2800"/>
                  <a:t> to </a:t>
                </a:r>
                <a:r>
                  <a:rPr sz="2800">
                    <a:latin typeface="Cambria Math"/>
                  </a:rPr>
                  <a:t>160</a:t>
                </a:r>
                <a:r>
                  <a:rPr sz="2800"/>
                  <a:t> rackets;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increased from </a:t>
                </a:r>
                <a:r>
                  <a:rPr sz="2800">
                    <a:latin typeface="Cambria Math"/>
                  </a:rPr>
                  <a:t>480</a:t>
                </a:r>
                <a:r>
                  <a:rPr sz="2800"/>
                  <a:t> to </a:t>
                </a:r>
                <a:r>
                  <a:rPr sz="2800">
                    <a:latin typeface="Cambria Math"/>
                  </a:rPr>
                  <a:t>490</a:t>
                </a:r>
                <a:r>
                  <a:rPr sz="2800"/>
                  <a:t> rackets.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Change in Revenue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5FDBA8B-A1EB-41C1-CE6C-0E4538AD1D1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65264200"/>
                  </p:ext>
                </p:extLst>
              </p:nvPr>
            </p:nvGraphicFramePr>
            <p:xfrm>
              <a:off x="838200" y="1600200"/>
              <a:ext cx="8229600" cy="14800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𝑅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=20−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𝑑𝑅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20−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15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Find the differential.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5FDBA8B-A1EB-41C1-CE6C-0E4538AD1D1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65264200"/>
                  </p:ext>
                </p:extLst>
              </p:nvPr>
            </p:nvGraphicFramePr>
            <p:xfrm>
              <a:off x="838200" y="1600200"/>
              <a:ext cx="8229600" cy="14800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9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980800" b="-1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98" r="-164795" b="-1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8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4667" r="-980800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98" t="-114667" r="-164795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064" t="-114667" b="-1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3976" r="-980800" b="-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98" t="-193976" r="-164795" b="-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Find the differential.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Change in Revenue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7364A9-8150-4704-4988-234C9D1A0C37}"/>
                  </a:ext>
                </a:extLst>
              </p:cNvPr>
              <p:cNvSpPr txBox="1"/>
              <p:nvPr/>
            </p:nvSpPr>
            <p:spPr>
              <a:xfrm>
                <a:off x="457200" y="1143000"/>
                <a:ext cx="8229600" cy="3301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=150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=160−150=10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𝑑𝑅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150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𝑑𝑅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𝑑𝑅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change in revenue is approximately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hundred dollars 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000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7364A9-8150-4704-4988-234C9D1A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3301096"/>
              </a:xfrm>
              <a:prstGeom prst="rect">
                <a:avLst/>
              </a:prstGeom>
              <a:blipFill>
                <a:blip r:embed="rId2"/>
                <a:stretch>
                  <a:fillRect l="-1481" t="-1848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Change in Revenue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=480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=490−480=10</m:t>
                    </m:r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𝑑𝑅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20−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480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𝑑𝑅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20−32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𝑑𝑅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=−120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change in revenue is negative </a:t>
                </a:r>
                <a:r>
                  <a:rPr sz="2800">
                    <a:latin typeface="Cambria Math"/>
                  </a:rPr>
                  <a:t>120</a:t>
                </a:r>
                <a:r>
                  <a:rPr sz="2800"/>
                  <a:t> hundred dollars, or a loss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$12,000</m:t>
                    </m:r>
                  </m:oMath>
                </a14:m>
                <a:r>
                  <a:rPr sz="2800"/>
                  <a:t>. In this case, the revenue is actually decreasing at a high level of production and sales because the corresponding price of rackets has been lowered to maintain sales.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Differential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 function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exists, then the </a:t>
                </a:r>
                <a:r>
                  <a:rPr sz="2800" b="1" dirty="0"/>
                  <a:t>differential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 dirty="0"/>
                  <a:t> is defined as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Differentials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pPr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Find the derivative of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𝑦</m:t>
                    </m:r>
                  </m:oMath>
                </a14:m>
                <a:r>
                  <a:rPr sz="20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So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420E1F1-288F-57FC-F893-F41EB6E147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20899055"/>
                  </p:ext>
                </p:extLst>
              </p:nvPr>
            </p:nvGraphicFramePr>
            <p:xfrm>
              <a:off x="457200" y="2971800"/>
              <a:ext cx="8229600" cy="1463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7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𝑑𝑦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b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b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800" b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800" b="0" dirty="0"/>
                            <a:t> into the definition of differential.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𝑑𝑦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420E1F1-288F-57FC-F893-F41EB6E147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20899055"/>
                  </p:ext>
                </p:extLst>
              </p:nvPr>
            </p:nvGraphicFramePr>
            <p:xfrm>
              <a:off x="457200" y="2971800"/>
              <a:ext cx="8229600" cy="1463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7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769" r="-208219" b="-72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026" t="-5769" b="-72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4118" r="-20821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Differentials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differential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sz="2800" dirty="0"/>
                  <a:t> is found in the same way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So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2A0E242-932E-184B-1478-DD8DD61B4F3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0080406"/>
                  </p:ext>
                </p:extLst>
              </p:nvPr>
            </p:nvGraphicFramePr>
            <p:xfrm>
              <a:off x="457200" y="2743200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and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u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2A0E242-932E-184B-1478-DD8DD61B4F3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0080406"/>
                  </p:ext>
                </p:extLst>
              </p:nvPr>
            </p:nvGraphicFramePr>
            <p:xfrm>
              <a:off x="457200" y="2743200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1842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154" t="-8197" r="-16923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5455" t="-819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154" t="-108197" r="-16923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3E9F616E-0D2F-AB20-9E89-22E23D530F3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0910413"/>
                  </p:ext>
                </p:extLst>
              </p:nvPr>
            </p:nvGraphicFramePr>
            <p:xfrm>
              <a:off x="489247" y="4424734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301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994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into the definition of differential.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𝑑𝑢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3E9F616E-0D2F-AB20-9E89-22E23D530F3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0910413"/>
                  </p:ext>
                </p:extLst>
              </p:nvPr>
            </p:nvGraphicFramePr>
            <p:xfrm>
              <a:off x="489247" y="4424734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301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994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717" r="-252742" b="-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566" t="-4717" b="-71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81967" r="-25274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Differentials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𝑣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F7792ED-FB63-D543-A76D-6F8B454A7E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4144557"/>
                  </p:ext>
                </p:extLst>
              </p:nvPr>
            </p:nvGraphicFramePr>
            <p:xfrm>
              <a:off x="457200" y="2444813"/>
              <a:ext cx="8229600" cy="10680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+9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and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+9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+9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v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18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+9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F7792ED-FB63-D543-A76D-6F8B454A7E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4144557"/>
                  </p:ext>
                </p:extLst>
              </p:nvPr>
            </p:nvGraphicFramePr>
            <p:xfrm>
              <a:off x="457200" y="2444813"/>
              <a:ext cx="8229600" cy="10680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8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435" r="-247938" b="-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5134" t="-5435" r="-185460" b="-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000" t="-5435" b="-93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9143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5134" t="-115476" r="-185460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7D4AC9-F4C1-DB85-2312-D54DABE6E1FC}"/>
              </a:ext>
            </a:extLst>
          </p:cNvPr>
          <p:cNvSpPr txBox="1">
            <a:spLocks/>
          </p:cNvSpPr>
          <p:nvPr/>
        </p:nvSpPr>
        <p:spPr>
          <a:xfrm>
            <a:off x="457200" y="3657601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D4CC670-AEF0-302C-8B2E-2A0751009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805567"/>
                  </p:ext>
                </p:extLst>
              </p:nvPr>
            </p:nvGraphicFramePr>
            <p:xfrm>
              <a:off x="457200" y="4319768"/>
              <a:ext cx="8229600" cy="5091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1174">
                      <a:extLst>
                        <a:ext uri="{9D8B030D-6E8A-4147-A177-3AD203B41FA5}">
                          <a16:colId xmlns:a16="http://schemas.microsoft.com/office/drawing/2014/main" val="2880903210"/>
                        </a:ext>
                      </a:extLst>
                    </a:gridCol>
                    <a:gridCol w="6128426">
                      <a:extLst>
                        <a:ext uri="{9D8B030D-6E8A-4147-A177-3AD203B41FA5}">
                          <a16:colId xmlns:a16="http://schemas.microsoft.com/office/drawing/2014/main" val="39233266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𝑑𝑣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18</m:t>
                                  </m:r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ar-A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9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𝑑𝑥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Substitute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18</m:t>
                                  </m:r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ar-AE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ar-AE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</a:rPr>
                                            <m:t>9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kumimoji="0" lang="ar-AE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into the definition of differential.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08319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D4CC670-AEF0-302C-8B2E-2A0751009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805567"/>
                  </p:ext>
                </p:extLst>
              </p:nvPr>
            </p:nvGraphicFramePr>
            <p:xfrm>
              <a:off x="457200" y="4319768"/>
              <a:ext cx="8229600" cy="5091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1174">
                      <a:extLst>
                        <a:ext uri="{9D8B030D-6E8A-4147-A177-3AD203B41FA5}">
                          <a16:colId xmlns:a16="http://schemas.microsoft.com/office/drawing/2014/main" val="2880903210"/>
                        </a:ext>
                      </a:extLst>
                    </a:gridCol>
                    <a:gridCol w="6128426">
                      <a:extLst>
                        <a:ext uri="{9D8B030D-6E8A-4147-A177-3AD203B41FA5}">
                          <a16:colId xmlns:a16="http://schemas.microsoft.com/office/drawing/2014/main" val="3923326600"/>
                        </a:ext>
                      </a:extLst>
                    </a:gridCol>
                  </a:tblGrid>
                  <a:tr h="509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91304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4328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83191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Differentials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/>
                  <a:t>, and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Differentials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FAAB268-4C19-30B9-7A1D-150D1FA0353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9351064"/>
                  </p:ext>
                </p:extLst>
              </p:nvPr>
            </p:nvGraphicFramePr>
            <p:xfrm>
              <a:off x="906566" y="1658620"/>
              <a:ext cx="8229600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224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7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𝛥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9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l-GR" sz="1800" b="0" i="1" smtClean="0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9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82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81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81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81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FAAB268-4C19-30B9-7A1D-150D1FA0353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9351064"/>
                  </p:ext>
                </p:extLst>
              </p:nvPr>
            </p:nvGraphicFramePr>
            <p:xfrm>
              <a:off x="906566" y="1658620"/>
              <a:ext cx="8229600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224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7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22632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22632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4" t="-10819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197" r="-22632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184" t="-20819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8197" r="-22632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8197" r="-22632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0856869-CBC8-CCA7-4A8A-214793D143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928482"/>
                  </p:ext>
                </p:extLst>
              </p:nvPr>
            </p:nvGraphicFramePr>
            <p:xfrm>
              <a:off x="906566" y="3657600"/>
              <a:ext cx="8229600" cy="212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36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737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 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𝑎𝑛𝑑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into the definition of differential.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in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0856869-CBC8-CCA7-4A8A-214793D143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928482"/>
                  </p:ext>
                </p:extLst>
              </p:nvPr>
            </p:nvGraphicFramePr>
            <p:xfrm>
              <a:off x="906566" y="3657600"/>
              <a:ext cx="8229600" cy="212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36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737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1085088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381" t="-8197" r="-218814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128" t="-8197" b="-4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197" r="-1085088" b="-3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381" t="-108197" r="-218814" b="-3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381" t="-120952" r="-218814" b="-1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128" t="-120952" b="-1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381" t="-380328" r="-21881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128" t="-380328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381" t="-480328" r="-21881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Differentials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  <m:r>
                      <a:rPr>
                        <a:latin typeface="Cambria Math" panose="02040503050406030204" pitchFamily="18" charset="0"/>
                      </a:rPr>
                      <m:t>=1.81−1.8=0.01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Substitute the values found in parts a. and b. into the equation and solve.</a:t>
                </a:r>
                <a:r>
                  <a:rPr dirty="0"/>
                  <a:t> 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Estimating Square Roots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Using differentials, estimate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5E8EEF-8821-4D20-156F-04F5E9B7B842}"/>
                  </a:ext>
                </a:extLst>
              </p:cNvPr>
              <p:cNvSpPr txBox="1"/>
              <p:nvPr/>
            </p:nvSpPr>
            <p:spPr>
              <a:xfrm>
                <a:off x="457200" y="1654042"/>
                <a:ext cx="8229600" cy="242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Here we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have chosen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because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closest square number to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This gives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15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which leads to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5E8EEF-8821-4D20-156F-04F5E9B7B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54042"/>
                <a:ext cx="8229600" cy="2424895"/>
              </a:xfrm>
              <a:prstGeom prst="rect">
                <a:avLst/>
              </a:prstGeom>
              <a:blipFill>
                <a:blip r:embed="rId3"/>
                <a:stretch>
                  <a:fillRect l="-1481" t="-2261" b="-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1131</Words>
  <Application>Microsoft Office PowerPoint</Application>
  <PresentationFormat>On-screen Show (4:3)</PresentationFormat>
  <Paragraphs>164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Office Theme</vt:lpstr>
      <vt:lpstr>Section 4.7</vt:lpstr>
      <vt:lpstr>Differential</vt:lpstr>
      <vt:lpstr>Example 1: Finding Differentials</vt:lpstr>
      <vt:lpstr>Example 1: Finding Differentials (cont.)</vt:lpstr>
      <vt:lpstr>Example 1: Finding Differentials (cont.)</vt:lpstr>
      <vt:lpstr>Example 2: Using Differentials</vt:lpstr>
      <vt:lpstr>Example 2: Using Differentials (cont.)</vt:lpstr>
      <vt:lpstr>Example 2: Using Differentials (cont.)</vt:lpstr>
      <vt:lpstr>Example 3: Estimating Square Roots</vt:lpstr>
      <vt:lpstr>Example 3: Estimating Square Roots (cont.)</vt:lpstr>
      <vt:lpstr>Example 3: Estimating Square Roots (cont.)</vt:lpstr>
      <vt:lpstr>Example 4: Change in Volume</vt:lpstr>
      <vt:lpstr>Example 4: Change in Volume (cont.)</vt:lpstr>
      <vt:lpstr>Example 4: Change in Volume (cont.)</vt:lpstr>
      <vt:lpstr>Example 4: Change in Volume (cont.)</vt:lpstr>
      <vt:lpstr>Example 5: Change in Revenue</vt:lpstr>
      <vt:lpstr>Example 5: Change in Revenue (cont.)</vt:lpstr>
      <vt:lpstr>Example 5: Change in Revenue (cont.)</vt:lpstr>
      <vt:lpstr>Example 5: Change in Revenue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121</cp:revision>
  <dcterms:created xsi:type="dcterms:W3CDTF">2013-04-26T14:43:13Z</dcterms:created>
  <dcterms:modified xsi:type="dcterms:W3CDTF">2022-08-19T15:00:29Z</dcterms:modified>
</cp:coreProperties>
</file>