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8" r:id="rId9"/>
    <p:sldId id="269" r:id="rId10"/>
    <p:sldId id="284" r:id="rId11"/>
    <p:sldId id="270" r:id="rId12"/>
    <p:sldId id="271" r:id="rId13"/>
    <p:sldId id="272" r:id="rId14"/>
    <p:sldId id="273" r:id="rId15"/>
    <p:sldId id="275" r:id="rId16"/>
    <p:sldId id="278" r:id="rId17"/>
    <p:sldId id="285" r:id="rId18"/>
    <p:sldId id="280" r:id="rId19"/>
    <p:sldId id="281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Exponential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5.1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E779-23F0-8237-5959-5BF50449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Compound Interest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366B4C-3027-9ADC-366B-8F10D82105F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00000"/>
                  <a:buFont typeface="+mj-lt"/>
                  <a:buAutoNum type="alphaLcPeriod" startAt="2"/>
                  <a:tabLst/>
                  <a:defRPr sz="2800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​Use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, and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1000</m:t>
                      </m:r>
                      <m:sSup>
                        <m:sSup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ar-A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ar-AE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ar-AE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kumimoji="0" lang="ar-AE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kumimoji="0" lang="ar-AE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kumimoji="0" lang="ar-AE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phant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1000</m:t>
                      </m:r>
                      <m:sSup>
                        <m:sSup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ar-AE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kumimoji="0" lang="ar-AE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e>
                          </m:d>
                        </m:e>
                        <m:sup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phant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1000</m:t>
                      </m:r>
                      <m:d>
                        <m:dPr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42576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kumimoji="0" lang="ar-AE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phant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=$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1425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0" lang="ar-AE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76</m:t>
                      </m:r>
                    </m:oMath>
                  </m:oMathPara>
                </a14:m>
                <a:endParaRPr kumimoji="0" lang="ar-AE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​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The amount at the end of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</a:rPr>
                  <a:t>3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 years will be </a:t>
                </a:r>
                <a14:m>
                  <m:oMath xmlns:m="http://schemas.openxmlformats.org/officeDocument/2006/math"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$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1425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76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7366B4C-3027-9ADC-366B-8F10D8210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24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Definition of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𝑒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dirty="0"/>
              </a:p>
              <a:p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Continuous Compound Interest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For principal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sz="2800" dirty="0"/>
                  <a:t> invested at annual interest rate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(in decimal form) compounded continuously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 dirty="0"/>
                  <a:t> years, the amount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is given by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Investment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$5000</m:t>
                    </m:r>
                  </m:oMath>
                </a14:m>
                <a:r>
                  <a:rPr sz="2800"/>
                  <a:t> is invested at </a:t>
                </a:r>
                <a:r>
                  <a:rPr sz="2800">
                    <a:latin typeface="Cambria Math"/>
                  </a:rPr>
                  <a:t>8</a:t>
                </a:r>
                <a:r>
                  <a:rPr sz="2800"/>
                  <a:t> percent, what will be the value of the investment at the end of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years if the interest is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compounded quarterly,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compounded continuously?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Investment Value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F0B055-0AD1-166E-99D4-389FE85F4B4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5145049"/>
                  </p:ext>
                </p:extLst>
              </p:nvPr>
            </p:nvGraphicFramePr>
            <p:xfrm>
              <a:off x="838200" y="1371600"/>
              <a:ext cx="8229600" cy="3779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41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84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𝐴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5000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.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08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⋅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800" b="0" dirty="0"/>
                            <a:t>Use the compound interest formula.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5000</m:t>
                              </m:r>
                            </m:oMath>
                          </a14:m>
                          <a:r>
                            <a:rPr sz="2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b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08</m:t>
                              </m:r>
                            </m:oMath>
                          </a14:m>
                          <a:r>
                            <a:rPr sz="2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r>
                            <a:rPr sz="2800" b="0" dirty="0"/>
                            <a:t> (for quarterly compounding), and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5</m:t>
                              </m:r>
                            </m:oMath>
                          </a14:m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5000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02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20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≈</m:t>
                              </m:r>
                              <m:r>
                                <a:rPr sz="2800">
                                  <a:latin typeface="Cambria Math"/>
                                </a:rPr>
                                <m:t>5000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485947396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≈$</m:t>
                              </m:r>
                              <m:r>
                                <a:rPr sz="2800">
                                  <a:latin typeface="Cambria Math"/>
                                </a:rPr>
                                <m:t>7429</m:t>
                              </m:r>
                              <m:r>
                                <a:rPr sz="2800">
                                  <a:latin typeface="Cambria Math"/>
                                </a:rPr>
                                <m:t>.</m:t>
                              </m:r>
                              <m:r>
                                <a:rPr sz="2800">
                                  <a:latin typeface="Cambria Math"/>
                                </a:rPr>
                                <m:t>74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F0B055-0AD1-166E-99D4-389FE85F4B4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5145049"/>
                  </p:ext>
                </p:extLst>
              </p:nvPr>
            </p:nvGraphicFramePr>
            <p:xfrm>
              <a:off x="838200" y="1371600"/>
              <a:ext cx="8229600" cy="3779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41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884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225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466" r="-98676" b="-778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341" t="-2466" b="-778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40000" r="-9867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40000" r="-98676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40000" r="-98676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Investment Value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C67F1A1-4B04-FC52-BDE5-2F64A647ED8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927252"/>
                  </p:ext>
                </p:extLst>
              </p:nvPr>
            </p:nvGraphicFramePr>
            <p:xfrm>
              <a:off x="838200" y="1029287"/>
              <a:ext cx="8229600" cy="3779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635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660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𝐴</m:t>
                              </m:r>
                              <m:r>
                                <a:rPr sz="2800">
                                  <a:latin typeface="Cambria Math"/>
                                </a:rPr>
                                <m:t>=5000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0.08⋅5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800" b="0" dirty="0"/>
                            <a:t>Use the continuous compound interest formula.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5000</m:t>
                              </m:r>
                            </m:oMath>
                          </a14:m>
                          <a:r>
                            <a:rPr sz="2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b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08</m:t>
                              </m:r>
                            </m:oMath>
                          </a14:m>
                          <a:r>
                            <a:rPr sz="2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5</m:t>
                              </m:r>
                            </m:oMath>
                          </a14:m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=5000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0.4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800" b="0" dirty="0"/>
                            <a:t>A calculator can be used to find the value of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2800" b="0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sz="2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≈5000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1.491824698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≈$7459.12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C67F1A1-4B04-FC52-BDE5-2F64A647ED8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927252"/>
                  </p:ext>
                </p:extLst>
              </p:nvPr>
            </p:nvGraphicFramePr>
            <p:xfrm>
              <a:off x="838200" y="1029287"/>
              <a:ext cx="8229600" cy="3779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635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660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79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51" r="-102549" b="-1203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515" t="-3051" b="-1203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4872" r="-102549" b="-127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7515" t="-194872" b="-127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41176" r="-102549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41176" r="-102549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Tech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To find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sz="2800"/>
                  <a:t> raised to a power using a TI-84 Plus calculator, perform the following steps: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t>​</a:t>
                </a:r>
                <a:r>
                  <a:rPr sz="2800"/>
                  <a:t>Press </a:t>
                </a:r>
                <a:r>
                  <a:rPr sz="2800" b="1"/>
                  <a:t>2ND</a:t>
                </a:r>
                <a:r>
                  <a:rPr sz="2800"/>
                  <a:t> </a:t>
                </a:r>
                <a:r>
                  <a:rPr sz="2800" b="1"/>
                  <a:t>ln</a:t>
                </a:r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t>​</a:t>
                </a:r>
                <a:r>
                  <a:rPr sz="2800"/>
                  <a:t>Enter the given exponent (in Example 3b, this value would be </a:t>
                </a:r>
                <a:r>
                  <a:rPr sz="2800">
                    <a:latin typeface="Cambria Math"/>
                  </a:rPr>
                  <a:t>0.4</a:t>
                </a:r>
                <a:r>
                  <a:rPr sz="2800"/>
                  <a:t>).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t>​</a:t>
                </a:r>
                <a:r>
                  <a:rPr sz="2800"/>
                  <a:t>Press </a:t>
                </a:r>
                <a:r>
                  <a:rPr sz="2800" b="1"/>
                  <a:t>ENTER</a:t>
                </a:r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98" r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CDB8-5456-5CFD-2237-9297CAD5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3: Investment Value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2445DC1-278C-47DC-ADAA-1463ECC70E87}"/>
                  </a:ext>
                </a:extLst>
              </p:cNvPr>
              <p:cNvSpPr txBox="1"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8700"/>
                <a:ext cx="8229600" cy="4967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You may find it interesting to note that the difference in interest is only about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$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even after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5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years.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22445DC1-278C-47DC-ADAA-1463ECC70E8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8700"/>
                <a:ext cx="8229600" cy="4967288"/>
              </a:xfrm>
              <a:prstGeom prst="rect">
                <a:avLst/>
              </a:prstGeom>
              <a:blipFill>
                <a:blip r:embed="rId2"/>
                <a:stretch>
                  <a:fillRect l="-1481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52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Initial Deposit Amount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that the grandparents of a child would like to make a one-time investment now to help pay for the child's college education in </a:t>
                </a:r>
                <a:r>
                  <a:rPr sz="2800">
                    <a:latin typeface="Cambria Math"/>
                  </a:rPr>
                  <a:t>20</a:t>
                </a:r>
                <a:r>
                  <a:rPr sz="2800"/>
                  <a:t> years. How much should they deposit in an account earning </a:t>
                </a:r>
                <a:r>
                  <a:rPr sz="2800">
                    <a:latin typeface="Cambria Math"/>
                  </a:rPr>
                  <a:t>10</a:t>
                </a:r>
                <a:r>
                  <a:rPr sz="2800"/>
                  <a:t> percent interest compounded continuously, so that the value of the account will accumulate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$20,000</m:t>
                    </m:r>
                  </m:oMath>
                </a14:m>
                <a:r>
                  <a:rPr sz="2800"/>
                  <a:t>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Initial Deposit Amount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90BF666-CFE7-6AE1-6FA1-0903AC2325C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41731195"/>
                  </p:ext>
                </p:extLst>
              </p:nvPr>
            </p:nvGraphicFramePr>
            <p:xfrm>
              <a:off x="457200" y="1676400"/>
              <a:ext cx="82296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6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𝑃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𝑟𝑡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800" b="0" dirty="0"/>
                            <a:t>We use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20</m:t>
                              </m:r>
                              <m:r>
                                <a:rPr lang="en-US" sz="2800" b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000</m:t>
                              </m:r>
                            </m:oMath>
                          </a14:m>
                          <a:r>
                            <a:rPr sz="2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2800" b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10</m:t>
                              </m:r>
                            </m:oMath>
                          </a14:m>
                          <a:r>
                            <a:rPr sz="2800" b="0" dirty="0"/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20</m:t>
                              </m:r>
                            </m:oMath>
                          </a14:m>
                          <a:r>
                            <a:rPr sz="2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=20,000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−0.10⋅20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≈20,000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0.135335283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≈$2706.71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90BF666-CFE7-6AE1-6FA1-0903AC2325C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41731195"/>
                  </p:ext>
                </p:extLst>
              </p:nvPr>
            </p:nvGraphicFramePr>
            <p:xfrm>
              <a:off x="457200" y="1676400"/>
              <a:ext cx="82296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6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806" r="-92857" b="-18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7692" t="-5806" b="-18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2941" r="-92857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2941" r="-92857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2941" r="-92857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0CB14-B324-27A6-53E2-8DCBDFA5B44B}"/>
                  </a:ext>
                </a:extLst>
              </p:cNvPr>
              <p:cNvSpPr txBox="1"/>
              <p:nvPr/>
            </p:nvSpPr>
            <p:spPr>
              <a:xfrm>
                <a:off x="457200" y="4611359"/>
                <a:ext cx="822960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That is,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$2706.71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(invested at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10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percent compounded continuously for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20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years) is the present value of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$20,000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0CB14-B324-27A6-53E2-8DCBDFA5B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11359"/>
                <a:ext cx="8229600" cy="1384995"/>
              </a:xfrm>
              <a:prstGeom prst="rect">
                <a:avLst/>
              </a:prstGeom>
              <a:blipFill>
                <a:blip r:embed="rId3"/>
                <a:stretch>
                  <a:fillRect l="-1481" t="-5263" r="-1704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Exponential Function with Base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𝑏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general form of an exponential function with base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𝑟𝑥</m:t>
                        </m:r>
                      </m:sup>
                    </m:sSup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 a positive real number,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are real constants.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Properties of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defRPr sz="2800"/>
                </a:pPr>
                <a:r>
                  <a:rPr sz="2800" dirty="0"/>
                  <a:t>For any exponential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𝑟𝑥</m:t>
                        </m:r>
                      </m:sup>
                    </m:sSup>
                  </m:oMath>
                </a14:m>
                <a:r>
                  <a:rPr sz="2800" dirty="0"/>
                  <a:t>, the following properties are true.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domain is the set of all real numbers.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range is the set of all positive real numbers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is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is a horizontal asymptote.</a:t>
                </a:r>
              </a:p>
              <a:p>
                <a:pPr marL="514350" indent="-514350">
                  <a:buFont typeface="+mj-lt"/>
                  <a:buAutoNum type="arabicPeriod" startAt="5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function is continuous for all real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6"/>
                  <a:defRPr sz="2800"/>
                </a:pPr>
                <a:r>
                  <a:rPr dirty="0"/>
                  <a:t>​</a:t>
                </a:r>
                <a:r>
                  <a:rPr sz="2800" dirty="0"/>
                  <a:t>Suppose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sz="2800" dirty="0"/>
                  <a:t>. Then,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, the slope is positive,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is increasing and concave up.</a:t>
                </a:r>
              </a:p>
              <a:p>
                <a:pPr marL="514350" indent="-514350">
                  <a:buFont typeface="+mj-lt"/>
                  <a:buAutoNum type="arabicPeriod" startAt="7"/>
                  <a:defRPr sz="2800"/>
                </a:pPr>
                <a:r>
                  <a:rPr dirty="0"/>
                  <a:t>​</a:t>
                </a:r>
                <a:r>
                  <a:rPr sz="2800" dirty="0"/>
                  <a:t>Suppose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0&lt;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sz="2800" dirty="0"/>
                  <a:t>. Then,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, the slope is negative,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is decreasing and concave up.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2343" r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Graphing an Exponential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Sketch the graphs of both functions.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an Exponential Function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endParaRPr lang="en-US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DD80402-30E9-6386-543D-E35ADDC020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68565336"/>
                  </p:ext>
                </p:extLst>
              </p:nvPr>
            </p:nvGraphicFramePr>
            <p:xfrm>
              <a:off x="838200" y="1639347"/>
              <a:ext cx="8229600" cy="12489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10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80772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180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r>
                            <a:rPr sz="1800" dirty="0"/>
                            <a:t> into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180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sz="1800" dirty="0"/>
                            <a:t> into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=8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180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r>
                            <a:rPr sz="1800" dirty="0"/>
                            <a:t> into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DD80402-30E9-6386-543D-E35ADDC020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68565336"/>
                  </p:ext>
                </p:extLst>
              </p:nvPr>
            </p:nvGraphicFramePr>
            <p:xfrm>
              <a:off x="838200" y="1639347"/>
              <a:ext cx="8229600" cy="12489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10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80772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806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329" r="-893382" b="-181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273" t="-6329" r="-590341" b="-181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7737" t="-6329" r="-658394" b="-181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7345" t="-6329" r="-698230" b="-181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1229" t="-6329" b="-1810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31250" r="-893382" b="-12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273" t="-131250" r="-590341" b="-12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7737" t="-131250" r="-658394" b="-12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7345" t="-131250" r="-698230" b="-123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1229" t="-131250" b="-1234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34921" r="-893382" b="-253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273" t="-234921" r="-590341" b="-253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7737" t="-234921" r="-658394" b="-253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7345" t="-234921" r="-698230" b="-253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1229" t="-234921" b="-253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E1FC2CD1-B218-A5AC-226A-198D2646289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72778834"/>
                  </p:ext>
                </p:extLst>
              </p:nvPr>
            </p:nvGraphicFramePr>
            <p:xfrm>
              <a:off x="838200" y="3200400"/>
              <a:ext cx="8229600" cy="14629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763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2291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180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r>
                            <a:rPr sz="1800" dirty="0"/>
                            <a:t> into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180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sz="1800" dirty="0"/>
                            <a:t> into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/>
                          </a:pPr>
                          <a:r>
                            <a:rPr sz="180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r>
                            <a:rPr sz="1800" dirty="0"/>
                            <a:t> into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E1FC2CD1-B218-A5AC-226A-198D2646289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72778834"/>
                  </p:ext>
                </p:extLst>
              </p:nvPr>
            </p:nvGraphicFramePr>
            <p:xfrm>
              <a:off x="838200" y="3200400"/>
              <a:ext cx="8229600" cy="14629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763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2291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01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6098" r="-838194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000" t="-6098" r="-436444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6380" t="-6098" r="-502454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5600" t="-6098" r="-555200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669" t="-6098" b="-2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10127" r="-838194" b="-10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000" t="-110127" r="-436444" b="-10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6380" t="-110127" r="-502454" b="-10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5600" t="-110127" r="-555200" b="-10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669" t="-110127" b="-1088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07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0127" r="-838194" b="-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000" t="-210127" r="-436444" b="-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6380" t="-210127" r="-502454" b="-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5600" t="-210127" r="-555200" b="-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669" t="-210127" b="-88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Graphing an Exponential Function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77C6D-DF10-35F4-930B-547328CF7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16852"/>
            <a:ext cx="4403426" cy="44242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Compound Interest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For principal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sz="2800" dirty="0"/>
                  <a:t> invested at annual interest rate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(in decimal form) compounded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times per year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 dirty="0"/>
                  <a:t> years, the amount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is given by the following formula.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</m:sSup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Compound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Suppose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$1000</m:t>
                    </m:r>
                  </m:oMath>
                </a14:m>
                <a:r>
                  <a:rPr sz="2800"/>
                  <a:t> is invested at </a:t>
                </a:r>
                <a:r>
                  <a:rPr sz="2800">
                    <a:latin typeface="Cambria Math"/>
                  </a:rPr>
                  <a:t>12</a:t>
                </a:r>
                <a:r>
                  <a:rPr sz="2800"/>
                  <a:t> percent compounded quarterly. What will be the value of the investment in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 year,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 years?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Compound Interest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Use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=0.12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=1000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0.12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4⋅1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=1000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1.03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≈1000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1.12551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=$1125.51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amount after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year will be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$1125.51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1005</Words>
  <Application>Microsoft Office PowerPoint</Application>
  <PresentationFormat>On-screen Show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Office Theme</vt:lpstr>
      <vt:lpstr>Section 5.1</vt:lpstr>
      <vt:lpstr>Exponential Function with Base b</vt:lpstr>
      <vt:lpstr>Properties of Exponential Functions</vt:lpstr>
      <vt:lpstr>Example 1: Graphing an Exponential Function</vt:lpstr>
      <vt:lpstr>Example 1: Graphing an Exponential Function (cont.)</vt:lpstr>
      <vt:lpstr>Example 1: Graphing an Exponential Function (cont.)</vt:lpstr>
      <vt:lpstr>Compound Interest Formula</vt:lpstr>
      <vt:lpstr>Example 2: Compound Interest</vt:lpstr>
      <vt:lpstr>Example 2: Compound Interest (cont.)</vt:lpstr>
      <vt:lpstr>Example 2: Compound Interest (cont.)</vt:lpstr>
      <vt:lpstr>Definition of e</vt:lpstr>
      <vt:lpstr>Continuous Compound Interest Formula</vt:lpstr>
      <vt:lpstr>Example 3: Investment Value</vt:lpstr>
      <vt:lpstr>Example 3: Investment Value (cont.)</vt:lpstr>
      <vt:lpstr>Example 3: Investment Value (cont.)</vt:lpstr>
      <vt:lpstr>Tech Training</vt:lpstr>
      <vt:lpstr>Example 3: Investment Value (cont.)</vt:lpstr>
      <vt:lpstr>Example 4: Initial Deposit Amount</vt:lpstr>
      <vt:lpstr>Example 4: Initial Deposit Amount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118</cp:revision>
  <dcterms:created xsi:type="dcterms:W3CDTF">2013-04-26T14:43:13Z</dcterms:created>
  <dcterms:modified xsi:type="dcterms:W3CDTF">2022-08-24T18:30:46Z</dcterms:modified>
</cp:coreProperties>
</file>