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handoutMasterIdLst>
    <p:handoutMasterId r:id="rId24"/>
  </p:handoutMasterIdLst>
  <p:sldIdLst>
    <p:sldId id="256" r:id="rId2"/>
    <p:sldId id="257" r:id="rId3"/>
    <p:sldId id="258" r:id="rId4"/>
    <p:sldId id="259" r:id="rId5"/>
    <p:sldId id="260" r:id="rId6"/>
    <p:sldId id="261" r:id="rId7"/>
    <p:sldId id="266" r:id="rId8"/>
    <p:sldId id="268" r:id="rId9"/>
    <p:sldId id="269" r:id="rId10"/>
    <p:sldId id="275" r:id="rId11"/>
    <p:sldId id="276" r:id="rId12"/>
    <p:sldId id="278" r:id="rId13"/>
    <p:sldId id="281" r:id="rId14"/>
    <p:sldId id="283" r:id="rId15"/>
    <p:sldId id="285" r:id="rId16"/>
    <p:sldId id="284" r:id="rId17"/>
    <p:sldId id="286" r:id="rId18"/>
    <p:sldId id="287" r:id="rId19"/>
    <p:sldId id="290" r:id="rId20"/>
    <p:sldId id="288" r:id="rId21"/>
    <p:sldId id="289" r:id="rId22"/>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
      <p:font typeface="Cambria Math" panose="02040503050406030204" pitchFamily="18"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2" d="100"/>
          <a:sy n="112" d="100"/>
        </p:scale>
        <p:origin x="1746"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8/24/2022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8/24/2022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The Natural Logarithm</a:t>
            </a:r>
          </a:p>
        </p:txBody>
      </p:sp>
      <p:sp>
        <p:nvSpPr>
          <p:cNvPr id="3" name="Title 2"/>
          <p:cNvSpPr>
            <a:spLocks noGrp="1"/>
          </p:cNvSpPr>
          <p:nvPr>
            <p:ph type="title"/>
          </p:nvPr>
        </p:nvSpPr>
        <p:spPr/>
        <p:txBody>
          <a:bodyPr/>
          <a:lstStyle/>
          <a:p>
            <a:r>
              <a:t>Section 5.2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Solving Equations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Use the properties of logarithms to solve each of the following equations.</a:t>
                </a:r>
              </a:p>
              <a:p>
                <a:pPr marL="514350" indent="-514350">
                  <a:buFont typeface="+mj-lt"/>
                  <a:buAutoNum type="alphaLcPeriod"/>
                  <a:defRPr sz="2800"/>
                </a:pPr>
                <a:r>
                  <a:t>​</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𝑥</m:t>
                        </m:r>
                        <m:r>
                          <a:rPr>
                            <a:latin typeface="Cambria Math" panose="02040503050406030204" pitchFamily="18" charset="0"/>
                          </a:rPr>
                          <m:t>+1</m:t>
                        </m:r>
                      </m:sup>
                    </m:sSup>
                    <m:r>
                      <a:rPr>
                        <a:latin typeface="Cambria Math" panose="02040503050406030204" pitchFamily="18" charset="0"/>
                      </a:rPr>
                      <m:t>=30</m:t>
                    </m:r>
                  </m:oMath>
                </a14:m>
                <a:endParaRPr/>
              </a:p>
              <a:p>
                <a:pPr marL="514350" indent="-514350">
                  <a:buFont typeface="+mj-lt"/>
                  <a:buAutoNum type="alphaLcPeriod" startAt="2"/>
                  <a:defRPr sz="2800"/>
                </a:pPr>
                <a:r>
                  <a:t>​</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5</m:t>
                        </m:r>
                      </m:e>
                      <m:sup>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−1</m:t>
                        </m:r>
                      </m:sup>
                    </m:sSup>
                    <m:r>
                      <a:rPr>
                        <a:latin typeface="Cambria Math" panose="02040503050406030204" pitchFamily="18" charset="0"/>
                      </a:rPr>
                      <m:t>=60</m:t>
                    </m:r>
                  </m:oMath>
                </a14:m>
                <a:endParaRPr/>
              </a:p>
              <a:p>
                <a:pPr marL="514350" indent="-514350">
                  <a:buFont typeface="+mj-lt"/>
                  <a:buAutoNum type="alphaLcPeriod" startAt="3"/>
                  <a:defRPr sz="2800"/>
                </a:pPr>
                <a:r>
                  <a:t>​</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ln</m:t>
                        </m:r>
                      </m:fName>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−3</m:t>
                            </m:r>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ln</m:t>
                        </m:r>
                      </m:fName>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+3</m:t>
                            </m:r>
                          </m:e>
                        </m:d>
                      </m:e>
                    </m:func>
                    <m:r>
                      <a:rPr>
                        <a:latin typeface="Cambria Math" panose="02040503050406030204" pitchFamily="18" charset="0"/>
                      </a:rPr>
                      <m:t>=0</m:t>
                    </m:r>
                  </m:oMath>
                </a14:m>
                <a:endParaRPr/>
              </a:p>
              <a:p>
                <a:pPr marL="514350" indent="-514350">
                  <a:buFont typeface="+mj-lt"/>
                  <a:buAutoNum type="alphaLcPeriod" startAt="4"/>
                  <a:defRPr sz="2800"/>
                </a:pPr>
                <a:r>
                  <a:t>​</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ln</m:t>
                        </m:r>
                      </m:fName>
                      <m:e>
                        <m:r>
                          <a:rPr>
                            <a:latin typeface="Cambria Math" panose="02040503050406030204" pitchFamily="18" charset="0"/>
                          </a:rPr>
                          <m:t>2</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ln</m:t>
                        </m:r>
                      </m:fName>
                      <m:e>
                        <m:r>
                          <a:rPr>
                            <a:latin typeface="Cambria Math" panose="02040503050406030204" pitchFamily="18" charset="0"/>
                          </a:rPr>
                          <m:t>𝑥</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ln</m:t>
                        </m:r>
                      </m:fName>
                      <m:e>
                        <m:r>
                          <a:rPr>
                            <a:latin typeface="Cambria Math" panose="02040503050406030204" pitchFamily="18" charset="0"/>
                          </a:rPr>
                          <m:t>30</m:t>
                        </m:r>
                      </m:e>
                    </m:func>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Equations (cont.)</a:t>
            </a:r>
          </a:p>
        </p:txBody>
      </p:sp>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9973DC91-A6BD-60A2-6149-42E92D83E404}"/>
                  </a:ext>
                </a:extLst>
              </p:cNvPr>
              <p:cNvGraphicFramePr>
                <a:graphicFrameLocks/>
              </p:cNvGraphicFramePr>
              <p:nvPr>
                <p:extLst>
                  <p:ext uri="{D42A27DB-BD31-4B8C-83A1-F6EECF244321}">
                    <p14:modId xmlns:p14="http://schemas.microsoft.com/office/powerpoint/2010/main" val="4081011772"/>
                  </p:ext>
                </p:extLst>
              </p:nvPr>
            </p:nvGraphicFramePr>
            <p:xfrm>
              <a:off x="-990601" y="1531620"/>
              <a:ext cx="9671700" cy="1554480"/>
            </p:xfrm>
            <a:graphic>
              <a:graphicData uri="http://schemas.openxmlformats.org/drawingml/2006/table">
                <a:tbl>
                  <a:tblPr firstRow="1" bandRow="1">
                    <a:tableStyleId>{2D5ABB26-0587-4C30-8999-92F81FD0307C}</a:tableStyleId>
                  </a:tblPr>
                  <a:tblGrid>
                    <a:gridCol w="3223900">
                      <a:extLst>
                        <a:ext uri="{9D8B030D-6E8A-4147-A177-3AD203B41FA5}">
                          <a16:colId xmlns:a16="http://schemas.microsoft.com/office/drawing/2014/main" val="20000"/>
                        </a:ext>
                      </a:extLst>
                    </a:gridCol>
                    <a:gridCol w="2338701">
                      <a:extLst>
                        <a:ext uri="{9D8B030D-6E8A-4147-A177-3AD203B41FA5}">
                          <a16:colId xmlns:a16="http://schemas.microsoft.com/office/drawing/2014/main" val="20001"/>
                        </a:ext>
                      </a:extLst>
                    </a:gridCol>
                    <a:gridCol w="4109099">
                      <a:extLst>
                        <a:ext uri="{9D8B030D-6E8A-4147-A177-3AD203B41FA5}">
                          <a16:colId xmlns:a16="http://schemas.microsoft.com/office/drawing/2014/main" val="20002"/>
                        </a:ext>
                      </a:extLst>
                    </a:gridCol>
                  </a:tblGrid>
                  <a:tr h="370840">
                    <a:tc>
                      <a:txBody>
                        <a:bodyPr/>
                        <a:lstStyle/>
                        <a:p>
                          <a:pPr algn="r">
                            <a:defRPr sz="1800"/>
                          </a:pPr>
                          <a:r>
                            <a:rPr sz="2800" dirty="0"/>
                            <a:t>​</a:t>
                          </a:r>
                          <a14:m>
                            <m:oMath xmlns:m="http://schemas.openxmlformats.org/officeDocument/2006/math">
                              <m:sSup>
                                <m:sSupPr>
                                  <m:ctrlPr>
                                    <a:rPr sz="2800" i="1">
                                      <a:latin typeface="Cambria Math" panose="02040503050406030204" pitchFamily="18" charset="0"/>
                                    </a:rPr>
                                  </m:ctrlPr>
                                </m:sSupPr>
                                <m:e>
                                  <m:r>
                                    <a:rPr sz="2800">
                                      <a:latin typeface="Cambria Math"/>
                                    </a:rPr>
                                    <m:t>𝑒</m:t>
                                  </m:r>
                                </m:e>
                                <m:sup>
                                  <m:r>
                                    <a:rPr sz="2800">
                                      <a:latin typeface="Cambria Math"/>
                                    </a:rPr>
                                    <m:t>𝑥</m:t>
                                  </m:r>
                                  <m:r>
                                    <a:rPr sz="2800">
                                      <a:latin typeface="Cambria Math"/>
                                    </a:rPr>
                                    <m:t>+1</m:t>
                                  </m:r>
                                </m:sup>
                              </m:sSup>
                            </m:oMath>
                          </a14:m>
                          <a:endParaRPr sz="2800" dirty="0"/>
                        </a:p>
                      </a:txBody>
                      <a:tcPr/>
                    </a:tc>
                    <a:tc>
                      <a:txBody>
                        <a:bodyPr/>
                        <a:lstStyle/>
                        <a:p>
                          <a:pPr algn="l">
                            <a:defRPr sz="1800"/>
                          </a:pPr>
                          <a:r>
                            <a:rPr sz="2800"/>
                            <a:t>​</a:t>
                          </a:r>
                          <a14:m>
                            <m:oMath xmlns:m="http://schemas.openxmlformats.org/officeDocument/2006/math">
                              <m:r>
                                <a:rPr sz="2800">
                                  <a:latin typeface="Cambria Math"/>
                                </a:rPr>
                                <m:t>=30</m:t>
                              </m:r>
                            </m:oMath>
                          </a14:m>
                          <a:endParaRPr sz="2800"/>
                        </a:p>
                      </a:txBody>
                      <a:tcPr/>
                    </a:tc>
                    <a:tc>
                      <a:txBody>
                        <a:bodyPr/>
                        <a:lstStyle/>
                        <a:p>
                          <a:pPr algn="l"/>
                          <a:endParaRPr sz="2800" b="0" dirty="0"/>
                        </a:p>
                      </a:txBody>
                      <a:tcPr/>
                    </a:tc>
                    <a:extLst>
                      <a:ext uri="{0D108BD9-81ED-4DB2-BD59-A6C34878D82A}">
                        <a16:rowId xmlns:a16="http://schemas.microsoft.com/office/drawing/2014/main" val="10000"/>
                      </a:ext>
                    </a:extLst>
                  </a:tr>
                  <a:tr h="370840">
                    <a:tc>
                      <a:txBody>
                        <a:bodyPr/>
                        <a:lstStyle/>
                        <a:p>
                          <a:pPr algn="r">
                            <a:defRPr sz="1800"/>
                          </a:pPr>
                          <a:r>
                            <a:rPr sz="2800" dirty="0"/>
                            <a:t>​</a:t>
                          </a:r>
                          <a14:m>
                            <m:oMath xmlns:m="http://schemas.openxmlformats.org/officeDocument/2006/math">
                              <m:r>
                                <a:rPr sz="2800">
                                  <a:latin typeface="Cambria Math"/>
                                </a:rPr>
                                <m:t>𝑥</m:t>
                              </m:r>
                              <m:r>
                                <a:rPr sz="2800">
                                  <a:latin typeface="Cambria Math"/>
                                </a:rPr>
                                <m:t>+1</m:t>
                              </m:r>
                            </m:oMath>
                          </a14:m>
                          <a:endParaRPr sz="2800" dirty="0"/>
                        </a:p>
                      </a:txBody>
                      <a:tcPr/>
                    </a:tc>
                    <a:tc>
                      <a:txBody>
                        <a:bodyPr/>
                        <a:lstStyle/>
                        <a:p>
                          <a:pPr algn="l">
                            <a:defRPr sz="1800"/>
                          </a:pPr>
                          <a:r>
                            <a:rPr sz="2800"/>
                            <a:t>​</a:t>
                          </a:r>
                          <a14:m>
                            <m:oMath xmlns:m="http://schemas.openxmlformats.org/officeDocument/2006/math">
                              <m:r>
                                <a:rPr sz="2800">
                                  <a:latin typeface="Cambria Math"/>
                                </a:rPr>
                                <m:t>=</m:t>
                              </m:r>
                              <m:func>
                                <m:funcPr>
                                  <m:ctrlPr>
                                    <a:rPr sz="2800" i="1">
                                      <a:latin typeface="Cambria Math" panose="02040503050406030204" pitchFamily="18" charset="0"/>
                                    </a:rPr>
                                  </m:ctrlPr>
                                </m:funcPr>
                                <m:fName>
                                  <m:r>
                                    <m:rPr>
                                      <m:sty m:val="p"/>
                                    </m:rPr>
                                    <a:rPr sz="2800">
                                      <a:latin typeface="Cambria Math"/>
                                    </a:rPr>
                                    <m:t>ln</m:t>
                                  </m:r>
                                </m:fName>
                                <m:e>
                                  <m:r>
                                    <a:rPr sz="2800">
                                      <a:latin typeface="Cambria Math"/>
                                    </a:rPr>
                                    <m:t>30</m:t>
                                  </m:r>
                                </m:e>
                              </m:func>
                            </m:oMath>
                          </a14:m>
                          <a:endParaRPr sz="2800"/>
                        </a:p>
                      </a:txBody>
                      <a:tcPr/>
                    </a:tc>
                    <a:tc>
                      <a:txBody>
                        <a:bodyPr/>
                        <a:lstStyle/>
                        <a:p>
                          <a:pPr algn="l">
                            <a:defRPr sz="1100" b="1"/>
                          </a:pPr>
                          <a:r>
                            <a:rPr sz="2800" b="0" dirty="0"/>
                            <a:t>By the definition of </a:t>
                          </a:r>
                          <a14:m>
                            <m:oMath xmlns:m="http://schemas.openxmlformats.org/officeDocument/2006/math">
                              <m:r>
                                <a:rPr lang="en-US" sz="2800" b="0" i="1" smtClean="0">
                                  <a:latin typeface="Cambria Math"/>
                                </a:rPr>
                                <m:t>𝑙𝑛</m:t>
                              </m:r>
                              <m:r>
                                <a:rPr lang="en-US" sz="2800" b="0" smtClean="0">
                                  <a:latin typeface="Cambria Math"/>
                                </a:rPr>
                                <m:t>⁡</m:t>
                              </m:r>
                              <m:r>
                                <a:rPr lang="en-US" sz="2800" b="0" i="1" smtClean="0">
                                  <a:latin typeface="Cambria Math"/>
                                </a:rPr>
                                <m:t>𝑥</m:t>
                              </m:r>
                            </m:oMath>
                          </a14:m>
                          <a:endParaRPr sz="2800" b="0" dirty="0"/>
                        </a:p>
                      </a:txBody>
                      <a:tcPr/>
                    </a:tc>
                    <a:extLst>
                      <a:ext uri="{0D108BD9-81ED-4DB2-BD59-A6C34878D82A}">
                        <a16:rowId xmlns:a16="http://schemas.microsoft.com/office/drawing/2014/main" val="10001"/>
                      </a:ext>
                    </a:extLst>
                  </a:tr>
                  <a:tr h="370840">
                    <a:tc>
                      <a:txBody>
                        <a:bodyPr/>
                        <a:lstStyle/>
                        <a:p>
                          <a:pPr algn="r">
                            <a:defRPr sz="1800"/>
                          </a:pPr>
                          <a14:m>
                            <m:oMathPara xmlns:m="http://schemas.openxmlformats.org/officeDocument/2006/math">
                              <m:oMathParaPr>
                                <m:jc m:val="right"/>
                              </m:oMathParaPr>
                              <m:oMath xmlns:m="http://schemas.openxmlformats.org/officeDocument/2006/math">
                                <m:r>
                                  <a:rPr sz="2800">
                                    <a:latin typeface="Cambria Math"/>
                                  </a:rPr>
                                  <m:t>𝑥</m:t>
                                </m:r>
                              </m:oMath>
                            </m:oMathPara>
                          </a14:m>
                          <a:endParaRPr sz="2800" dirty="0"/>
                        </a:p>
                      </a:txBody>
                      <a:tcPr/>
                    </a:tc>
                    <a:tc>
                      <a:txBody>
                        <a:bodyPr/>
                        <a:lstStyle/>
                        <a:p>
                          <a:pPr algn="l">
                            <a:defRPr sz="1800"/>
                          </a:pPr>
                          <a:r>
                            <a:rPr sz="2800"/>
                            <a:t>​</a:t>
                          </a:r>
                          <a14:m>
                            <m:oMath xmlns:m="http://schemas.openxmlformats.org/officeDocument/2006/math">
                              <m:r>
                                <a:rPr sz="2800">
                                  <a:latin typeface="Cambria Math"/>
                                </a:rPr>
                                <m:t>=−1+</m:t>
                              </m:r>
                              <m:func>
                                <m:funcPr>
                                  <m:ctrlPr>
                                    <a:rPr sz="2800" i="1">
                                      <a:latin typeface="Cambria Math" panose="02040503050406030204" pitchFamily="18" charset="0"/>
                                    </a:rPr>
                                  </m:ctrlPr>
                                </m:funcPr>
                                <m:fName>
                                  <m:r>
                                    <m:rPr>
                                      <m:sty m:val="p"/>
                                    </m:rPr>
                                    <a:rPr sz="2800">
                                      <a:latin typeface="Cambria Math"/>
                                    </a:rPr>
                                    <m:t>ln</m:t>
                                  </m:r>
                                </m:fName>
                                <m:e>
                                  <m:r>
                                    <a:rPr sz="2800">
                                      <a:latin typeface="Cambria Math"/>
                                    </a:rPr>
                                    <m:t>30</m:t>
                                  </m:r>
                                </m:e>
                              </m:func>
                            </m:oMath>
                          </a14:m>
                          <a:endParaRPr sz="2800"/>
                        </a:p>
                      </a:txBody>
                      <a:tcPr/>
                    </a:tc>
                    <a:tc>
                      <a:txBody>
                        <a:bodyPr/>
                        <a:lstStyle/>
                        <a:p>
                          <a:pPr algn="l"/>
                          <a:endParaRPr sz="2800" b="0"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9973DC91-A6BD-60A2-6149-42E92D83E404}"/>
                  </a:ext>
                </a:extLst>
              </p:cNvPr>
              <p:cNvGraphicFramePr>
                <a:graphicFrameLocks/>
              </p:cNvGraphicFramePr>
              <p:nvPr>
                <p:extLst>
                  <p:ext uri="{D42A27DB-BD31-4B8C-83A1-F6EECF244321}">
                    <p14:modId xmlns:p14="http://schemas.microsoft.com/office/powerpoint/2010/main" val="4081011772"/>
                  </p:ext>
                </p:extLst>
              </p:nvPr>
            </p:nvGraphicFramePr>
            <p:xfrm>
              <a:off x="-990601" y="1531620"/>
              <a:ext cx="9671700" cy="1554480"/>
            </p:xfrm>
            <a:graphic>
              <a:graphicData uri="http://schemas.openxmlformats.org/drawingml/2006/table">
                <a:tbl>
                  <a:tblPr firstRow="1" bandRow="1">
                    <a:tableStyleId>{2D5ABB26-0587-4C30-8999-92F81FD0307C}</a:tableStyleId>
                  </a:tblPr>
                  <a:tblGrid>
                    <a:gridCol w="3223900">
                      <a:extLst>
                        <a:ext uri="{9D8B030D-6E8A-4147-A177-3AD203B41FA5}">
                          <a16:colId xmlns:a16="http://schemas.microsoft.com/office/drawing/2014/main" val="20000"/>
                        </a:ext>
                      </a:extLst>
                    </a:gridCol>
                    <a:gridCol w="2338701">
                      <a:extLst>
                        <a:ext uri="{9D8B030D-6E8A-4147-A177-3AD203B41FA5}">
                          <a16:colId xmlns:a16="http://schemas.microsoft.com/office/drawing/2014/main" val="20001"/>
                        </a:ext>
                      </a:extLst>
                    </a:gridCol>
                    <a:gridCol w="4109099">
                      <a:extLst>
                        <a:ext uri="{9D8B030D-6E8A-4147-A177-3AD203B41FA5}">
                          <a16:colId xmlns:a16="http://schemas.microsoft.com/office/drawing/2014/main" val="20002"/>
                        </a:ext>
                      </a:extLst>
                    </a:gridCol>
                  </a:tblGrid>
                  <a:tr h="518160">
                    <a:tc>
                      <a:txBody>
                        <a:bodyPr/>
                        <a:lstStyle/>
                        <a:p>
                          <a:endParaRPr lang="en-US"/>
                        </a:p>
                      </a:txBody>
                      <a:tcPr>
                        <a:blipFill>
                          <a:blip r:embed="rId2"/>
                          <a:stretch>
                            <a:fillRect t="-10588" r="-200189" b="-234118"/>
                          </a:stretch>
                        </a:blipFill>
                      </a:tcPr>
                    </a:tc>
                    <a:tc>
                      <a:txBody>
                        <a:bodyPr/>
                        <a:lstStyle/>
                        <a:p>
                          <a:endParaRPr lang="en-US"/>
                        </a:p>
                      </a:txBody>
                      <a:tcPr>
                        <a:blipFill>
                          <a:blip r:embed="rId2"/>
                          <a:stretch>
                            <a:fillRect l="-137760" t="-10588" r="-175781" b="-234118"/>
                          </a:stretch>
                        </a:blipFill>
                      </a:tcPr>
                    </a:tc>
                    <a:tc>
                      <a:txBody>
                        <a:bodyPr/>
                        <a:lstStyle/>
                        <a:p>
                          <a:pPr algn="l"/>
                          <a:endParaRPr sz="2800" b="0" dirty="0"/>
                        </a:p>
                      </a:txBody>
                      <a:tcPr/>
                    </a:tc>
                    <a:extLst>
                      <a:ext uri="{0D108BD9-81ED-4DB2-BD59-A6C34878D82A}">
                        <a16:rowId xmlns:a16="http://schemas.microsoft.com/office/drawing/2014/main" val="10000"/>
                      </a:ext>
                    </a:extLst>
                  </a:tr>
                  <a:tr h="518160">
                    <a:tc>
                      <a:txBody>
                        <a:bodyPr/>
                        <a:lstStyle/>
                        <a:p>
                          <a:endParaRPr lang="en-US"/>
                        </a:p>
                      </a:txBody>
                      <a:tcPr>
                        <a:blipFill>
                          <a:blip r:embed="rId2"/>
                          <a:stretch>
                            <a:fillRect t="-109302" r="-200189" b="-131395"/>
                          </a:stretch>
                        </a:blipFill>
                      </a:tcPr>
                    </a:tc>
                    <a:tc>
                      <a:txBody>
                        <a:bodyPr/>
                        <a:lstStyle/>
                        <a:p>
                          <a:endParaRPr lang="en-US"/>
                        </a:p>
                      </a:txBody>
                      <a:tcPr>
                        <a:blipFill>
                          <a:blip r:embed="rId2"/>
                          <a:stretch>
                            <a:fillRect l="-137760" t="-109302" r="-175781" b="-131395"/>
                          </a:stretch>
                        </a:blipFill>
                      </a:tcPr>
                    </a:tc>
                    <a:tc>
                      <a:txBody>
                        <a:bodyPr/>
                        <a:lstStyle/>
                        <a:p>
                          <a:endParaRPr lang="en-US"/>
                        </a:p>
                      </a:txBody>
                      <a:tcPr>
                        <a:blipFill>
                          <a:blip r:embed="rId2"/>
                          <a:stretch>
                            <a:fillRect l="-135259" t="-109302" b="-131395"/>
                          </a:stretch>
                        </a:blipFill>
                      </a:tcPr>
                    </a:tc>
                    <a:extLst>
                      <a:ext uri="{0D108BD9-81ED-4DB2-BD59-A6C34878D82A}">
                        <a16:rowId xmlns:a16="http://schemas.microsoft.com/office/drawing/2014/main" val="10001"/>
                      </a:ext>
                    </a:extLst>
                  </a:tr>
                  <a:tr h="518160">
                    <a:tc>
                      <a:txBody>
                        <a:bodyPr/>
                        <a:lstStyle/>
                        <a:p>
                          <a:endParaRPr lang="en-US"/>
                        </a:p>
                      </a:txBody>
                      <a:tcPr>
                        <a:blipFill>
                          <a:blip r:embed="rId2"/>
                          <a:stretch>
                            <a:fillRect t="-211765" r="-200189" b="-32941"/>
                          </a:stretch>
                        </a:blipFill>
                      </a:tcPr>
                    </a:tc>
                    <a:tc>
                      <a:txBody>
                        <a:bodyPr/>
                        <a:lstStyle/>
                        <a:p>
                          <a:endParaRPr lang="en-US"/>
                        </a:p>
                      </a:txBody>
                      <a:tcPr>
                        <a:blipFill>
                          <a:blip r:embed="rId2"/>
                          <a:stretch>
                            <a:fillRect l="-137760" t="-211765" r="-175781" b="-32941"/>
                          </a:stretch>
                        </a:blipFill>
                      </a:tcPr>
                    </a:tc>
                    <a:tc>
                      <a:txBody>
                        <a:bodyPr/>
                        <a:lstStyle/>
                        <a:p>
                          <a:pPr algn="l"/>
                          <a:endParaRPr sz="2800" b="0" dirty="0"/>
                        </a:p>
                      </a:txBody>
                      <a:tcPr/>
                    </a:tc>
                    <a:extLst>
                      <a:ext uri="{0D108BD9-81ED-4DB2-BD59-A6C34878D82A}">
                        <a16:rowId xmlns:a16="http://schemas.microsoft.com/office/drawing/2014/main" val="10002"/>
                      </a:ext>
                    </a:extLst>
                  </a:tr>
                </a:tbl>
              </a:graphicData>
            </a:graphic>
          </p:graphicFrame>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79483FB-70A8-CB68-0134-32155EE67F60}"/>
                  </a:ext>
                </a:extLst>
              </p:cNvPr>
              <p:cNvSpPr txBox="1"/>
              <p:nvPr/>
            </p:nvSpPr>
            <p:spPr>
              <a:xfrm>
                <a:off x="451502" y="3200400"/>
                <a:ext cx="8229599" cy="1384995"/>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rgbClr val="366092"/>
                    </a:solidFill>
                    <a:effectLst/>
                    <a:uLnTx/>
                    <a:uFillTx/>
                    <a:latin typeface="Calibri"/>
                    <a:ea typeface="+mn-ea"/>
                    <a:cs typeface="+mn-cs"/>
                  </a:rPr>
                  <a:t>In decimal form, we can write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14:m>
                  <m:oMathPara xmlns:m="http://schemas.openxmlformats.org/officeDocument/2006/math">
                    <m:oMathParaPr>
                      <m:jc m:val="centerGroup"/>
                    </m:oMathParaPr>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unc>
                        <m:func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r>
                            <m:rPr>
                              <m:sty m:val="p"/>
                            </m:rP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ln</m:t>
                          </m:r>
                        </m:fName>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30</m:t>
                          </m:r>
                        </m:e>
                      </m:func>
                    </m:oMath>
                    <m:oMath xmlns:m="http://schemas.openxmlformats.org/officeDocument/2006/math">
                      <m:phant>
                        <m:phantPr>
                          <m:show m:val="off"/>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phant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phant>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4012</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4012</m:t>
                      </m:r>
                      <m:r>
                        <m:rPr>
                          <m:nor/>
                        </m:rPr>
                        <a:rPr kumimoji="0" lang="ar-AE" sz="2800" b="0" i="0" u="none" strike="noStrike" kern="1200" cap="none" spc="0" normalizeH="0" baseline="0" noProof="0">
                          <a:ln>
                            <a:noFill/>
                          </a:ln>
                          <a:solidFill>
                            <a:srgbClr val="366092"/>
                          </a:solidFill>
                          <a:effectLst/>
                          <a:uLnTx/>
                          <a:uFillTx/>
                          <a:latin typeface="Calibri"/>
                          <a:ea typeface="+mn-ea"/>
                          <a:cs typeface="+mn-cs"/>
                        </a:rPr>
                        <m:t>.</m:t>
                      </m:r>
                    </m:oMath>
                  </m:oMathPara>
                </a14:m>
                <a:endParaRPr kumimoji="0" lang="ar-AE" sz="2800" b="0" i="0" u="none" strike="noStrike" kern="1200" cap="none" spc="0" normalizeH="0" baseline="0" noProof="0" dirty="0">
                  <a:ln>
                    <a:noFill/>
                  </a:ln>
                  <a:solidFill>
                    <a:srgbClr val="366092"/>
                  </a:solidFill>
                  <a:effectLst/>
                  <a:uLnTx/>
                  <a:uFillTx/>
                  <a:latin typeface="Calibri"/>
                  <a:ea typeface="+mn-ea"/>
                  <a:cs typeface="+mn-cs"/>
                </a:endParaRPr>
              </a:p>
            </p:txBody>
          </p:sp>
        </mc:Choice>
        <mc:Fallback xmlns="">
          <p:sp>
            <p:nvSpPr>
              <p:cNvPr id="6" name="TextBox 5">
                <a:extLst>
                  <a:ext uri="{FF2B5EF4-FFF2-40B4-BE49-F238E27FC236}">
                    <a16:creationId xmlns:a16="http://schemas.microsoft.com/office/drawing/2014/main" id="{A79483FB-70A8-CB68-0134-32155EE67F60}"/>
                  </a:ext>
                </a:extLst>
              </p:cNvPr>
              <p:cNvSpPr txBox="1">
                <a:spLocks noRot="1" noChangeAspect="1" noMove="1" noResize="1" noEditPoints="1" noAdjustHandles="1" noChangeArrowheads="1" noChangeShapeType="1" noTextEdit="1"/>
              </p:cNvSpPr>
              <p:nvPr/>
            </p:nvSpPr>
            <p:spPr>
              <a:xfrm>
                <a:off x="451502" y="3200400"/>
                <a:ext cx="8229599" cy="1384995"/>
              </a:xfrm>
              <a:prstGeom prst="rect">
                <a:avLst/>
              </a:prstGeom>
              <a:blipFill>
                <a:blip r:embed="rId3"/>
                <a:stretch>
                  <a:fillRect l="-1481" t="-3965"/>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Equations (cont.)</a:t>
            </a:r>
          </a:p>
        </p:txBody>
      </p:sp>
      <p:sp>
        <p:nvSpPr>
          <p:cNvPr id="3" name="Text Placeholder 2"/>
          <p:cNvSpPr>
            <a:spLocks noGrp="1"/>
          </p:cNvSpPr>
          <p:nvPr>
            <p:ph type="body" sz="quarter" idx="10"/>
          </p:nvPr>
        </p:nvSpPr>
        <p:spPr/>
        <p:txBody>
          <a:bodyPr>
            <a:normAutofit/>
          </a:bodyPr>
          <a:lstStyle/>
          <a:p>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B291F098-BCBB-1335-6694-4BFFA4C1903F}"/>
                  </a:ext>
                </a:extLst>
              </p:cNvPr>
              <p:cNvGraphicFramePr>
                <a:graphicFrameLocks/>
              </p:cNvGraphicFramePr>
              <p:nvPr>
                <p:extLst>
                  <p:ext uri="{D42A27DB-BD31-4B8C-83A1-F6EECF244321}">
                    <p14:modId xmlns:p14="http://schemas.microsoft.com/office/powerpoint/2010/main" val="2162011922"/>
                  </p:ext>
                </p:extLst>
              </p:nvPr>
            </p:nvGraphicFramePr>
            <p:xfrm>
              <a:off x="533400" y="1143000"/>
              <a:ext cx="4572000" cy="2594802"/>
            </p:xfrm>
            <a:graphic>
              <a:graphicData uri="http://schemas.openxmlformats.org/drawingml/2006/table">
                <a:tbl>
                  <a:tblPr firstRow="1" bandRow="1">
                    <a:tableStyleId>{2D5ABB26-0587-4C30-8999-92F81FD0307C}</a:tableStyleId>
                  </a:tblPr>
                  <a:tblGrid>
                    <a:gridCol w="15240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370840">
                    <a:tc>
                      <a:txBody>
                        <a:bodyPr/>
                        <a:lstStyle/>
                        <a:p>
                          <a:pPr algn="r">
                            <a:defRPr sz="1800"/>
                          </a:pPr>
                          <a:r>
                            <a:rPr dirty="0"/>
                            <a:t>​</a:t>
                          </a:r>
                          <a14:m>
                            <m:oMath xmlns:m="http://schemas.openxmlformats.org/officeDocument/2006/math">
                              <m:sSup>
                                <m:sSupPr>
                                  <m:ctrlPr>
                                    <a:rPr sz="1800" i="1">
                                      <a:latin typeface="Cambria Math" panose="02040503050406030204" pitchFamily="18" charset="0"/>
                                    </a:rPr>
                                  </m:ctrlPr>
                                </m:sSupPr>
                                <m:e>
                                  <m:r>
                                    <a:rPr sz="1800">
                                      <a:latin typeface="Cambria Math"/>
                                    </a:rPr>
                                    <m:t>5</m:t>
                                  </m:r>
                                </m:e>
                                <m:sup>
                                  <m:r>
                                    <a:rPr sz="1800">
                                      <a:latin typeface="Cambria Math"/>
                                    </a:rPr>
                                    <m:t>2</m:t>
                                  </m:r>
                                  <m:r>
                                    <a:rPr sz="1800">
                                      <a:latin typeface="Cambria Math"/>
                                    </a:rPr>
                                    <m:t>𝑥</m:t>
                                  </m:r>
                                  <m:r>
                                    <a:rPr sz="1800">
                                      <a:latin typeface="Cambria Math"/>
                                    </a:rPr>
                                    <m:t>−1</m:t>
                                  </m:r>
                                </m:sup>
                              </m:sSup>
                            </m:oMath>
                          </a14:m>
                          <a:endParaRPr dirty="0"/>
                        </a:p>
                      </a:txBody>
                      <a:tcPr/>
                    </a:tc>
                    <a:tc>
                      <a:txBody>
                        <a:bodyPr/>
                        <a:lstStyle/>
                        <a:p>
                          <a:pPr algn="l">
                            <a:defRPr sz="1800"/>
                          </a:pPr>
                          <a:r>
                            <a:t>​</a:t>
                          </a:r>
                          <a14:m>
                            <m:oMath xmlns:m="http://schemas.openxmlformats.org/officeDocument/2006/math">
                              <m:r>
                                <a:rPr sz="1800">
                                  <a:latin typeface="Cambria Math"/>
                                </a:rPr>
                                <m:t>=60</m:t>
                              </m:r>
                            </m:oMath>
                          </a14:m>
                          <a:endParaRPr/>
                        </a:p>
                      </a:txBody>
                      <a:tcPr/>
                    </a:tc>
                    <a:tc>
                      <a:txBody>
                        <a:bodyPr/>
                        <a:lstStyle/>
                        <a:p>
                          <a:pPr algn="l"/>
                          <a:endParaRPr b="0" dirty="0"/>
                        </a:p>
                      </a:txBody>
                      <a:tcPr/>
                    </a:tc>
                    <a:extLst>
                      <a:ext uri="{0D108BD9-81ED-4DB2-BD59-A6C34878D82A}">
                        <a16:rowId xmlns:a16="http://schemas.microsoft.com/office/drawing/2014/main" val="10000"/>
                      </a:ext>
                    </a:extLst>
                  </a:tr>
                  <a:tr h="370840">
                    <a:tc>
                      <a:txBody>
                        <a:bodyPr/>
                        <a:lstStyle/>
                        <a:p>
                          <a:pPr algn="r">
                            <a:defRPr sz="1800"/>
                          </a:pPr>
                          <a:r>
                            <a:t>​</a:t>
                          </a:r>
                          <a14:m>
                            <m:oMath xmlns:m="http://schemas.openxmlformats.org/officeDocument/2006/math">
                              <m:r>
                                <m:rPr>
                                  <m:sty m:val="p"/>
                                </m:rPr>
                                <a:rPr sz="1800">
                                  <a:latin typeface="Cambria Math"/>
                                </a:rPr>
                                <m:t>ln</m:t>
                              </m:r>
                              <m:r>
                                <a:rPr sz="1800">
                                  <a:latin typeface="Cambria Math"/>
                                </a:rPr>
                                <m:t>⁡</m:t>
                              </m:r>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5</m:t>
                                      </m:r>
                                    </m:e>
                                    <m:sup>
                                      <m:r>
                                        <a:rPr sz="1800">
                                          <a:latin typeface="Cambria Math"/>
                                        </a:rPr>
                                        <m:t>2</m:t>
                                      </m:r>
                                      <m:r>
                                        <a:rPr sz="1800">
                                          <a:latin typeface="Cambria Math"/>
                                        </a:rPr>
                                        <m:t>𝑥</m:t>
                                      </m:r>
                                      <m:r>
                                        <a:rPr sz="1800">
                                          <a:latin typeface="Cambria Math"/>
                                        </a:rPr>
                                        <m:t>−1</m:t>
                                      </m:r>
                                    </m:sup>
                                  </m:sSup>
                                </m:e>
                              </m:d>
                            </m:oMath>
                          </a14:m>
                          <a:endParaRPr/>
                        </a:p>
                      </a:txBody>
                      <a:tcPr/>
                    </a:tc>
                    <a:tc>
                      <a:txBody>
                        <a:bodyPr/>
                        <a:lstStyle/>
                        <a:p>
                          <a:pPr algn="l">
                            <a:defRPr sz="1800"/>
                          </a:pPr>
                          <a:r>
                            <a:t>​</a:t>
                          </a:r>
                          <a14:m>
                            <m:oMath xmlns:m="http://schemas.openxmlformats.org/officeDocument/2006/math">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r>
                                    <a:rPr sz="1800">
                                      <a:latin typeface="Cambria Math"/>
                                    </a:rPr>
                                    <m:t>60</m:t>
                                  </m:r>
                                </m:e>
                              </m:func>
                            </m:oMath>
                          </a14:m>
                          <a:endParaRPr/>
                        </a:p>
                      </a:txBody>
                      <a:tcPr/>
                    </a:tc>
                    <a:tc>
                      <a:txBody>
                        <a:bodyPr/>
                        <a:lstStyle/>
                        <a:p>
                          <a:pPr algn="l">
                            <a:defRPr b="1"/>
                          </a:pPr>
                          <a:r>
                            <a:rPr lang="en-US" b="0" dirty="0"/>
                            <a:t>By Property 4</a:t>
                          </a:r>
                          <a:endParaRPr b="0" dirty="0"/>
                        </a:p>
                      </a:txBody>
                      <a:tcPr/>
                    </a:tc>
                    <a:extLst>
                      <a:ext uri="{0D108BD9-81ED-4DB2-BD59-A6C34878D82A}">
                        <a16:rowId xmlns:a16="http://schemas.microsoft.com/office/drawing/2014/main" val="10001"/>
                      </a:ext>
                    </a:extLst>
                  </a:tr>
                  <a:tr h="370840">
                    <a:tc>
                      <a:txBody>
                        <a:bodyPr/>
                        <a:lstStyle/>
                        <a:p>
                          <a:pPr algn="r">
                            <a:defRPr sz="1800"/>
                          </a:pPr>
                          <a:r>
                            <a:rPr dirty="0"/>
                            <a:t>​</a:t>
                          </a:r>
                          <a14:m>
                            <m:oMath xmlns:m="http://schemas.openxmlformats.org/officeDocument/2006/math">
                              <m:d>
                                <m:dPr>
                                  <m:ctrlPr>
                                    <a:rPr sz="1800" i="1">
                                      <a:latin typeface="Cambria Math" panose="02040503050406030204" pitchFamily="18" charset="0"/>
                                    </a:rPr>
                                  </m:ctrlPr>
                                </m:dPr>
                                <m:e>
                                  <m:r>
                                    <a:rPr sz="1800">
                                      <a:latin typeface="Cambria Math"/>
                                    </a:rPr>
                                    <m:t>2</m:t>
                                  </m:r>
                                  <m:r>
                                    <a:rPr sz="1800">
                                      <a:latin typeface="Cambria Math"/>
                                    </a:rPr>
                                    <m:t>𝑥</m:t>
                                  </m:r>
                                  <m:r>
                                    <a:rPr sz="1800">
                                      <a:latin typeface="Cambria Math"/>
                                    </a:rPr>
                                    <m:t>−1</m:t>
                                  </m:r>
                                </m:e>
                              </m:d>
                              <m:func>
                                <m:funcPr>
                                  <m:ctrlPr>
                                    <a:rPr sz="1800" i="1">
                                      <a:latin typeface="Cambria Math" panose="02040503050406030204" pitchFamily="18" charset="0"/>
                                    </a:rPr>
                                  </m:ctrlPr>
                                </m:funcPr>
                                <m:fName>
                                  <m:r>
                                    <m:rPr>
                                      <m:sty m:val="p"/>
                                    </m:rPr>
                                    <a:rPr sz="1800">
                                      <a:latin typeface="Cambria Math"/>
                                    </a:rPr>
                                    <m:t>ln</m:t>
                                  </m:r>
                                </m:fName>
                                <m:e>
                                  <m:r>
                                    <a:rPr sz="1800">
                                      <a:latin typeface="Cambria Math"/>
                                    </a:rPr>
                                    <m:t>5</m:t>
                                  </m:r>
                                </m:e>
                              </m:func>
                            </m:oMath>
                          </a14:m>
                          <a:endParaRPr dirty="0"/>
                        </a:p>
                      </a:txBody>
                      <a:tcPr/>
                    </a:tc>
                    <a:tc>
                      <a:txBody>
                        <a:bodyPr/>
                        <a:lstStyle/>
                        <a:p>
                          <a:pPr algn="l">
                            <a:defRPr sz="1800"/>
                          </a:pPr>
                          <a:r>
                            <a:t>​</a:t>
                          </a:r>
                          <a14:m>
                            <m:oMath xmlns:m="http://schemas.openxmlformats.org/officeDocument/2006/math">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r>
                                    <a:rPr sz="1800">
                                      <a:latin typeface="Cambria Math"/>
                                    </a:rPr>
                                    <m:t>60</m:t>
                                  </m:r>
                                </m:e>
                              </m:func>
                            </m:oMath>
                          </a14:m>
                          <a:endParaRPr/>
                        </a:p>
                      </a:txBody>
                      <a:tcPr/>
                    </a:tc>
                    <a:tc>
                      <a:txBody>
                        <a:bodyPr/>
                        <a:lstStyle/>
                        <a:p>
                          <a:pPr algn="l">
                            <a:defRPr b="1"/>
                          </a:pPr>
                          <a:r>
                            <a:rPr lang="en-US" b="0" dirty="0"/>
                            <a:t>By Property 3</a:t>
                          </a:r>
                          <a:endParaRPr b="0" dirty="0"/>
                        </a:p>
                      </a:txBody>
                      <a:tcPr/>
                    </a:tc>
                    <a:extLst>
                      <a:ext uri="{0D108BD9-81ED-4DB2-BD59-A6C34878D82A}">
                        <a16:rowId xmlns:a16="http://schemas.microsoft.com/office/drawing/2014/main" val="10002"/>
                      </a:ext>
                    </a:extLst>
                  </a:tr>
                  <a:tr h="370840">
                    <a:tc>
                      <a:txBody>
                        <a:bodyPr/>
                        <a:lstStyle/>
                        <a:p>
                          <a:pPr algn="r">
                            <a:defRPr sz="1800"/>
                          </a:pPr>
                          <a:r>
                            <a:rPr dirty="0"/>
                            <a:t>​</a:t>
                          </a:r>
                          <a14:m>
                            <m:oMath xmlns:m="http://schemas.openxmlformats.org/officeDocument/2006/math">
                              <m:r>
                                <a:rPr sz="1800">
                                  <a:latin typeface="Cambria Math"/>
                                </a:rPr>
                                <m:t>2</m:t>
                              </m:r>
                              <m:r>
                                <a:rPr sz="1800">
                                  <a:latin typeface="Cambria Math"/>
                                </a:rPr>
                                <m:t>𝑥</m:t>
                              </m:r>
                              <m:r>
                                <a:rPr sz="1800">
                                  <a:latin typeface="Cambria Math"/>
                                </a:rPr>
                                <m:t>−1</m:t>
                              </m:r>
                            </m:oMath>
                          </a14:m>
                          <a:endParaRPr dirty="0"/>
                        </a:p>
                      </a:txBody>
                      <a:tcPr/>
                    </a:tc>
                    <a:tc>
                      <a:txBody>
                        <a:bodyPr/>
                        <a:lstStyle/>
                        <a:p>
                          <a:pPr algn="l">
                            <a:defRPr sz="1800"/>
                          </a:pPr>
                          <a:r>
                            <a:t>​</a:t>
                          </a:r>
                          <a14:m>
                            <m:oMath xmlns:m="http://schemas.openxmlformats.org/officeDocument/2006/math">
                              <m:r>
                                <a:rPr sz="1800">
                                  <a:latin typeface="Cambria Math"/>
                                </a:rPr>
                                <m:t>=</m:t>
                              </m:r>
                              <m:f>
                                <m:fPr>
                                  <m:ctrlPr>
                                    <a:rPr sz="1800" i="1">
                                      <a:latin typeface="Cambria Math" panose="02040503050406030204" pitchFamily="18" charset="0"/>
                                    </a:rPr>
                                  </m:ctrlPr>
                                </m:fPr>
                                <m:num>
                                  <m:func>
                                    <m:funcPr>
                                      <m:ctrlPr>
                                        <a:rPr sz="1800" i="1">
                                          <a:latin typeface="Cambria Math" panose="02040503050406030204" pitchFamily="18" charset="0"/>
                                        </a:rPr>
                                      </m:ctrlPr>
                                    </m:funcPr>
                                    <m:fName>
                                      <m:r>
                                        <m:rPr>
                                          <m:sty m:val="p"/>
                                        </m:rPr>
                                        <a:rPr sz="1800">
                                          <a:latin typeface="Cambria Math"/>
                                        </a:rPr>
                                        <m:t>ln</m:t>
                                      </m:r>
                                    </m:fName>
                                    <m:e>
                                      <m:r>
                                        <a:rPr sz="1800">
                                          <a:latin typeface="Cambria Math"/>
                                        </a:rPr>
                                        <m:t>60</m:t>
                                      </m:r>
                                    </m:e>
                                  </m:func>
                                </m:num>
                                <m:den>
                                  <m:func>
                                    <m:funcPr>
                                      <m:ctrlPr>
                                        <a:rPr sz="1800" i="1">
                                          <a:latin typeface="Cambria Math" panose="02040503050406030204" pitchFamily="18" charset="0"/>
                                        </a:rPr>
                                      </m:ctrlPr>
                                    </m:funcPr>
                                    <m:fName>
                                      <m:r>
                                        <m:rPr>
                                          <m:sty m:val="p"/>
                                        </m:rPr>
                                        <a:rPr sz="1800">
                                          <a:latin typeface="Cambria Math"/>
                                        </a:rPr>
                                        <m:t>ln</m:t>
                                      </m:r>
                                    </m:fName>
                                    <m:e>
                                      <m:r>
                                        <a:rPr sz="1800">
                                          <a:latin typeface="Cambria Math"/>
                                        </a:rPr>
                                        <m:t>5</m:t>
                                      </m:r>
                                    </m:e>
                                  </m:func>
                                </m:den>
                              </m:f>
                            </m:oMath>
                          </a14:m>
                          <a:endParaRPr/>
                        </a:p>
                      </a:txBody>
                      <a:tcPr/>
                    </a:tc>
                    <a:tc>
                      <a:txBody>
                        <a:bodyPr/>
                        <a:lstStyle/>
                        <a:p>
                          <a:pPr algn="l"/>
                          <a:endParaRPr b="0" dirty="0"/>
                        </a:p>
                      </a:txBody>
                      <a:tcPr/>
                    </a:tc>
                    <a:extLst>
                      <a:ext uri="{0D108BD9-81ED-4DB2-BD59-A6C34878D82A}">
                        <a16:rowId xmlns:a16="http://schemas.microsoft.com/office/drawing/2014/main" val="10003"/>
                      </a:ext>
                    </a:extLst>
                  </a:tr>
                  <a:tr h="370840">
                    <a:tc>
                      <a:txBody>
                        <a:bodyPr/>
                        <a:lstStyle/>
                        <a:p>
                          <a:pPr algn="r">
                            <a:defRPr sz="1800"/>
                          </a:pPr>
                          <a:r>
                            <a:rPr dirty="0"/>
                            <a:t>​</a:t>
                          </a:r>
                          <a14:m>
                            <m:oMath xmlns:m="http://schemas.openxmlformats.org/officeDocument/2006/math">
                              <m:r>
                                <a:rPr sz="1800">
                                  <a:latin typeface="Cambria Math"/>
                                </a:rPr>
                                <m:t>2</m:t>
                              </m:r>
                              <m:r>
                                <a:rPr sz="1800">
                                  <a:latin typeface="Cambria Math"/>
                                </a:rPr>
                                <m:t>𝑥</m:t>
                              </m:r>
                            </m:oMath>
                          </a14:m>
                          <a:endParaRPr dirty="0"/>
                        </a:p>
                      </a:txBody>
                      <a:tcPr/>
                    </a:tc>
                    <a:tc>
                      <a:txBody>
                        <a:bodyPr/>
                        <a:lstStyle/>
                        <a:p>
                          <a:pPr algn="l">
                            <a:defRPr sz="1800"/>
                          </a:pPr>
                          <a:r>
                            <a:rPr dirty="0"/>
                            <a:t>​</a:t>
                          </a:r>
                          <a14:m>
                            <m:oMath xmlns:m="http://schemas.openxmlformats.org/officeDocument/2006/math">
                              <m:r>
                                <a:rPr sz="1800">
                                  <a:latin typeface="Cambria Math"/>
                                </a:rPr>
                                <m:t>=1+</m:t>
                              </m:r>
                              <m:f>
                                <m:fPr>
                                  <m:ctrlPr>
                                    <a:rPr sz="1800" i="1">
                                      <a:latin typeface="Cambria Math" panose="02040503050406030204" pitchFamily="18" charset="0"/>
                                    </a:rPr>
                                  </m:ctrlPr>
                                </m:fPr>
                                <m:num>
                                  <m:func>
                                    <m:funcPr>
                                      <m:ctrlPr>
                                        <a:rPr sz="1800" i="1">
                                          <a:latin typeface="Cambria Math" panose="02040503050406030204" pitchFamily="18" charset="0"/>
                                        </a:rPr>
                                      </m:ctrlPr>
                                    </m:funcPr>
                                    <m:fName>
                                      <m:r>
                                        <m:rPr>
                                          <m:sty m:val="p"/>
                                        </m:rPr>
                                        <a:rPr sz="1800">
                                          <a:latin typeface="Cambria Math"/>
                                        </a:rPr>
                                        <m:t>ln</m:t>
                                      </m:r>
                                    </m:fName>
                                    <m:e>
                                      <m:r>
                                        <a:rPr sz="1800">
                                          <a:latin typeface="Cambria Math"/>
                                        </a:rPr>
                                        <m:t>60</m:t>
                                      </m:r>
                                    </m:e>
                                  </m:func>
                                </m:num>
                                <m:den>
                                  <m:func>
                                    <m:funcPr>
                                      <m:ctrlPr>
                                        <a:rPr sz="1800" i="1">
                                          <a:latin typeface="Cambria Math" panose="02040503050406030204" pitchFamily="18" charset="0"/>
                                        </a:rPr>
                                      </m:ctrlPr>
                                    </m:funcPr>
                                    <m:fName>
                                      <m:r>
                                        <m:rPr>
                                          <m:sty m:val="p"/>
                                        </m:rPr>
                                        <a:rPr sz="1800">
                                          <a:latin typeface="Cambria Math"/>
                                        </a:rPr>
                                        <m:t>ln</m:t>
                                      </m:r>
                                    </m:fName>
                                    <m:e>
                                      <m:r>
                                        <a:rPr sz="1800">
                                          <a:latin typeface="Cambria Math"/>
                                        </a:rPr>
                                        <m:t>5</m:t>
                                      </m:r>
                                    </m:e>
                                  </m:func>
                                </m:den>
                              </m:f>
                            </m:oMath>
                          </a14:m>
                          <a:endParaRPr dirty="0"/>
                        </a:p>
                      </a:txBody>
                      <a:tcPr/>
                    </a:tc>
                    <a:tc>
                      <a:txBody>
                        <a:bodyPr/>
                        <a:lstStyle/>
                        <a:p>
                          <a:pPr algn="l"/>
                          <a:endParaRPr b="0" dirty="0"/>
                        </a:p>
                      </a:txBody>
                      <a:tcPr/>
                    </a:tc>
                    <a:extLst>
                      <a:ext uri="{0D108BD9-81ED-4DB2-BD59-A6C34878D82A}">
                        <a16:rowId xmlns:a16="http://schemas.microsoft.com/office/drawing/2014/main" val="10004"/>
                      </a:ext>
                    </a:extLst>
                  </a:tr>
                  <a:tr h="370840">
                    <a:tc>
                      <a:txBody>
                        <a:bodyPr/>
                        <a:lstStyle/>
                        <a:p>
                          <a:pPr algn="r">
                            <a:defRPr sz="1800"/>
                          </a:pPr>
                          <a14:m>
                            <m:oMathPara xmlns:m="http://schemas.openxmlformats.org/officeDocument/2006/math">
                              <m:oMathParaPr>
                                <m:jc m:val="right"/>
                              </m:oMathParaPr>
                              <m:oMath xmlns:m="http://schemas.openxmlformats.org/officeDocument/2006/math">
                                <m:r>
                                  <a:rPr sz="1800">
                                    <a:latin typeface="Cambria Math"/>
                                  </a:rPr>
                                  <m:t>𝑥</m:t>
                                </m:r>
                              </m:oMath>
                            </m:oMathPara>
                          </a14:m>
                          <a:endParaRPr dirty="0"/>
                        </a:p>
                      </a:txBody>
                      <a:tcPr/>
                    </a:tc>
                    <a:tc>
                      <a:txBody>
                        <a:bodyPr/>
                        <a:lstStyle/>
                        <a:p>
                          <a:pPr algn="l">
                            <a:defRPr sz="1800"/>
                          </a:pPr>
                          <a:r>
                            <a:t>​</a:t>
                          </a:r>
                          <a14:m>
                            <m:oMath xmlns:m="http://schemas.openxmlformats.org/officeDocument/2006/math">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r>
                                <a:rPr sz="1800">
                                  <a:latin typeface="Cambria Math"/>
                                </a:rPr>
                                <m:t>+</m:t>
                              </m:r>
                              <m:f>
                                <m:fPr>
                                  <m:ctrlPr>
                                    <a:rPr sz="1800" i="1">
                                      <a:latin typeface="Cambria Math" panose="02040503050406030204" pitchFamily="18" charset="0"/>
                                    </a:rPr>
                                  </m:ctrlPr>
                                </m:fPr>
                                <m:num>
                                  <m:func>
                                    <m:funcPr>
                                      <m:ctrlPr>
                                        <a:rPr sz="1800" i="1">
                                          <a:latin typeface="Cambria Math" panose="02040503050406030204" pitchFamily="18" charset="0"/>
                                        </a:rPr>
                                      </m:ctrlPr>
                                    </m:funcPr>
                                    <m:fName>
                                      <m:r>
                                        <m:rPr>
                                          <m:sty m:val="p"/>
                                        </m:rPr>
                                        <a:rPr sz="1800">
                                          <a:latin typeface="Cambria Math"/>
                                        </a:rPr>
                                        <m:t>ln</m:t>
                                      </m:r>
                                    </m:fName>
                                    <m:e>
                                      <m:r>
                                        <a:rPr sz="1800">
                                          <a:latin typeface="Cambria Math"/>
                                        </a:rPr>
                                        <m:t>60</m:t>
                                      </m:r>
                                    </m:e>
                                  </m:func>
                                </m:num>
                                <m:den>
                                  <m:r>
                                    <a:rPr sz="1800">
                                      <a:latin typeface="Cambria Math"/>
                                    </a:rPr>
                                    <m:t>2</m:t>
                                  </m:r>
                                  <m:func>
                                    <m:funcPr>
                                      <m:ctrlPr>
                                        <a:rPr sz="1800" i="1">
                                          <a:latin typeface="Cambria Math" panose="02040503050406030204" pitchFamily="18" charset="0"/>
                                        </a:rPr>
                                      </m:ctrlPr>
                                    </m:funcPr>
                                    <m:fName>
                                      <m:r>
                                        <m:rPr>
                                          <m:sty m:val="p"/>
                                        </m:rPr>
                                        <a:rPr sz="1800">
                                          <a:latin typeface="Cambria Math"/>
                                        </a:rPr>
                                        <m:t>ln</m:t>
                                      </m:r>
                                    </m:fName>
                                    <m:e>
                                      <m:r>
                                        <a:rPr sz="1800">
                                          <a:latin typeface="Cambria Math"/>
                                        </a:rPr>
                                        <m:t>5</m:t>
                                      </m:r>
                                    </m:e>
                                  </m:func>
                                </m:den>
                              </m:f>
                            </m:oMath>
                          </a14:m>
                          <a:endParaRPr/>
                        </a:p>
                      </a:txBody>
                      <a:tcPr/>
                    </a:tc>
                    <a:tc>
                      <a:txBody>
                        <a:bodyPr/>
                        <a:lstStyle/>
                        <a:p>
                          <a:pPr algn="l"/>
                          <a:endParaRPr b="0" dirty="0"/>
                        </a:p>
                      </a:txBody>
                      <a:tcPr/>
                    </a:tc>
                    <a:extLst>
                      <a:ext uri="{0D108BD9-81ED-4DB2-BD59-A6C34878D82A}">
                        <a16:rowId xmlns:a16="http://schemas.microsoft.com/office/drawing/2014/main" val="10005"/>
                      </a:ext>
                    </a:extLst>
                  </a:tr>
                </a:tbl>
              </a:graphicData>
            </a:graphic>
          </p:graphicFrame>
        </mc:Choice>
        <mc:Fallback xmlns="">
          <p:graphicFrame>
            <p:nvGraphicFramePr>
              <p:cNvPr id="4" name="Table Placeholder 2">
                <a:extLst>
                  <a:ext uri="{FF2B5EF4-FFF2-40B4-BE49-F238E27FC236}">
                    <a16:creationId xmlns:a16="http://schemas.microsoft.com/office/drawing/2014/main" id="{B291F098-BCBB-1335-6694-4BFFA4C1903F}"/>
                  </a:ext>
                </a:extLst>
              </p:cNvPr>
              <p:cNvGraphicFramePr>
                <a:graphicFrameLocks/>
              </p:cNvGraphicFramePr>
              <p:nvPr>
                <p:extLst>
                  <p:ext uri="{D42A27DB-BD31-4B8C-83A1-F6EECF244321}">
                    <p14:modId xmlns:p14="http://schemas.microsoft.com/office/powerpoint/2010/main" val="2162011922"/>
                  </p:ext>
                </p:extLst>
              </p:nvPr>
            </p:nvGraphicFramePr>
            <p:xfrm>
              <a:off x="533400" y="1143000"/>
              <a:ext cx="4572000" cy="2594802"/>
            </p:xfrm>
            <a:graphic>
              <a:graphicData uri="http://schemas.openxmlformats.org/drawingml/2006/table">
                <a:tbl>
                  <a:tblPr firstRow="1" bandRow="1">
                    <a:tableStyleId>{2D5ABB26-0587-4C30-8999-92F81FD0307C}</a:tableStyleId>
                  </a:tblPr>
                  <a:tblGrid>
                    <a:gridCol w="15240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370840">
                    <a:tc>
                      <a:txBody>
                        <a:bodyPr/>
                        <a:lstStyle/>
                        <a:p>
                          <a:endParaRPr lang="en-US"/>
                        </a:p>
                      </a:txBody>
                      <a:tcPr>
                        <a:blipFill>
                          <a:blip r:embed="rId2"/>
                          <a:stretch>
                            <a:fillRect t="-8197" r="-200400" b="-609836"/>
                          </a:stretch>
                        </a:blipFill>
                      </a:tcPr>
                    </a:tc>
                    <a:tc>
                      <a:txBody>
                        <a:bodyPr/>
                        <a:lstStyle/>
                        <a:p>
                          <a:endParaRPr lang="en-US"/>
                        </a:p>
                      </a:txBody>
                      <a:tcPr>
                        <a:blipFill>
                          <a:blip r:embed="rId2"/>
                          <a:stretch>
                            <a:fillRect l="-110619" t="-8197" r="-121681" b="-609836"/>
                          </a:stretch>
                        </a:blipFill>
                      </a:tcPr>
                    </a:tc>
                    <a:tc>
                      <a:txBody>
                        <a:bodyPr/>
                        <a:lstStyle/>
                        <a:p>
                          <a:pPr algn="l"/>
                          <a:endParaRPr b="0" dirty="0"/>
                        </a:p>
                      </a:txBody>
                      <a:tcPr/>
                    </a:tc>
                    <a:extLst>
                      <a:ext uri="{0D108BD9-81ED-4DB2-BD59-A6C34878D82A}">
                        <a16:rowId xmlns:a16="http://schemas.microsoft.com/office/drawing/2014/main" val="10000"/>
                      </a:ext>
                    </a:extLst>
                  </a:tr>
                  <a:tr h="370840">
                    <a:tc>
                      <a:txBody>
                        <a:bodyPr/>
                        <a:lstStyle/>
                        <a:p>
                          <a:endParaRPr lang="en-US"/>
                        </a:p>
                      </a:txBody>
                      <a:tcPr>
                        <a:blipFill>
                          <a:blip r:embed="rId2"/>
                          <a:stretch>
                            <a:fillRect t="-108197" r="-200400" b="-509836"/>
                          </a:stretch>
                        </a:blipFill>
                      </a:tcPr>
                    </a:tc>
                    <a:tc>
                      <a:txBody>
                        <a:bodyPr/>
                        <a:lstStyle/>
                        <a:p>
                          <a:endParaRPr lang="en-US"/>
                        </a:p>
                      </a:txBody>
                      <a:tcPr>
                        <a:blipFill>
                          <a:blip r:embed="rId2"/>
                          <a:stretch>
                            <a:fillRect l="-110619" t="-108197" r="-121681" b="-509836"/>
                          </a:stretch>
                        </a:blipFill>
                      </a:tcPr>
                    </a:tc>
                    <a:tc>
                      <a:txBody>
                        <a:bodyPr/>
                        <a:lstStyle/>
                        <a:p>
                          <a:pPr algn="l">
                            <a:defRPr b="1"/>
                          </a:pPr>
                          <a:r>
                            <a:rPr lang="en-US" b="0" dirty="0"/>
                            <a:t>By Property 4</a:t>
                          </a:r>
                          <a:endParaRPr b="0" dirty="0"/>
                        </a:p>
                      </a:txBody>
                      <a:tcPr/>
                    </a:tc>
                    <a:extLst>
                      <a:ext uri="{0D108BD9-81ED-4DB2-BD59-A6C34878D82A}">
                        <a16:rowId xmlns:a16="http://schemas.microsoft.com/office/drawing/2014/main" val="10001"/>
                      </a:ext>
                    </a:extLst>
                  </a:tr>
                  <a:tr h="370840">
                    <a:tc>
                      <a:txBody>
                        <a:bodyPr/>
                        <a:lstStyle/>
                        <a:p>
                          <a:endParaRPr lang="en-US"/>
                        </a:p>
                      </a:txBody>
                      <a:tcPr>
                        <a:blipFill>
                          <a:blip r:embed="rId2"/>
                          <a:stretch>
                            <a:fillRect t="-208197" r="-200400" b="-409836"/>
                          </a:stretch>
                        </a:blipFill>
                      </a:tcPr>
                    </a:tc>
                    <a:tc>
                      <a:txBody>
                        <a:bodyPr/>
                        <a:lstStyle/>
                        <a:p>
                          <a:endParaRPr lang="en-US"/>
                        </a:p>
                      </a:txBody>
                      <a:tcPr>
                        <a:blipFill>
                          <a:blip r:embed="rId2"/>
                          <a:stretch>
                            <a:fillRect l="-110619" t="-208197" r="-121681" b="-409836"/>
                          </a:stretch>
                        </a:blipFill>
                      </a:tcPr>
                    </a:tc>
                    <a:tc>
                      <a:txBody>
                        <a:bodyPr/>
                        <a:lstStyle/>
                        <a:p>
                          <a:pPr algn="l">
                            <a:defRPr b="1"/>
                          </a:pPr>
                          <a:r>
                            <a:rPr lang="en-US" b="0" dirty="0"/>
                            <a:t>By Property 3</a:t>
                          </a:r>
                          <a:endParaRPr b="0" dirty="0"/>
                        </a:p>
                      </a:txBody>
                      <a:tcPr/>
                    </a:tc>
                    <a:extLst>
                      <a:ext uri="{0D108BD9-81ED-4DB2-BD59-A6C34878D82A}">
                        <a16:rowId xmlns:a16="http://schemas.microsoft.com/office/drawing/2014/main" val="10002"/>
                      </a:ext>
                    </a:extLst>
                  </a:tr>
                  <a:tr h="494094">
                    <a:tc>
                      <a:txBody>
                        <a:bodyPr/>
                        <a:lstStyle/>
                        <a:p>
                          <a:endParaRPr lang="en-US"/>
                        </a:p>
                      </a:txBody>
                      <a:tcPr>
                        <a:blipFill>
                          <a:blip r:embed="rId2"/>
                          <a:stretch>
                            <a:fillRect t="-232099" r="-200400" b="-208642"/>
                          </a:stretch>
                        </a:blipFill>
                      </a:tcPr>
                    </a:tc>
                    <a:tc>
                      <a:txBody>
                        <a:bodyPr/>
                        <a:lstStyle/>
                        <a:p>
                          <a:endParaRPr lang="en-US"/>
                        </a:p>
                      </a:txBody>
                      <a:tcPr>
                        <a:blipFill>
                          <a:blip r:embed="rId2"/>
                          <a:stretch>
                            <a:fillRect l="-110619" t="-232099" r="-121681" b="-208642"/>
                          </a:stretch>
                        </a:blipFill>
                      </a:tcPr>
                    </a:tc>
                    <a:tc>
                      <a:txBody>
                        <a:bodyPr/>
                        <a:lstStyle/>
                        <a:p>
                          <a:pPr algn="l"/>
                          <a:endParaRPr b="0" dirty="0"/>
                        </a:p>
                      </a:txBody>
                      <a:tcPr/>
                    </a:tc>
                    <a:extLst>
                      <a:ext uri="{0D108BD9-81ED-4DB2-BD59-A6C34878D82A}">
                        <a16:rowId xmlns:a16="http://schemas.microsoft.com/office/drawing/2014/main" val="10003"/>
                      </a:ext>
                    </a:extLst>
                  </a:tr>
                  <a:tr h="494094">
                    <a:tc>
                      <a:txBody>
                        <a:bodyPr/>
                        <a:lstStyle/>
                        <a:p>
                          <a:endParaRPr lang="en-US"/>
                        </a:p>
                      </a:txBody>
                      <a:tcPr>
                        <a:blipFill>
                          <a:blip r:embed="rId2"/>
                          <a:stretch>
                            <a:fillRect t="-328049" r="-200400" b="-106098"/>
                          </a:stretch>
                        </a:blipFill>
                      </a:tcPr>
                    </a:tc>
                    <a:tc>
                      <a:txBody>
                        <a:bodyPr/>
                        <a:lstStyle/>
                        <a:p>
                          <a:endParaRPr lang="en-US"/>
                        </a:p>
                      </a:txBody>
                      <a:tcPr>
                        <a:blipFill>
                          <a:blip r:embed="rId2"/>
                          <a:stretch>
                            <a:fillRect l="-110619" t="-328049" r="-121681" b="-106098"/>
                          </a:stretch>
                        </a:blipFill>
                      </a:tcPr>
                    </a:tc>
                    <a:tc>
                      <a:txBody>
                        <a:bodyPr/>
                        <a:lstStyle/>
                        <a:p>
                          <a:pPr algn="l"/>
                          <a:endParaRPr b="0" dirty="0"/>
                        </a:p>
                      </a:txBody>
                      <a:tcPr/>
                    </a:tc>
                    <a:extLst>
                      <a:ext uri="{0D108BD9-81ED-4DB2-BD59-A6C34878D82A}">
                        <a16:rowId xmlns:a16="http://schemas.microsoft.com/office/drawing/2014/main" val="10004"/>
                      </a:ext>
                    </a:extLst>
                  </a:tr>
                  <a:tr h="494094">
                    <a:tc>
                      <a:txBody>
                        <a:bodyPr/>
                        <a:lstStyle/>
                        <a:p>
                          <a:endParaRPr lang="en-US"/>
                        </a:p>
                      </a:txBody>
                      <a:tcPr>
                        <a:blipFill>
                          <a:blip r:embed="rId2"/>
                          <a:stretch>
                            <a:fillRect t="-433333" r="-200400" b="-7407"/>
                          </a:stretch>
                        </a:blipFill>
                      </a:tcPr>
                    </a:tc>
                    <a:tc>
                      <a:txBody>
                        <a:bodyPr/>
                        <a:lstStyle/>
                        <a:p>
                          <a:endParaRPr lang="en-US"/>
                        </a:p>
                      </a:txBody>
                      <a:tcPr>
                        <a:blipFill>
                          <a:blip r:embed="rId2"/>
                          <a:stretch>
                            <a:fillRect l="-110619" t="-433333" r="-121681" b="-7407"/>
                          </a:stretch>
                        </a:blipFill>
                      </a:tcPr>
                    </a:tc>
                    <a:tc>
                      <a:txBody>
                        <a:bodyPr/>
                        <a:lstStyle/>
                        <a:p>
                          <a:pPr algn="l"/>
                          <a:endParaRPr b="0" dirty="0"/>
                        </a:p>
                      </a:txBody>
                      <a:tcPr/>
                    </a:tc>
                    <a:extLst>
                      <a:ext uri="{0D108BD9-81ED-4DB2-BD59-A6C34878D82A}">
                        <a16:rowId xmlns:a16="http://schemas.microsoft.com/office/drawing/2014/main" val="10005"/>
                      </a:ext>
                    </a:extLst>
                  </a:tr>
                </a:tbl>
              </a:graphicData>
            </a:graphic>
          </p:graphicFrame>
        </mc:Fallback>
      </mc:AlternateContent>
      <p:sp>
        <p:nvSpPr>
          <p:cNvPr id="7" name="TextBox 6">
            <a:extLst>
              <a:ext uri="{FF2B5EF4-FFF2-40B4-BE49-F238E27FC236}">
                <a16:creationId xmlns:a16="http://schemas.microsoft.com/office/drawing/2014/main" id="{AD4A6C87-DF6E-F75D-0640-4B5582770AD1}"/>
              </a:ext>
            </a:extLst>
          </p:cNvPr>
          <p:cNvSpPr txBox="1"/>
          <p:nvPr/>
        </p:nvSpPr>
        <p:spPr>
          <a:xfrm>
            <a:off x="457200" y="1029286"/>
            <a:ext cx="8229600" cy="523220"/>
          </a:xfrm>
          <a:prstGeom prst="rect">
            <a:avLst/>
          </a:prstGeom>
          <a:noFill/>
        </p:spPr>
        <p:txBody>
          <a:bodyPr wrap="square">
            <a:spAutoFit/>
          </a:bodyPr>
          <a:lstStyle/>
          <a:p>
            <a:pPr marL="342900" indent="-342900">
              <a:buSzPct val="150000"/>
              <a:buFont typeface="+mj-lt"/>
              <a:buAutoNum type="alphaLcPeriod" startAt="2"/>
            </a:pPr>
            <a:r>
              <a:rPr lang="en-US" sz="1800" dirty="0"/>
              <a:t> </a:t>
            </a:r>
            <a:r>
              <a:rPr lang="en-US" sz="2800" dirty="0"/>
              <a:t> </a:t>
            </a:r>
            <a:endParaRPr lang="en-US"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DE62E01-6A78-C4E0-8D64-8EC5D99B5AAC}"/>
                  </a:ext>
                </a:extLst>
              </p:cNvPr>
              <p:cNvSpPr txBox="1"/>
              <p:nvPr/>
            </p:nvSpPr>
            <p:spPr>
              <a:xfrm>
                <a:off x="536248" y="4038600"/>
                <a:ext cx="8150552" cy="1257908"/>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rgbClr val="366092"/>
                    </a:solidFill>
                    <a:effectLst/>
                    <a:uLnTx/>
                    <a:uFillTx/>
                    <a:latin typeface="Calibri"/>
                    <a:ea typeface="+mn-ea"/>
                    <a:cs typeface="+mn-cs"/>
                  </a:rPr>
                  <a:t>In decimal form, we can write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5</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0943</m:t>
                        </m:r>
                      </m:num>
                      <m:den>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2189</m:t>
                        </m:r>
                      </m:den>
                    </m:f>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7720</m:t>
                    </m:r>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a:t>
                </a:r>
              </a:p>
            </p:txBody>
          </p:sp>
        </mc:Choice>
        <mc:Fallback xmlns="">
          <p:sp>
            <p:nvSpPr>
              <p:cNvPr id="9" name="TextBox 8">
                <a:extLst>
                  <a:ext uri="{FF2B5EF4-FFF2-40B4-BE49-F238E27FC236}">
                    <a16:creationId xmlns:a16="http://schemas.microsoft.com/office/drawing/2014/main" id="{EDE62E01-6A78-C4E0-8D64-8EC5D99B5AAC}"/>
                  </a:ext>
                </a:extLst>
              </p:cNvPr>
              <p:cNvSpPr txBox="1">
                <a:spLocks noRot="1" noChangeAspect="1" noMove="1" noResize="1" noEditPoints="1" noAdjustHandles="1" noChangeArrowheads="1" noChangeShapeType="1" noTextEdit="1"/>
              </p:cNvSpPr>
              <p:nvPr/>
            </p:nvSpPr>
            <p:spPr>
              <a:xfrm>
                <a:off x="536248" y="4038600"/>
                <a:ext cx="8150552" cy="1257908"/>
              </a:xfrm>
              <a:prstGeom prst="rect">
                <a:avLst/>
              </a:prstGeom>
              <a:blipFill>
                <a:blip r:embed="rId3"/>
                <a:stretch>
                  <a:fillRect l="-1571" t="-4854" b="-5825"/>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Equations (cont.)</a:t>
            </a:r>
          </a:p>
        </p:txBody>
      </p:sp>
      <p:sp>
        <p:nvSpPr>
          <p:cNvPr id="3" name="Text Placeholder 2"/>
          <p:cNvSpPr>
            <a:spLocks noGrp="1"/>
          </p:cNvSpPr>
          <p:nvPr>
            <p:ph type="body" sz="quarter" idx="10"/>
          </p:nvPr>
        </p:nvSpPr>
        <p:spPr/>
        <p:txBody>
          <a:bodyPr/>
          <a:lstStyle/>
          <a:p>
            <a:pPr marL="514350" indent="-514350">
              <a:buFont typeface="+mj-lt"/>
              <a:buAutoNum type="alphaLcPeriod" startAt="3"/>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051DD694-0C22-A1A1-0ACA-6F0AE1821401}"/>
                  </a:ext>
                </a:extLst>
              </p:cNvPr>
              <p:cNvGraphicFramePr>
                <a:graphicFrameLocks/>
              </p:cNvGraphicFramePr>
              <p:nvPr>
                <p:extLst>
                  <p:ext uri="{D42A27DB-BD31-4B8C-83A1-F6EECF244321}">
                    <p14:modId xmlns:p14="http://schemas.microsoft.com/office/powerpoint/2010/main" val="566052371"/>
                  </p:ext>
                </p:extLst>
              </p:nvPr>
            </p:nvGraphicFramePr>
            <p:xfrm>
              <a:off x="437260" y="1143000"/>
              <a:ext cx="8229600" cy="2668905"/>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781940">
                      <a:extLst>
                        <a:ext uri="{9D8B030D-6E8A-4147-A177-3AD203B41FA5}">
                          <a16:colId xmlns:a16="http://schemas.microsoft.com/office/drawing/2014/main" val="20001"/>
                        </a:ext>
                      </a:extLst>
                    </a:gridCol>
                    <a:gridCol w="4704460">
                      <a:extLst>
                        <a:ext uri="{9D8B030D-6E8A-4147-A177-3AD203B41FA5}">
                          <a16:colId xmlns:a16="http://schemas.microsoft.com/office/drawing/2014/main" val="20002"/>
                        </a:ext>
                      </a:extLst>
                    </a:gridCol>
                  </a:tblGrid>
                  <a:tr h="370840">
                    <a:tc>
                      <a:txBody>
                        <a:bodyPr/>
                        <a:lstStyle/>
                        <a:p>
                          <a:pPr algn="r">
                            <a:defRPr sz="1800"/>
                          </a:pPr>
                          <a:r>
                            <a:rPr dirty="0"/>
                            <a:t>​</a:t>
                          </a:r>
                          <a14:m>
                            <m:oMath xmlns:m="http://schemas.openxmlformats.org/officeDocument/2006/math">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r>
                                        <a:rPr sz="1800">
                                          <a:latin typeface="Cambria Math"/>
                                        </a:rPr>
                                        <m:t>𝑥</m:t>
                                      </m:r>
                                      <m:r>
                                        <a:rPr sz="1800">
                                          <a:latin typeface="Cambria Math"/>
                                        </a:rPr>
                                        <m:t>−3</m:t>
                                      </m:r>
                                    </m:e>
                                  </m:d>
                                </m:e>
                              </m:func>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r>
                                        <a:rPr sz="1800">
                                          <a:latin typeface="Cambria Math"/>
                                        </a:rPr>
                                        <m:t>𝑥</m:t>
                                      </m:r>
                                      <m:r>
                                        <a:rPr sz="1800">
                                          <a:latin typeface="Cambria Math"/>
                                        </a:rPr>
                                        <m:t>+3</m:t>
                                      </m:r>
                                    </m:e>
                                  </m:d>
                                </m:e>
                              </m:func>
                            </m:oMath>
                          </a14:m>
                          <a:endParaRPr dirty="0"/>
                        </a:p>
                      </a:txBody>
                      <a:tcPr/>
                    </a:tc>
                    <a:tc>
                      <a:txBody>
                        <a:bodyPr/>
                        <a:lstStyle/>
                        <a:p>
                          <a:pPr algn="l">
                            <a:defRPr sz="1800"/>
                          </a:pPr>
                          <a:r>
                            <a:t>​</a:t>
                          </a:r>
                          <a14:m>
                            <m:oMath xmlns:m="http://schemas.openxmlformats.org/officeDocument/2006/math">
                              <m:r>
                                <a:rPr sz="1800">
                                  <a:latin typeface="Cambria Math"/>
                                </a:rPr>
                                <m:t>=0</m:t>
                              </m:r>
                            </m:oMath>
                          </a14:m>
                          <a:endParaRPr/>
                        </a:p>
                      </a:txBody>
                      <a:tcPr/>
                    </a:tc>
                    <a:tc>
                      <a:txBody>
                        <a:bodyPr/>
                        <a:lstStyle/>
                        <a:p>
                          <a:pPr algn="l"/>
                          <a:endParaRPr/>
                        </a:p>
                      </a:txBody>
                      <a:tcPr/>
                    </a:tc>
                    <a:extLst>
                      <a:ext uri="{0D108BD9-81ED-4DB2-BD59-A6C34878D82A}">
                        <a16:rowId xmlns:a16="http://schemas.microsoft.com/office/drawing/2014/main" val="10000"/>
                      </a:ext>
                    </a:extLst>
                  </a:tr>
                  <a:tr h="370840">
                    <a:tc>
                      <a:txBody>
                        <a:bodyPr/>
                        <a:lstStyle/>
                        <a:p>
                          <a:pPr algn="r">
                            <a:defRPr sz="1800"/>
                          </a:pPr>
                          <a:r>
                            <a:t>​</a:t>
                          </a:r>
                          <a14:m>
                            <m:oMath xmlns:m="http://schemas.openxmlformats.org/officeDocument/2006/math">
                              <m:r>
                                <m:rPr>
                                  <m:sty m:val="p"/>
                                </m:rPr>
                                <a:rPr sz="1800">
                                  <a:latin typeface="Cambria Math"/>
                                </a:rPr>
                                <m:t>ln</m:t>
                              </m:r>
                              <m:r>
                                <a:rPr sz="1800">
                                  <a:latin typeface="Cambria Math"/>
                                </a:rPr>
                                <m:t>⁡</m:t>
                              </m:r>
                              <m:d>
                                <m:dPr>
                                  <m:ctrlPr>
                                    <a:rPr sz="1800" i="1">
                                      <a:latin typeface="Cambria Math" panose="02040503050406030204" pitchFamily="18" charset="0"/>
                                    </a:rPr>
                                  </m:ctrlPr>
                                </m:dPr>
                                <m:e>
                                  <m:d>
                                    <m:dPr>
                                      <m:ctrlPr>
                                        <a:rPr sz="1800" i="1">
                                          <a:latin typeface="Cambria Math" panose="02040503050406030204" pitchFamily="18" charset="0"/>
                                        </a:rPr>
                                      </m:ctrlPr>
                                    </m:dPr>
                                    <m:e>
                                      <m:r>
                                        <a:rPr sz="1800">
                                          <a:latin typeface="Cambria Math"/>
                                        </a:rPr>
                                        <m:t>𝑥</m:t>
                                      </m:r>
                                      <m:r>
                                        <a:rPr sz="1800">
                                          <a:latin typeface="Cambria Math"/>
                                        </a:rPr>
                                        <m:t>−3</m:t>
                                      </m:r>
                                    </m:e>
                                  </m:d>
                                  <m:d>
                                    <m:dPr>
                                      <m:ctrlPr>
                                        <a:rPr sz="1800" i="1">
                                          <a:latin typeface="Cambria Math" panose="02040503050406030204" pitchFamily="18" charset="0"/>
                                        </a:rPr>
                                      </m:ctrlPr>
                                    </m:dPr>
                                    <m:e>
                                      <m:r>
                                        <a:rPr sz="1800">
                                          <a:latin typeface="Cambria Math"/>
                                        </a:rPr>
                                        <m:t>𝑥</m:t>
                                      </m:r>
                                      <m:r>
                                        <a:rPr sz="1800">
                                          <a:latin typeface="Cambria Math"/>
                                        </a:rPr>
                                        <m:t>+3</m:t>
                                      </m:r>
                                    </m:e>
                                  </m:d>
                                </m:e>
                              </m:d>
                            </m:oMath>
                          </a14:m>
                          <a:endParaRPr/>
                        </a:p>
                      </a:txBody>
                      <a:tcPr/>
                    </a:tc>
                    <a:tc>
                      <a:txBody>
                        <a:bodyPr/>
                        <a:lstStyle/>
                        <a:p>
                          <a:pPr algn="l">
                            <a:defRPr sz="1800"/>
                          </a:pPr>
                          <a:r>
                            <a:rPr dirty="0"/>
                            <a:t>​</a:t>
                          </a:r>
                          <a14:m>
                            <m:oMath xmlns:m="http://schemas.openxmlformats.org/officeDocument/2006/math">
                              <m:r>
                                <a:rPr sz="1800">
                                  <a:latin typeface="Cambria Math"/>
                                </a:rPr>
                                <m:t>=0</m:t>
                              </m:r>
                            </m:oMath>
                          </a14:m>
                          <a:endParaRPr dirty="0"/>
                        </a:p>
                      </a:txBody>
                      <a:tcPr/>
                    </a:tc>
                    <a:tc>
                      <a:txBody>
                        <a:bodyPr/>
                        <a:lstStyle/>
                        <a:p>
                          <a:pPr algn="l">
                            <a:defRPr b="1"/>
                          </a:pPr>
                          <a:r>
                            <a:rPr lang="en-US" b="0" dirty="0"/>
                            <a:t>By Property 1</a:t>
                          </a:r>
                          <a:endParaRPr b="0" dirty="0"/>
                        </a:p>
                      </a:txBody>
                      <a:tcPr/>
                    </a:tc>
                    <a:extLst>
                      <a:ext uri="{0D108BD9-81ED-4DB2-BD59-A6C34878D82A}">
                        <a16:rowId xmlns:a16="http://schemas.microsoft.com/office/drawing/2014/main" val="10001"/>
                      </a:ext>
                    </a:extLst>
                  </a:tr>
                  <a:tr h="370840">
                    <a:tc>
                      <a:txBody>
                        <a:bodyPr/>
                        <a:lstStyle/>
                        <a:p>
                          <a:pPr algn="r">
                            <a:defRPr sz="1800"/>
                          </a:pPr>
                          <a:r>
                            <a:rPr dirty="0"/>
                            <a:t>​</a:t>
                          </a:r>
                          <a14:m>
                            <m:oMath xmlns:m="http://schemas.openxmlformats.org/officeDocument/2006/math">
                              <m:r>
                                <m:rPr>
                                  <m:sty m:val="p"/>
                                </m:rPr>
                                <a:rPr sz="1800">
                                  <a:latin typeface="Cambria Math"/>
                                </a:rPr>
                                <m:t>ln</m:t>
                              </m:r>
                              <m:r>
                                <a:rPr sz="1800">
                                  <a:latin typeface="Cambria Math"/>
                                </a:rPr>
                                <m:t>⁡</m:t>
                              </m:r>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−9</m:t>
                                  </m:r>
                                </m:e>
                              </m:d>
                            </m:oMath>
                          </a14:m>
                          <a:endParaRPr dirty="0"/>
                        </a:p>
                      </a:txBody>
                      <a:tcPr/>
                    </a:tc>
                    <a:tc>
                      <a:txBody>
                        <a:bodyPr/>
                        <a:lstStyle/>
                        <a:p>
                          <a:pPr algn="l">
                            <a:defRPr sz="1800"/>
                          </a:pPr>
                          <a:r>
                            <a:t>​</a:t>
                          </a:r>
                          <a14:m>
                            <m:oMath xmlns:m="http://schemas.openxmlformats.org/officeDocument/2006/math">
                              <m:r>
                                <a:rPr sz="1800">
                                  <a:latin typeface="Cambria Math"/>
                                </a:rPr>
                                <m:t>=0</m:t>
                              </m:r>
                            </m:oMath>
                          </a14:m>
                          <a:endParaRPr/>
                        </a:p>
                      </a:txBody>
                      <a:tcPr/>
                    </a:tc>
                    <a:tc>
                      <a:txBody>
                        <a:bodyPr/>
                        <a:lstStyle/>
                        <a:p>
                          <a:pPr algn="l"/>
                          <a:endParaRPr/>
                        </a:p>
                      </a:txBody>
                      <a:tcPr/>
                    </a:tc>
                    <a:extLst>
                      <a:ext uri="{0D108BD9-81ED-4DB2-BD59-A6C34878D82A}">
                        <a16:rowId xmlns:a16="http://schemas.microsoft.com/office/drawing/2014/main" val="10002"/>
                      </a:ext>
                    </a:extLst>
                  </a:tr>
                  <a:tr h="370840">
                    <a:tc>
                      <a:txBody>
                        <a:bodyPr/>
                        <a:lstStyle/>
                        <a:p>
                          <a:pPr algn="r">
                            <a:defRPr sz="1800"/>
                          </a:pPr>
                          <a:r>
                            <a:rPr dirty="0"/>
                            <a:t>​</a:t>
                          </a:r>
                          <a14:m>
                            <m:oMath xmlns:m="http://schemas.openxmlformats.org/officeDocument/2006/math">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−9</m:t>
                              </m:r>
                            </m:oMath>
                          </a14:m>
                          <a:endParaRPr dirty="0"/>
                        </a:p>
                      </a:txBody>
                      <a:tcPr/>
                    </a:tc>
                    <a:tc>
                      <a:txBody>
                        <a:bodyPr/>
                        <a:lstStyle/>
                        <a:p>
                          <a:pPr algn="l">
                            <a:defRPr sz="1800"/>
                          </a:pPr>
                          <a:r>
                            <a:t>​</a:t>
                          </a:r>
                          <a14:m>
                            <m:oMath xmlns:m="http://schemas.openxmlformats.org/officeDocument/2006/math">
                              <m:r>
                                <a:rPr sz="1800">
                                  <a:latin typeface="Cambria Math"/>
                                </a:rPr>
                                <m:t>=</m:t>
                              </m:r>
                              <m:sSup>
                                <m:sSupPr>
                                  <m:ctrlPr>
                                    <a:rPr sz="1800" i="1">
                                      <a:latin typeface="Cambria Math" panose="02040503050406030204" pitchFamily="18" charset="0"/>
                                    </a:rPr>
                                  </m:ctrlPr>
                                </m:sSupPr>
                                <m:e>
                                  <m:r>
                                    <a:rPr sz="1800">
                                      <a:latin typeface="Cambria Math"/>
                                    </a:rPr>
                                    <m:t>𝑒</m:t>
                                  </m:r>
                                </m:e>
                                <m:sup>
                                  <m:r>
                                    <a:rPr sz="1800">
                                      <a:latin typeface="Cambria Math"/>
                                    </a:rPr>
                                    <m:t>0</m:t>
                                  </m:r>
                                </m:sup>
                              </m:sSup>
                            </m:oMath>
                          </a14:m>
                          <a:endParaRPr/>
                        </a:p>
                      </a:txBody>
                      <a:tcPr/>
                    </a:tc>
                    <a:tc>
                      <a:txBody>
                        <a:bodyPr/>
                        <a:lstStyle/>
                        <a:p>
                          <a:pPr algn="l"/>
                          <a:endParaRPr/>
                        </a:p>
                      </a:txBody>
                      <a:tcPr/>
                    </a:tc>
                    <a:extLst>
                      <a:ext uri="{0D108BD9-81ED-4DB2-BD59-A6C34878D82A}">
                        <a16:rowId xmlns:a16="http://schemas.microsoft.com/office/drawing/2014/main" val="10003"/>
                      </a:ext>
                    </a:extLst>
                  </a:tr>
                  <a:tr h="370840">
                    <a:tc>
                      <a:txBody>
                        <a:bodyPr/>
                        <a:lstStyle/>
                        <a:p>
                          <a:pPr algn="r">
                            <a:defRPr sz="1800"/>
                          </a:pPr>
                          <a:r>
                            <a:rPr dirty="0"/>
                            <a:t>​</a:t>
                          </a:r>
                          <a14:m>
                            <m:oMath xmlns:m="http://schemas.openxmlformats.org/officeDocument/2006/math">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−9</m:t>
                              </m:r>
                            </m:oMath>
                          </a14:m>
                          <a:endParaRPr dirty="0"/>
                        </a:p>
                      </a:txBody>
                      <a:tcPr/>
                    </a:tc>
                    <a:tc>
                      <a:txBody>
                        <a:bodyPr/>
                        <a:lstStyle/>
                        <a:p>
                          <a:pPr algn="l">
                            <a:defRPr sz="1800"/>
                          </a:pPr>
                          <a:r>
                            <a:t>​</a:t>
                          </a:r>
                          <a14:m>
                            <m:oMath xmlns:m="http://schemas.openxmlformats.org/officeDocument/2006/math">
                              <m:r>
                                <a:rPr sz="1800">
                                  <a:latin typeface="Cambria Math"/>
                                </a:rPr>
                                <m:t>=1</m:t>
                              </m:r>
                            </m:oMath>
                          </a14:m>
                          <a:endParaRPr/>
                        </a:p>
                      </a:txBody>
                      <a:tcPr/>
                    </a:tc>
                    <a:tc>
                      <a:txBody>
                        <a:bodyPr/>
                        <a:lstStyle/>
                        <a:p>
                          <a:pPr algn="l"/>
                          <a:endParaRPr/>
                        </a:p>
                      </a:txBody>
                      <a:tcPr/>
                    </a:tc>
                    <a:extLst>
                      <a:ext uri="{0D108BD9-81ED-4DB2-BD59-A6C34878D82A}">
                        <a16:rowId xmlns:a16="http://schemas.microsoft.com/office/drawing/2014/main" val="10004"/>
                      </a:ext>
                    </a:extLst>
                  </a:tr>
                  <a:tr h="370840">
                    <a:tc>
                      <a:txBody>
                        <a:bodyPr/>
                        <a:lstStyle/>
                        <a:p>
                          <a:pPr algn="r">
                            <a:defRPr sz="1800"/>
                          </a:pPr>
                          <a:r>
                            <a:rPr dirty="0"/>
                            <a:t>​</a:t>
                          </a:r>
                          <a14:m>
                            <m:oMath xmlns:m="http://schemas.openxmlformats.org/officeDocument/2006/math">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−10</m:t>
                              </m:r>
                            </m:oMath>
                          </a14:m>
                          <a:endParaRPr dirty="0"/>
                        </a:p>
                      </a:txBody>
                      <a:tcPr/>
                    </a:tc>
                    <a:tc>
                      <a:txBody>
                        <a:bodyPr/>
                        <a:lstStyle/>
                        <a:p>
                          <a:pPr algn="l">
                            <a:defRPr sz="1800"/>
                          </a:pPr>
                          <a:r>
                            <a:t>​</a:t>
                          </a:r>
                          <a14:m>
                            <m:oMath xmlns:m="http://schemas.openxmlformats.org/officeDocument/2006/math">
                              <m:r>
                                <a:rPr sz="1800">
                                  <a:latin typeface="Cambria Math"/>
                                </a:rPr>
                                <m:t>=0</m:t>
                              </m:r>
                            </m:oMath>
                          </a14:m>
                          <a:endParaRPr/>
                        </a:p>
                      </a:txBody>
                      <a:tcPr/>
                    </a:tc>
                    <a:tc>
                      <a:txBody>
                        <a:bodyPr/>
                        <a:lstStyle/>
                        <a:p>
                          <a:pPr algn="l"/>
                          <a:endParaRPr/>
                        </a:p>
                      </a:txBody>
                      <a:tcPr/>
                    </a:tc>
                    <a:extLst>
                      <a:ext uri="{0D108BD9-81ED-4DB2-BD59-A6C34878D82A}">
                        <a16:rowId xmlns:a16="http://schemas.microsoft.com/office/drawing/2014/main" val="10005"/>
                      </a:ext>
                    </a:extLst>
                  </a:tr>
                  <a:tr h="370840">
                    <a:tc>
                      <a:txBody>
                        <a:bodyPr/>
                        <a:lstStyle/>
                        <a:p>
                          <a:pPr algn="r">
                            <a:defRPr sz="1800"/>
                          </a:pPr>
                          <a:r>
                            <a:rPr dirty="0"/>
                            <a:t>​</a:t>
                          </a:r>
                          <a14:m>
                            <m:oMath xmlns:m="http://schemas.openxmlformats.org/officeDocument/2006/math">
                              <m:d>
                                <m:dPr>
                                  <m:ctrlPr>
                                    <a:rPr sz="1800" i="1">
                                      <a:latin typeface="Cambria Math" panose="02040503050406030204" pitchFamily="18" charset="0"/>
                                    </a:rPr>
                                  </m:ctrlPr>
                                </m:dPr>
                                <m:e>
                                  <m:r>
                                    <a:rPr sz="1800">
                                      <a:latin typeface="Cambria Math"/>
                                    </a:rPr>
                                    <m:t>𝑥</m:t>
                                  </m:r>
                                  <m:r>
                                    <a:rPr sz="1800">
                                      <a:latin typeface="Cambria Math"/>
                                    </a:rPr>
                                    <m:t>+</m:t>
                                  </m:r>
                                  <m:rad>
                                    <m:radPr>
                                      <m:degHide m:val="on"/>
                                      <m:ctrlPr>
                                        <a:rPr sz="1800" i="1">
                                          <a:latin typeface="Cambria Math" panose="02040503050406030204" pitchFamily="18" charset="0"/>
                                        </a:rPr>
                                      </m:ctrlPr>
                                    </m:radPr>
                                    <m:deg/>
                                    <m:e>
                                      <m:r>
                                        <a:rPr sz="1800">
                                          <a:latin typeface="Cambria Math"/>
                                        </a:rPr>
                                        <m:t>10</m:t>
                                      </m:r>
                                    </m:e>
                                  </m:rad>
                                </m:e>
                              </m:d>
                              <m:d>
                                <m:dPr>
                                  <m:ctrlPr>
                                    <a:rPr sz="1800" i="1">
                                      <a:latin typeface="Cambria Math" panose="02040503050406030204" pitchFamily="18" charset="0"/>
                                    </a:rPr>
                                  </m:ctrlPr>
                                </m:dPr>
                                <m:e>
                                  <m:r>
                                    <a:rPr sz="1800">
                                      <a:latin typeface="Cambria Math"/>
                                    </a:rPr>
                                    <m:t>𝑥</m:t>
                                  </m:r>
                                  <m:r>
                                    <a:rPr sz="1800">
                                      <a:latin typeface="Cambria Math"/>
                                    </a:rPr>
                                    <m:t>−</m:t>
                                  </m:r>
                                  <m:rad>
                                    <m:radPr>
                                      <m:degHide m:val="on"/>
                                      <m:ctrlPr>
                                        <a:rPr sz="1800" i="1">
                                          <a:latin typeface="Cambria Math" panose="02040503050406030204" pitchFamily="18" charset="0"/>
                                        </a:rPr>
                                      </m:ctrlPr>
                                    </m:radPr>
                                    <m:deg/>
                                    <m:e>
                                      <m:r>
                                        <a:rPr sz="1800">
                                          <a:latin typeface="Cambria Math"/>
                                        </a:rPr>
                                        <m:t>10</m:t>
                                      </m:r>
                                    </m:e>
                                  </m:rad>
                                </m:e>
                              </m:d>
                            </m:oMath>
                          </a14:m>
                          <a:endParaRPr dirty="0"/>
                        </a:p>
                      </a:txBody>
                      <a:tcPr/>
                    </a:tc>
                    <a:tc>
                      <a:txBody>
                        <a:bodyPr/>
                        <a:lstStyle/>
                        <a:p>
                          <a:pPr algn="l">
                            <a:defRPr sz="1800"/>
                          </a:pPr>
                          <a:r>
                            <a:t>​</a:t>
                          </a:r>
                          <a14:m>
                            <m:oMath xmlns:m="http://schemas.openxmlformats.org/officeDocument/2006/math">
                              <m:r>
                                <a:rPr sz="1800">
                                  <a:latin typeface="Cambria Math"/>
                                </a:rPr>
                                <m:t>=0</m:t>
                              </m:r>
                            </m:oMath>
                          </a14:m>
                          <a:endParaRPr/>
                        </a:p>
                      </a:txBody>
                      <a:tcPr/>
                    </a:tc>
                    <a:tc>
                      <a:txBody>
                        <a:bodyPr/>
                        <a:lstStyle/>
                        <a:p>
                          <a:pPr algn="l"/>
                          <a:endParaRPr dirty="0"/>
                        </a:p>
                      </a:txBody>
                      <a:tcPr/>
                    </a:tc>
                    <a:extLst>
                      <a:ext uri="{0D108BD9-81ED-4DB2-BD59-A6C34878D82A}">
                        <a16:rowId xmlns:a16="http://schemas.microsoft.com/office/drawing/2014/main" val="10006"/>
                      </a:ext>
                    </a:extLst>
                  </a:tr>
                </a:tbl>
              </a:graphicData>
            </a:graphic>
          </p:graphicFrame>
        </mc:Choice>
        <mc:Fallback xmlns="">
          <p:graphicFrame>
            <p:nvGraphicFramePr>
              <p:cNvPr id="4" name="Table Placeholder 2">
                <a:extLst>
                  <a:ext uri="{FF2B5EF4-FFF2-40B4-BE49-F238E27FC236}">
                    <a16:creationId xmlns:a16="http://schemas.microsoft.com/office/drawing/2014/main" id="{051DD694-0C22-A1A1-0ACA-6F0AE1821401}"/>
                  </a:ext>
                </a:extLst>
              </p:cNvPr>
              <p:cNvGraphicFramePr>
                <a:graphicFrameLocks/>
              </p:cNvGraphicFramePr>
              <p:nvPr>
                <p:extLst>
                  <p:ext uri="{D42A27DB-BD31-4B8C-83A1-F6EECF244321}">
                    <p14:modId xmlns:p14="http://schemas.microsoft.com/office/powerpoint/2010/main" val="566052371"/>
                  </p:ext>
                </p:extLst>
              </p:nvPr>
            </p:nvGraphicFramePr>
            <p:xfrm>
              <a:off x="437260" y="1143000"/>
              <a:ext cx="8229600" cy="2668905"/>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781940">
                      <a:extLst>
                        <a:ext uri="{9D8B030D-6E8A-4147-A177-3AD203B41FA5}">
                          <a16:colId xmlns:a16="http://schemas.microsoft.com/office/drawing/2014/main" val="20001"/>
                        </a:ext>
                      </a:extLst>
                    </a:gridCol>
                    <a:gridCol w="4704460">
                      <a:extLst>
                        <a:ext uri="{9D8B030D-6E8A-4147-A177-3AD203B41FA5}">
                          <a16:colId xmlns:a16="http://schemas.microsoft.com/office/drawing/2014/main" val="20002"/>
                        </a:ext>
                      </a:extLst>
                    </a:gridCol>
                  </a:tblGrid>
                  <a:tr h="370840">
                    <a:tc>
                      <a:txBody>
                        <a:bodyPr/>
                        <a:lstStyle/>
                        <a:p>
                          <a:endParaRPr lang="en-US"/>
                        </a:p>
                      </a:txBody>
                      <a:tcPr>
                        <a:blipFill>
                          <a:blip r:embed="rId2"/>
                          <a:stretch>
                            <a:fillRect t="-8197" r="-200222" b="-640984"/>
                          </a:stretch>
                        </a:blipFill>
                      </a:tcPr>
                    </a:tc>
                    <a:tc>
                      <a:txBody>
                        <a:bodyPr/>
                        <a:lstStyle/>
                        <a:p>
                          <a:endParaRPr lang="en-US"/>
                        </a:p>
                      </a:txBody>
                      <a:tcPr>
                        <a:blipFill>
                          <a:blip r:embed="rId2"/>
                          <a:stretch>
                            <a:fillRect l="-348837" t="-8197" r="-598450" b="-640984"/>
                          </a:stretch>
                        </a:blipFill>
                      </a:tcPr>
                    </a:tc>
                    <a:tc>
                      <a:txBody>
                        <a:bodyPr/>
                        <a:lstStyle/>
                        <a:p>
                          <a:pPr algn="l"/>
                          <a:endParaRPr/>
                        </a:p>
                      </a:txBody>
                      <a:tcPr/>
                    </a:tc>
                    <a:extLst>
                      <a:ext uri="{0D108BD9-81ED-4DB2-BD59-A6C34878D82A}">
                        <a16:rowId xmlns:a16="http://schemas.microsoft.com/office/drawing/2014/main" val="10000"/>
                      </a:ext>
                    </a:extLst>
                  </a:tr>
                  <a:tr h="401066">
                    <a:tc>
                      <a:txBody>
                        <a:bodyPr/>
                        <a:lstStyle/>
                        <a:p>
                          <a:endParaRPr lang="en-US"/>
                        </a:p>
                      </a:txBody>
                      <a:tcPr>
                        <a:blipFill>
                          <a:blip r:embed="rId2"/>
                          <a:stretch>
                            <a:fillRect t="-100000" r="-200222" b="-492424"/>
                          </a:stretch>
                        </a:blipFill>
                      </a:tcPr>
                    </a:tc>
                    <a:tc>
                      <a:txBody>
                        <a:bodyPr/>
                        <a:lstStyle/>
                        <a:p>
                          <a:endParaRPr lang="en-US"/>
                        </a:p>
                      </a:txBody>
                      <a:tcPr>
                        <a:blipFill>
                          <a:blip r:embed="rId2"/>
                          <a:stretch>
                            <a:fillRect l="-348837" t="-100000" r="-598450" b="-492424"/>
                          </a:stretch>
                        </a:blipFill>
                      </a:tcPr>
                    </a:tc>
                    <a:tc>
                      <a:txBody>
                        <a:bodyPr/>
                        <a:lstStyle/>
                        <a:p>
                          <a:pPr algn="l">
                            <a:defRPr b="1"/>
                          </a:pPr>
                          <a:r>
                            <a:rPr lang="en-US" b="0" dirty="0"/>
                            <a:t>By Property 1</a:t>
                          </a:r>
                          <a:endParaRPr b="0" dirty="0"/>
                        </a:p>
                      </a:txBody>
                      <a:tcPr/>
                    </a:tc>
                    <a:extLst>
                      <a:ext uri="{0D108BD9-81ED-4DB2-BD59-A6C34878D82A}">
                        <a16:rowId xmlns:a16="http://schemas.microsoft.com/office/drawing/2014/main" val="10001"/>
                      </a:ext>
                    </a:extLst>
                  </a:tr>
                  <a:tr h="370840">
                    <a:tc>
                      <a:txBody>
                        <a:bodyPr/>
                        <a:lstStyle/>
                        <a:p>
                          <a:endParaRPr lang="en-US"/>
                        </a:p>
                      </a:txBody>
                      <a:tcPr>
                        <a:blipFill>
                          <a:blip r:embed="rId2"/>
                          <a:stretch>
                            <a:fillRect t="-216393" r="-200222" b="-432787"/>
                          </a:stretch>
                        </a:blipFill>
                      </a:tcPr>
                    </a:tc>
                    <a:tc>
                      <a:txBody>
                        <a:bodyPr/>
                        <a:lstStyle/>
                        <a:p>
                          <a:endParaRPr lang="en-US"/>
                        </a:p>
                      </a:txBody>
                      <a:tcPr>
                        <a:blipFill>
                          <a:blip r:embed="rId2"/>
                          <a:stretch>
                            <a:fillRect l="-348837" t="-216393" r="-598450" b="-432787"/>
                          </a:stretch>
                        </a:blipFill>
                      </a:tcPr>
                    </a:tc>
                    <a:tc>
                      <a:txBody>
                        <a:bodyPr/>
                        <a:lstStyle/>
                        <a:p>
                          <a:pPr algn="l"/>
                          <a:endParaRPr/>
                        </a:p>
                      </a:txBody>
                      <a:tcPr/>
                    </a:tc>
                    <a:extLst>
                      <a:ext uri="{0D108BD9-81ED-4DB2-BD59-A6C34878D82A}">
                        <a16:rowId xmlns:a16="http://schemas.microsoft.com/office/drawing/2014/main" val="10002"/>
                      </a:ext>
                    </a:extLst>
                  </a:tr>
                  <a:tr h="370840">
                    <a:tc>
                      <a:txBody>
                        <a:bodyPr/>
                        <a:lstStyle/>
                        <a:p>
                          <a:endParaRPr lang="en-US"/>
                        </a:p>
                      </a:txBody>
                      <a:tcPr>
                        <a:blipFill>
                          <a:blip r:embed="rId2"/>
                          <a:stretch>
                            <a:fillRect t="-316393" r="-200222" b="-332787"/>
                          </a:stretch>
                        </a:blipFill>
                      </a:tcPr>
                    </a:tc>
                    <a:tc>
                      <a:txBody>
                        <a:bodyPr/>
                        <a:lstStyle/>
                        <a:p>
                          <a:endParaRPr lang="en-US"/>
                        </a:p>
                      </a:txBody>
                      <a:tcPr>
                        <a:blipFill>
                          <a:blip r:embed="rId2"/>
                          <a:stretch>
                            <a:fillRect l="-348837" t="-316393" r="-598450" b="-332787"/>
                          </a:stretch>
                        </a:blipFill>
                      </a:tcPr>
                    </a:tc>
                    <a:tc>
                      <a:txBody>
                        <a:bodyPr/>
                        <a:lstStyle/>
                        <a:p>
                          <a:pPr algn="l"/>
                          <a:endParaRPr/>
                        </a:p>
                      </a:txBody>
                      <a:tcPr/>
                    </a:tc>
                    <a:extLst>
                      <a:ext uri="{0D108BD9-81ED-4DB2-BD59-A6C34878D82A}">
                        <a16:rowId xmlns:a16="http://schemas.microsoft.com/office/drawing/2014/main" val="10003"/>
                      </a:ext>
                    </a:extLst>
                  </a:tr>
                  <a:tr h="370840">
                    <a:tc>
                      <a:txBody>
                        <a:bodyPr/>
                        <a:lstStyle/>
                        <a:p>
                          <a:endParaRPr lang="en-US"/>
                        </a:p>
                      </a:txBody>
                      <a:tcPr>
                        <a:blipFill>
                          <a:blip r:embed="rId2"/>
                          <a:stretch>
                            <a:fillRect t="-416393" r="-200222" b="-232787"/>
                          </a:stretch>
                        </a:blipFill>
                      </a:tcPr>
                    </a:tc>
                    <a:tc>
                      <a:txBody>
                        <a:bodyPr/>
                        <a:lstStyle/>
                        <a:p>
                          <a:endParaRPr lang="en-US"/>
                        </a:p>
                      </a:txBody>
                      <a:tcPr>
                        <a:blipFill>
                          <a:blip r:embed="rId2"/>
                          <a:stretch>
                            <a:fillRect l="-348837" t="-416393" r="-598450" b="-232787"/>
                          </a:stretch>
                        </a:blipFill>
                      </a:tcPr>
                    </a:tc>
                    <a:tc>
                      <a:txBody>
                        <a:bodyPr/>
                        <a:lstStyle/>
                        <a:p>
                          <a:pPr algn="l"/>
                          <a:endParaRPr/>
                        </a:p>
                      </a:txBody>
                      <a:tcPr/>
                    </a:tc>
                    <a:extLst>
                      <a:ext uri="{0D108BD9-81ED-4DB2-BD59-A6C34878D82A}">
                        <a16:rowId xmlns:a16="http://schemas.microsoft.com/office/drawing/2014/main" val="10004"/>
                      </a:ext>
                    </a:extLst>
                  </a:tr>
                  <a:tr h="370840">
                    <a:tc>
                      <a:txBody>
                        <a:bodyPr/>
                        <a:lstStyle/>
                        <a:p>
                          <a:endParaRPr lang="en-US"/>
                        </a:p>
                      </a:txBody>
                      <a:tcPr>
                        <a:blipFill>
                          <a:blip r:embed="rId2"/>
                          <a:stretch>
                            <a:fillRect t="-516393" r="-200222" b="-132787"/>
                          </a:stretch>
                        </a:blipFill>
                      </a:tcPr>
                    </a:tc>
                    <a:tc>
                      <a:txBody>
                        <a:bodyPr/>
                        <a:lstStyle/>
                        <a:p>
                          <a:endParaRPr lang="en-US"/>
                        </a:p>
                      </a:txBody>
                      <a:tcPr>
                        <a:blipFill>
                          <a:blip r:embed="rId2"/>
                          <a:stretch>
                            <a:fillRect l="-348837" t="-516393" r="-598450" b="-132787"/>
                          </a:stretch>
                        </a:blipFill>
                      </a:tcPr>
                    </a:tc>
                    <a:tc>
                      <a:txBody>
                        <a:bodyPr/>
                        <a:lstStyle/>
                        <a:p>
                          <a:pPr algn="l"/>
                          <a:endParaRPr/>
                        </a:p>
                      </a:txBody>
                      <a:tcPr/>
                    </a:tc>
                    <a:extLst>
                      <a:ext uri="{0D108BD9-81ED-4DB2-BD59-A6C34878D82A}">
                        <a16:rowId xmlns:a16="http://schemas.microsoft.com/office/drawing/2014/main" val="10005"/>
                      </a:ext>
                    </a:extLst>
                  </a:tr>
                  <a:tr h="413639">
                    <a:tc>
                      <a:txBody>
                        <a:bodyPr/>
                        <a:lstStyle/>
                        <a:p>
                          <a:endParaRPr lang="en-US"/>
                        </a:p>
                      </a:txBody>
                      <a:tcPr>
                        <a:blipFill>
                          <a:blip r:embed="rId2"/>
                          <a:stretch>
                            <a:fillRect t="-552941" r="-200222" b="-19118"/>
                          </a:stretch>
                        </a:blipFill>
                      </a:tcPr>
                    </a:tc>
                    <a:tc>
                      <a:txBody>
                        <a:bodyPr/>
                        <a:lstStyle/>
                        <a:p>
                          <a:endParaRPr lang="en-US"/>
                        </a:p>
                      </a:txBody>
                      <a:tcPr>
                        <a:blipFill>
                          <a:blip r:embed="rId2"/>
                          <a:stretch>
                            <a:fillRect l="-348837" t="-552941" r="-598450" b="-19118"/>
                          </a:stretch>
                        </a:blipFill>
                      </a:tcPr>
                    </a:tc>
                    <a:tc>
                      <a:txBody>
                        <a:bodyPr/>
                        <a:lstStyle/>
                        <a:p>
                          <a:pPr algn="l"/>
                          <a:endParaRPr dirty="0"/>
                        </a:p>
                      </a:txBody>
                      <a:tcPr/>
                    </a:tc>
                    <a:extLst>
                      <a:ext uri="{0D108BD9-81ED-4DB2-BD59-A6C34878D82A}">
                        <a16:rowId xmlns:a16="http://schemas.microsoft.com/office/drawing/2014/main" val="10006"/>
                      </a:ext>
                    </a:extLst>
                  </a:tr>
                </a:tbl>
              </a:graphicData>
            </a:graphic>
          </p:graphicFrame>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0C7BFF6-9F5D-2092-AAAA-79C75B5429A4}"/>
                  </a:ext>
                </a:extLst>
              </p:cNvPr>
              <p:cNvSpPr txBox="1"/>
              <p:nvPr/>
            </p:nvSpPr>
            <p:spPr>
              <a:xfrm>
                <a:off x="3276600" y="3811905"/>
                <a:ext cx="4572000" cy="563744"/>
              </a:xfrm>
              <a:prstGeom prst="rect">
                <a:avLst/>
              </a:prstGeom>
              <a:noFill/>
            </p:spPr>
            <p:txBody>
              <a:bodyPr wrap="square">
                <a:spAutoFit/>
              </a:bodyPr>
              <a:lstStyle/>
              <a:p>
                <a:r>
                  <a:rPr kumimoji="0" lang="ar-AE" sz="2800" b="0" i="0" u="none" strike="noStrike" kern="1200" cap="none" spc="0" normalizeH="0" baseline="0" noProof="0" dirty="0">
                    <a:ln>
                      <a:noFill/>
                    </a:ln>
                    <a:solidFill>
                      <a:srgbClr val="366092"/>
                    </a:solidFill>
                    <a:effectLst/>
                    <a:uLnTx/>
                    <a:uFillTx/>
                    <a:latin typeface="Calibri"/>
                    <a:ea typeface="+mn-ea"/>
                    <a:cs typeface="+mn-cs"/>
                  </a:rPr>
                  <a:t>​ </a:t>
                </a:r>
                <a14:m>
                  <m:oMath xmlns:m="http://schemas.openxmlformats.org/officeDocument/2006/math">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ad>
                      <m:radPr>
                        <m:degHide m:val="on"/>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radPr>
                      <m:deg/>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10</m:t>
                        </m:r>
                      </m:e>
                    </m:rad>
                  </m:oMath>
                </a14:m>
                <a:endParaRPr lang="en-US" dirty="0"/>
              </a:p>
            </p:txBody>
          </p:sp>
        </mc:Choice>
        <mc:Fallback xmlns="">
          <p:sp>
            <p:nvSpPr>
              <p:cNvPr id="6" name="TextBox 5">
                <a:extLst>
                  <a:ext uri="{FF2B5EF4-FFF2-40B4-BE49-F238E27FC236}">
                    <a16:creationId xmlns:a16="http://schemas.microsoft.com/office/drawing/2014/main" id="{B0C7BFF6-9F5D-2092-AAAA-79C75B5429A4}"/>
                  </a:ext>
                </a:extLst>
              </p:cNvPr>
              <p:cNvSpPr txBox="1">
                <a:spLocks noRot="1" noChangeAspect="1" noMove="1" noResize="1" noEditPoints="1" noAdjustHandles="1" noChangeArrowheads="1" noChangeShapeType="1" noTextEdit="1"/>
              </p:cNvSpPr>
              <p:nvPr/>
            </p:nvSpPr>
            <p:spPr>
              <a:xfrm>
                <a:off x="3276600" y="3811905"/>
                <a:ext cx="4572000" cy="563744"/>
              </a:xfrm>
              <a:prstGeom prst="rect">
                <a:avLst/>
              </a:prstGeom>
              <a:blipFill>
                <a:blip r:embed="rId3"/>
                <a:stretch>
                  <a:fillRect l="-2933" t="-5376" b="-26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6438AEC-D517-B484-2E36-DE4FA7E6B97B}"/>
                  </a:ext>
                </a:extLst>
              </p:cNvPr>
              <p:cNvSpPr txBox="1"/>
              <p:nvPr/>
            </p:nvSpPr>
            <p:spPr>
              <a:xfrm>
                <a:off x="838200" y="3806807"/>
                <a:ext cx="2819400" cy="563744"/>
              </a:xfrm>
              <a:prstGeom prst="rect">
                <a:avLst/>
              </a:prstGeom>
              <a:noFill/>
            </p:spPr>
            <p:txBody>
              <a:bodyPr wrap="square">
                <a:spAutoFit/>
              </a:bodyPr>
              <a:lstStyle/>
              <a:p>
                <a14:m>
                  <m:oMath xmlns:m="http://schemas.openxmlformats.org/officeDocument/2006/math">
                    <m:borderBox>
                      <m:borderBoxPr>
                        <m:hideTop m:val="on"/>
                        <m:hideBot m:val="on"/>
                        <m:hideLeft m:val="on"/>
                        <m:hideRight m:val="on"/>
                        <m:strikeTLBR m:val="on"/>
                        <m:strikeBLTR m:val="on"/>
                        <m:ctrlPr>
                          <a:rPr sz="2800" i="1">
                            <a:latin typeface="Cambria Math" panose="02040503050406030204" pitchFamily="18" charset="0"/>
                          </a:rPr>
                        </m:ctrlPr>
                      </m:borderBoxPr>
                      <m:e>
                        <m:r>
                          <a:rPr sz="2800">
                            <a:latin typeface="Cambria Math" panose="02040503050406030204" pitchFamily="18" charset="0"/>
                          </a:rPr>
                          <m:t>𝑥</m:t>
                        </m:r>
                        <m:r>
                          <a:rPr sz="2800">
                            <a:latin typeface="Cambria Math" panose="02040503050406030204" pitchFamily="18" charset="0"/>
                          </a:rPr>
                          <m:t>=−</m:t>
                        </m:r>
                        <m:rad>
                          <m:radPr>
                            <m:degHide m:val="on"/>
                            <m:ctrlPr>
                              <a:rPr sz="2800" i="1">
                                <a:latin typeface="Cambria Math" panose="02040503050406030204" pitchFamily="18" charset="0"/>
                              </a:rPr>
                            </m:ctrlPr>
                          </m:radPr>
                          <m:deg/>
                          <m:e>
                            <m:r>
                              <a:rPr sz="2800">
                                <a:latin typeface="Cambria Math" panose="02040503050406030204" pitchFamily="18" charset="0"/>
                              </a:rPr>
                              <m:t>10</m:t>
                            </m:r>
                          </m:e>
                        </m:rad>
                      </m:e>
                    </m:borderBox>
                  </m:oMath>
                </a14:m>
                <a:r>
                  <a:rPr lang="en-US" sz="2800" dirty="0"/>
                  <a:t>    or</a:t>
                </a:r>
                <a:endParaRPr sz="2800" dirty="0"/>
              </a:p>
            </p:txBody>
          </p:sp>
        </mc:Choice>
        <mc:Fallback xmlns="">
          <p:sp>
            <p:nvSpPr>
              <p:cNvPr id="7" name="TextBox 6">
                <a:extLst>
                  <a:ext uri="{FF2B5EF4-FFF2-40B4-BE49-F238E27FC236}">
                    <a16:creationId xmlns:a16="http://schemas.microsoft.com/office/drawing/2014/main" id="{96438AEC-D517-B484-2E36-DE4FA7E6B97B}"/>
                  </a:ext>
                </a:extLst>
              </p:cNvPr>
              <p:cNvSpPr txBox="1">
                <a:spLocks noRot="1" noChangeAspect="1" noMove="1" noResize="1" noEditPoints="1" noAdjustHandles="1" noChangeArrowheads="1" noChangeShapeType="1" noTextEdit="1"/>
              </p:cNvSpPr>
              <p:nvPr/>
            </p:nvSpPr>
            <p:spPr>
              <a:xfrm>
                <a:off x="838200" y="3806807"/>
                <a:ext cx="2819400" cy="563744"/>
              </a:xfrm>
              <a:prstGeom prst="rect">
                <a:avLst/>
              </a:prstGeom>
              <a:blipFill>
                <a:blip r:embed="rId4"/>
                <a:stretch>
                  <a:fillRect t="-2151" b="-30108"/>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Equations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If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10</m:t>
                        </m:r>
                      </m:e>
                    </m:rad>
                  </m:oMath>
                </a14:m>
                <a:r>
                  <a:rPr sz="2800" dirty="0"/>
                  <a:t>, then </a:t>
                </a:r>
                <a14:m>
                  <m:oMath xmlns:m="http://schemas.openxmlformats.org/officeDocument/2006/math">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10</m:t>
                        </m:r>
                      </m:e>
                    </m:rad>
                    <m:r>
                      <a:rPr>
                        <a:latin typeface="Cambria Math" panose="02040503050406030204" pitchFamily="18" charset="0"/>
                      </a:rPr>
                      <m:t>−3&lt;0</m:t>
                    </m:r>
                  </m:oMath>
                </a14:m>
                <a:r>
                  <a:rPr sz="2800" dirty="0"/>
                  <a:t>, that is, the argument of the first logarithm in the original equation is negative, and thus the expression </a:t>
                </a:r>
                <a14:m>
                  <m:oMath xmlns:m="http://schemas.openxmlformats.org/officeDocument/2006/math">
                    <m:r>
                      <m:rPr>
                        <m:sty m:val="p"/>
                      </m:rPr>
                      <a:rPr>
                        <a:latin typeface="Cambria Math" panose="02040503050406030204" pitchFamily="18" charset="0"/>
                      </a:rPr>
                      <m:t>ln</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10</m:t>
                            </m:r>
                          </m:e>
                        </m:rad>
                        <m:r>
                          <a:rPr>
                            <a:latin typeface="Cambria Math" panose="02040503050406030204" pitchFamily="18" charset="0"/>
                          </a:rPr>
                          <m:t>−3</m:t>
                        </m:r>
                      </m:e>
                    </m:d>
                  </m:oMath>
                </a14:m>
                <a:r>
                  <a:rPr sz="2800" dirty="0"/>
                  <a:t> is not defined. Therefore,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10</m:t>
                        </m:r>
                      </m:e>
                    </m:rad>
                  </m:oMath>
                </a14:m>
                <a:r>
                  <a:rPr sz="2800" dirty="0"/>
                  <a:t> is not a solution, and the only solution is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10</m:t>
                        </m:r>
                      </m:e>
                    </m:rad>
                  </m:oMath>
                </a14:m>
                <a:r>
                  <a:rPr sz="2800" dirty="0"/>
                  <a:t>.</a:t>
                </a:r>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368" r="-741"/>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dirty="0"/>
              <a:t>When solving equations involving natural logarithms, it is important to remember to check the solutions in the original equation. Keep in mind that the natural logarithm is defined only for the positive real numbers.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Equations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251226235"/>
                  </p:ext>
                </p:extLst>
              </p:nvPr>
            </p:nvGraphicFramePr>
            <p:xfrm>
              <a:off x="-609600" y="1143000"/>
              <a:ext cx="8229600" cy="148336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4495800">
                      <a:extLst>
                        <a:ext uri="{9D8B030D-6E8A-4147-A177-3AD203B41FA5}">
                          <a16:colId xmlns:a16="http://schemas.microsoft.com/office/drawing/2014/main" val="20002"/>
                        </a:ext>
                      </a:extLst>
                    </a:gridCol>
                  </a:tblGrid>
                  <a:tr h="370840">
                    <a:tc>
                      <a:txBody>
                        <a:bodyPr/>
                        <a:lstStyle/>
                        <a:p>
                          <a:pPr algn="r">
                            <a:defRPr sz="1800"/>
                          </a:pPr>
                          <a:r>
                            <a:rPr dirty="0"/>
                            <a:t>​</a:t>
                          </a:r>
                          <a14:m>
                            <m:oMath xmlns:m="http://schemas.openxmlformats.org/officeDocument/2006/math">
                              <m:func>
                                <m:funcPr>
                                  <m:ctrlPr>
                                    <a:rPr sz="1800" i="1">
                                      <a:latin typeface="Cambria Math" panose="02040503050406030204" pitchFamily="18" charset="0"/>
                                    </a:rPr>
                                  </m:ctrlPr>
                                </m:funcPr>
                                <m:fName>
                                  <m:r>
                                    <m:rPr>
                                      <m:sty m:val="p"/>
                                    </m:rPr>
                                    <a:rPr sz="1800">
                                      <a:latin typeface="Cambria Math"/>
                                    </a:rPr>
                                    <m:t>ln</m:t>
                                  </m:r>
                                </m:fName>
                                <m:e>
                                  <m:r>
                                    <a:rPr sz="1800">
                                      <a:latin typeface="Cambria Math"/>
                                    </a:rPr>
                                    <m:t>2</m:t>
                                  </m:r>
                                </m:e>
                              </m:func>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r>
                                    <a:rPr sz="1800">
                                      <a:latin typeface="Cambria Math"/>
                                    </a:rPr>
                                    <m:t>𝑥</m:t>
                                  </m:r>
                                </m:e>
                              </m:func>
                            </m:oMath>
                          </a14:m>
                          <a:endParaRPr dirty="0"/>
                        </a:p>
                      </a:txBody>
                      <a:tcPr/>
                    </a:tc>
                    <a:tc>
                      <a:txBody>
                        <a:bodyPr/>
                        <a:lstStyle/>
                        <a:p>
                          <a:pPr algn="l">
                            <a:defRPr sz="1800"/>
                          </a:pPr>
                          <a:r>
                            <a:t>​</a:t>
                          </a:r>
                          <a14:m>
                            <m:oMath xmlns:m="http://schemas.openxmlformats.org/officeDocument/2006/math">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r>
                                    <a:rPr sz="1800">
                                      <a:latin typeface="Cambria Math"/>
                                    </a:rPr>
                                    <m:t>30</m:t>
                                  </m:r>
                                </m:e>
                              </m:func>
                            </m:oMath>
                          </a14:m>
                          <a:endParaRPr/>
                        </a:p>
                      </a:txBody>
                      <a:tcPr/>
                    </a:tc>
                    <a:tc>
                      <a:txBody>
                        <a:bodyPr/>
                        <a:lstStyle/>
                        <a:p>
                          <a:pPr algn="l"/>
                          <a:endParaRPr/>
                        </a:p>
                      </a:txBody>
                      <a:tcPr/>
                    </a:tc>
                    <a:extLst>
                      <a:ext uri="{0D108BD9-81ED-4DB2-BD59-A6C34878D82A}">
                        <a16:rowId xmlns:a16="http://schemas.microsoft.com/office/drawing/2014/main" val="10000"/>
                      </a:ext>
                    </a:extLst>
                  </a:tr>
                  <a:tr h="370840">
                    <a:tc>
                      <a:txBody>
                        <a:bodyPr/>
                        <a:lstStyle/>
                        <a:p>
                          <a:pPr algn="r">
                            <a:defRPr sz="1800"/>
                          </a:pPr>
                          <a:r>
                            <a:rPr dirty="0"/>
                            <a:t>​</a:t>
                          </a:r>
                          <a14:m>
                            <m:oMath xmlns:m="http://schemas.openxmlformats.org/officeDocument/2006/math">
                              <m:r>
                                <m:rPr>
                                  <m:sty m:val="p"/>
                                </m:rPr>
                                <a:rPr sz="1800">
                                  <a:latin typeface="Cambria Math"/>
                                </a:rPr>
                                <m:t>ln</m:t>
                              </m:r>
                              <m:r>
                                <a:rPr sz="1800">
                                  <a:latin typeface="Cambria Math"/>
                                </a:rPr>
                                <m:t>⁡</m:t>
                              </m:r>
                              <m:d>
                                <m:dPr>
                                  <m:ctrlPr>
                                    <a:rPr sz="1800" i="1">
                                      <a:latin typeface="Cambria Math" panose="02040503050406030204" pitchFamily="18" charset="0"/>
                                    </a:rPr>
                                  </m:ctrlPr>
                                </m:dPr>
                                <m:e>
                                  <m:r>
                                    <a:rPr sz="1800">
                                      <a:latin typeface="Cambria Math"/>
                                    </a:rPr>
                                    <m:t>2</m:t>
                                  </m:r>
                                  <m:r>
                                    <a:rPr sz="1800">
                                      <a:latin typeface="Cambria Math"/>
                                    </a:rPr>
                                    <m:t>𝑥</m:t>
                                  </m:r>
                                </m:e>
                              </m:d>
                            </m:oMath>
                          </a14:m>
                          <a:endParaRPr dirty="0"/>
                        </a:p>
                      </a:txBody>
                      <a:tcPr/>
                    </a:tc>
                    <a:tc>
                      <a:txBody>
                        <a:bodyPr/>
                        <a:lstStyle/>
                        <a:p>
                          <a:pPr algn="l">
                            <a:defRPr sz="1800"/>
                          </a:pPr>
                          <a:r>
                            <a:rPr dirty="0"/>
                            <a:t>​</a:t>
                          </a:r>
                          <a14:m>
                            <m:oMath xmlns:m="http://schemas.openxmlformats.org/officeDocument/2006/math">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r>
                                    <a:rPr sz="1800">
                                      <a:latin typeface="Cambria Math"/>
                                    </a:rPr>
                                    <m:t>30</m:t>
                                  </m:r>
                                </m:e>
                              </m:func>
                            </m:oMath>
                          </a14:m>
                          <a:endParaRPr dirty="0"/>
                        </a:p>
                      </a:txBody>
                      <a:tcPr/>
                    </a:tc>
                    <a:tc>
                      <a:txBody>
                        <a:bodyPr/>
                        <a:lstStyle/>
                        <a:p>
                          <a:pPr algn="l">
                            <a:defRPr b="1"/>
                          </a:pPr>
                          <a:r>
                            <a:rPr lang="en-US" b="0" dirty="0"/>
                            <a:t>By Property 1</a:t>
                          </a:r>
                          <a:endParaRPr b="0" dirty="0"/>
                        </a:p>
                      </a:txBody>
                      <a:tcPr/>
                    </a:tc>
                    <a:extLst>
                      <a:ext uri="{0D108BD9-81ED-4DB2-BD59-A6C34878D82A}">
                        <a16:rowId xmlns:a16="http://schemas.microsoft.com/office/drawing/2014/main" val="10001"/>
                      </a:ext>
                    </a:extLst>
                  </a:tr>
                  <a:tr h="370840">
                    <a:tc>
                      <a:txBody>
                        <a:bodyPr/>
                        <a:lstStyle/>
                        <a:p>
                          <a:pPr algn="r">
                            <a:defRPr sz="1800"/>
                          </a:pPr>
                          <a:r>
                            <a:rPr dirty="0"/>
                            <a:t>​</a:t>
                          </a:r>
                          <a14:m>
                            <m:oMath xmlns:m="http://schemas.openxmlformats.org/officeDocument/2006/math">
                              <m:r>
                                <a:rPr sz="1800">
                                  <a:latin typeface="Cambria Math"/>
                                </a:rPr>
                                <m:t>2</m:t>
                              </m:r>
                              <m:r>
                                <a:rPr sz="1800">
                                  <a:latin typeface="Cambria Math"/>
                                </a:rPr>
                                <m:t>𝑥</m:t>
                              </m:r>
                            </m:oMath>
                          </a14:m>
                          <a:endParaRPr dirty="0"/>
                        </a:p>
                      </a:txBody>
                      <a:tcPr/>
                    </a:tc>
                    <a:tc>
                      <a:txBody>
                        <a:bodyPr/>
                        <a:lstStyle/>
                        <a:p>
                          <a:pPr algn="l">
                            <a:defRPr sz="1800"/>
                          </a:pPr>
                          <a:r>
                            <a:t>​</a:t>
                          </a:r>
                          <a14:m>
                            <m:oMath xmlns:m="http://schemas.openxmlformats.org/officeDocument/2006/math">
                              <m:r>
                                <a:rPr sz="1800">
                                  <a:latin typeface="Cambria Math"/>
                                </a:rPr>
                                <m:t>=30</m:t>
                              </m:r>
                            </m:oMath>
                          </a14:m>
                          <a:endParaRPr/>
                        </a:p>
                      </a:txBody>
                      <a:tcPr/>
                    </a:tc>
                    <a:tc>
                      <a:txBody>
                        <a:bodyPr/>
                        <a:lstStyle/>
                        <a:p>
                          <a:pPr algn="l">
                            <a:defRPr b="1"/>
                          </a:pPr>
                          <a:r>
                            <a:rPr lang="en-US" b="0" dirty="0"/>
                            <a:t>By Property 4</a:t>
                          </a:r>
                          <a:endParaRPr b="0" dirty="0"/>
                        </a:p>
                      </a:txBody>
                      <a:tcPr/>
                    </a:tc>
                    <a:extLst>
                      <a:ext uri="{0D108BD9-81ED-4DB2-BD59-A6C34878D82A}">
                        <a16:rowId xmlns:a16="http://schemas.microsoft.com/office/drawing/2014/main" val="10002"/>
                      </a:ext>
                    </a:extLst>
                  </a:tr>
                  <a:tr h="370840">
                    <a:tc>
                      <a:txBody>
                        <a:bodyPr/>
                        <a:lstStyle/>
                        <a:p>
                          <a:pPr algn="l">
                            <a:defRPr sz="1800"/>
                          </a:pPr>
                          <a14:m>
                            <m:oMathPara xmlns:m="http://schemas.openxmlformats.org/officeDocument/2006/math">
                              <m:oMathParaPr>
                                <m:jc m:val="right"/>
                              </m:oMathParaPr>
                              <m:oMath xmlns:m="http://schemas.openxmlformats.org/officeDocument/2006/math">
                                <m:r>
                                  <a:rPr sz="1800">
                                    <a:latin typeface="Cambria Math"/>
                                  </a:rPr>
                                  <m:t>𝑥</m:t>
                                </m:r>
                              </m:oMath>
                            </m:oMathPara>
                          </a14:m>
                          <a:endParaRPr dirty="0"/>
                        </a:p>
                      </a:txBody>
                      <a:tcPr/>
                    </a:tc>
                    <a:tc>
                      <a:txBody>
                        <a:bodyPr/>
                        <a:lstStyle/>
                        <a:p>
                          <a:pPr algn="l">
                            <a:defRPr sz="1800"/>
                          </a:pPr>
                          <a:r>
                            <a:t>​</a:t>
                          </a:r>
                          <a14:m>
                            <m:oMath xmlns:m="http://schemas.openxmlformats.org/officeDocument/2006/math">
                              <m:r>
                                <a:rPr sz="1800">
                                  <a:latin typeface="Cambria Math"/>
                                </a:rPr>
                                <m:t>=15</m:t>
                              </m:r>
                            </m:oMath>
                          </a14:m>
                          <a:endParaRPr/>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251226235"/>
                  </p:ext>
                </p:extLst>
              </p:nvPr>
            </p:nvGraphicFramePr>
            <p:xfrm>
              <a:off x="-609600" y="1143000"/>
              <a:ext cx="8229600" cy="148336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4495800">
                      <a:extLst>
                        <a:ext uri="{9D8B030D-6E8A-4147-A177-3AD203B41FA5}">
                          <a16:colId xmlns:a16="http://schemas.microsoft.com/office/drawing/2014/main" val="20002"/>
                        </a:ext>
                      </a:extLst>
                    </a:gridCol>
                  </a:tblGrid>
                  <a:tr h="370840">
                    <a:tc>
                      <a:txBody>
                        <a:bodyPr/>
                        <a:lstStyle/>
                        <a:p>
                          <a:endParaRPr lang="en-US"/>
                        </a:p>
                      </a:txBody>
                      <a:tcPr>
                        <a:blipFill>
                          <a:blip r:embed="rId2"/>
                          <a:stretch>
                            <a:fillRect t="-8197" r="-200000" b="-324590"/>
                          </a:stretch>
                        </a:blipFill>
                      </a:tcPr>
                    </a:tc>
                    <a:tc>
                      <a:txBody>
                        <a:bodyPr/>
                        <a:lstStyle/>
                        <a:p>
                          <a:endParaRPr lang="en-US"/>
                        </a:p>
                      </a:txBody>
                      <a:tcPr>
                        <a:blipFill>
                          <a:blip r:embed="rId2"/>
                          <a:stretch>
                            <a:fillRect l="-276074" t="-8197" r="-452147" b="-324590"/>
                          </a:stretch>
                        </a:blipFill>
                      </a:tcPr>
                    </a:tc>
                    <a:tc>
                      <a:txBody>
                        <a:bodyPr/>
                        <a:lstStyle/>
                        <a:p>
                          <a:pPr algn="l"/>
                          <a:endParaRPr/>
                        </a:p>
                      </a:txBody>
                      <a:tcPr/>
                    </a:tc>
                    <a:extLst>
                      <a:ext uri="{0D108BD9-81ED-4DB2-BD59-A6C34878D82A}">
                        <a16:rowId xmlns:a16="http://schemas.microsoft.com/office/drawing/2014/main" val="10000"/>
                      </a:ext>
                    </a:extLst>
                  </a:tr>
                  <a:tr h="370840">
                    <a:tc>
                      <a:txBody>
                        <a:bodyPr/>
                        <a:lstStyle/>
                        <a:p>
                          <a:endParaRPr lang="en-US"/>
                        </a:p>
                      </a:txBody>
                      <a:tcPr>
                        <a:blipFill>
                          <a:blip r:embed="rId2"/>
                          <a:stretch>
                            <a:fillRect t="-108197" r="-200000" b="-224590"/>
                          </a:stretch>
                        </a:blipFill>
                      </a:tcPr>
                    </a:tc>
                    <a:tc>
                      <a:txBody>
                        <a:bodyPr/>
                        <a:lstStyle/>
                        <a:p>
                          <a:endParaRPr lang="en-US"/>
                        </a:p>
                      </a:txBody>
                      <a:tcPr>
                        <a:blipFill>
                          <a:blip r:embed="rId2"/>
                          <a:stretch>
                            <a:fillRect l="-276074" t="-108197" r="-452147" b="-224590"/>
                          </a:stretch>
                        </a:blipFill>
                      </a:tcPr>
                    </a:tc>
                    <a:tc>
                      <a:txBody>
                        <a:bodyPr/>
                        <a:lstStyle/>
                        <a:p>
                          <a:pPr algn="l">
                            <a:defRPr b="1"/>
                          </a:pPr>
                          <a:r>
                            <a:rPr lang="en-US" b="0" dirty="0"/>
                            <a:t>By Property 1</a:t>
                          </a:r>
                          <a:endParaRPr b="0" dirty="0"/>
                        </a:p>
                      </a:txBody>
                      <a:tcPr/>
                    </a:tc>
                    <a:extLst>
                      <a:ext uri="{0D108BD9-81ED-4DB2-BD59-A6C34878D82A}">
                        <a16:rowId xmlns:a16="http://schemas.microsoft.com/office/drawing/2014/main" val="10001"/>
                      </a:ext>
                    </a:extLst>
                  </a:tr>
                  <a:tr h="370840">
                    <a:tc>
                      <a:txBody>
                        <a:bodyPr/>
                        <a:lstStyle/>
                        <a:p>
                          <a:endParaRPr lang="en-US"/>
                        </a:p>
                      </a:txBody>
                      <a:tcPr>
                        <a:blipFill>
                          <a:blip r:embed="rId2"/>
                          <a:stretch>
                            <a:fillRect t="-208197" r="-200000" b="-124590"/>
                          </a:stretch>
                        </a:blipFill>
                      </a:tcPr>
                    </a:tc>
                    <a:tc>
                      <a:txBody>
                        <a:bodyPr/>
                        <a:lstStyle/>
                        <a:p>
                          <a:endParaRPr lang="en-US"/>
                        </a:p>
                      </a:txBody>
                      <a:tcPr>
                        <a:blipFill>
                          <a:blip r:embed="rId2"/>
                          <a:stretch>
                            <a:fillRect l="-276074" t="-208197" r="-452147" b="-124590"/>
                          </a:stretch>
                        </a:blipFill>
                      </a:tcPr>
                    </a:tc>
                    <a:tc>
                      <a:txBody>
                        <a:bodyPr/>
                        <a:lstStyle/>
                        <a:p>
                          <a:pPr algn="l">
                            <a:defRPr b="1"/>
                          </a:pPr>
                          <a:r>
                            <a:rPr lang="en-US" b="0" dirty="0"/>
                            <a:t>By Property 4</a:t>
                          </a:r>
                          <a:endParaRPr b="0" dirty="0"/>
                        </a:p>
                      </a:txBody>
                      <a:tcPr/>
                    </a:tc>
                    <a:extLst>
                      <a:ext uri="{0D108BD9-81ED-4DB2-BD59-A6C34878D82A}">
                        <a16:rowId xmlns:a16="http://schemas.microsoft.com/office/drawing/2014/main" val="10002"/>
                      </a:ext>
                    </a:extLst>
                  </a:tr>
                  <a:tr h="370840">
                    <a:tc>
                      <a:txBody>
                        <a:bodyPr/>
                        <a:lstStyle/>
                        <a:p>
                          <a:endParaRPr lang="en-US"/>
                        </a:p>
                      </a:txBody>
                      <a:tcPr>
                        <a:blipFill>
                          <a:blip r:embed="rId2"/>
                          <a:stretch>
                            <a:fillRect t="-308197" r="-200000" b="-24590"/>
                          </a:stretch>
                        </a:blipFill>
                      </a:tcPr>
                    </a:tc>
                    <a:tc>
                      <a:txBody>
                        <a:bodyPr/>
                        <a:lstStyle/>
                        <a:p>
                          <a:endParaRPr lang="en-US"/>
                        </a:p>
                      </a:txBody>
                      <a:tcPr>
                        <a:blipFill>
                          <a:blip r:embed="rId2"/>
                          <a:stretch>
                            <a:fillRect l="-276074" t="-308197" r="-452147" b="-24590"/>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
        <p:nvSpPr>
          <p:cNvPr id="5" name="TextBox 4">
            <a:extLst>
              <a:ext uri="{FF2B5EF4-FFF2-40B4-BE49-F238E27FC236}">
                <a16:creationId xmlns:a16="http://schemas.microsoft.com/office/drawing/2014/main" id="{7BFFBC4F-F6BF-3A5E-4230-9E97541D0D3F}"/>
              </a:ext>
            </a:extLst>
          </p:cNvPr>
          <p:cNvSpPr txBox="1"/>
          <p:nvPr/>
        </p:nvSpPr>
        <p:spPr>
          <a:xfrm>
            <a:off x="447230" y="1059197"/>
            <a:ext cx="4572000" cy="523220"/>
          </a:xfrm>
          <a:prstGeom prst="rect">
            <a:avLst/>
          </a:prstGeom>
          <a:noFill/>
        </p:spPr>
        <p:txBody>
          <a:bodyPr wrap="square">
            <a:spAutoFit/>
          </a:bodyPr>
          <a:lstStyle/>
          <a:p>
            <a:pPr marL="514350" indent="-514350">
              <a:buFont typeface="+mj-lt"/>
              <a:buAutoNum type="alphaLcPeriod" startAt="4"/>
            </a:pPr>
            <a:r>
              <a:rPr kumimoji="0" lang="en-US" sz="2800" b="0" i="0" u="none" strike="noStrike" kern="1200" cap="none" spc="0" normalizeH="0" baseline="0" noProof="0" dirty="0">
                <a:ln>
                  <a:noFill/>
                </a:ln>
                <a:solidFill>
                  <a:srgbClr val="366092"/>
                </a:solidFill>
                <a:effectLst/>
                <a:uLnTx/>
                <a:uFillTx/>
                <a:latin typeface="Calibri"/>
                <a:ea typeface="+mn-ea"/>
                <a:cs typeface="+mn-cs"/>
              </a:rPr>
              <a:t>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Rate of Inflation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Suppose the price of a box of popcorn at a movie theatre was </a:t>
                </a:r>
                <a14:m>
                  <m:oMath xmlns:m="http://schemas.openxmlformats.org/officeDocument/2006/math">
                    <m:r>
                      <a:rPr>
                        <a:latin typeface="Cambria Math" panose="02040503050406030204" pitchFamily="18" charset="0"/>
                      </a:rPr>
                      <m:t>$0.75</m:t>
                    </m:r>
                  </m:oMath>
                </a14:m>
                <a:r>
                  <a:rPr sz="2800"/>
                  <a:t> in 1980 and </a:t>
                </a:r>
                <a14:m>
                  <m:oMath xmlns:m="http://schemas.openxmlformats.org/officeDocument/2006/math">
                    <m:r>
                      <a:rPr>
                        <a:latin typeface="Cambria Math" panose="02040503050406030204" pitchFamily="18" charset="0"/>
                      </a:rPr>
                      <m:t>$6.60</m:t>
                    </m:r>
                  </m:oMath>
                </a14:m>
                <a:r>
                  <a:rPr sz="2800"/>
                  <a:t> in 2020. Assuming the cost of a box of popcorn increased continuously at a constant rate </a:t>
                </a:r>
                <a14:m>
                  <m:oMath xmlns:m="http://schemas.openxmlformats.org/officeDocument/2006/math">
                    <m:r>
                      <a:rPr>
                        <a:latin typeface="Cambria Math" panose="02040503050406030204" pitchFamily="18" charset="0"/>
                      </a:rPr>
                      <m:t>𝑟</m:t>
                    </m:r>
                  </m:oMath>
                </a14:m>
                <a:r>
                  <a:rPr sz="2800"/>
                  <a:t>, determine this rate.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Rate of Inflation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r>
                  <a:rPr sz="2800" b="1" dirty="0"/>
                  <a:t>Solution</a:t>
                </a:r>
              </a:p>
              <a:p>
                <a:pPr>
                  <a:defRPr sz="2800"/>
                </a:pPr>
                <a:r>
                  <a:rPr sz="2800" dirty="0"/>
                  <a:t>We are assuming </a:t>
                </a:r>
                <a14:m>
                  <m:oMath xmlns:m="http://schemas.openxmlformats.org/officeDocument/2006/math">
                    <m:r>
                      <a:rPr>
                        <a:latin typeface="Cambria Math" panose="02040503050406030204" pitchFamily="18" charset="0"/>
                      </a:rPr>
                      <m:t>𝑃</m:t>
                    </m:r>
                  </m:oMath>
                </a14:m>
                <a:r>
                  <a:rPr sz="2800" dirty="0"/>
                  <a:t>, the price of a box of popcorn, is an exponential function of </a:t>
                </a:r>
                <a14:m>
                  <m:oMath xmlns:m="http://schemas.openxmlformats.org/officeDocument/2006/math">
                    <m:r>
                      <a:rPr>
                        <a:latin typeface="Cambria Math" panose="02040503050406030204" pitchFamily="18" charset="0"/>
                      </a:rPr>
                      <m:t>𝑡</m:t>
                    </m:r>
                  </m:oMath>
                </a14:m>
                <a:r>
                  <a:rPr sz="2800" dirty="0"/>
                  <a:t>, the number of years since 1980. This means </a:t>
                </a:r>
                <a14:m>
                  <m:oMath xmlns:m="http://schemas.openxmlformats.org/officeDocument/2006/math">
                    <m:r>
                      <a:rPr>
                        <a:latin typeface="Cambria Math" panose="02040503050406030204" pitchFamily="18" charset="0"/>
                      </a:rPr>
                      <m:t>𝑡</m:t>
                    </m:r>
                    <m:r>
                      <a:rPr>
                        <a:latin typeface="Cambria Math" panose="02040503050406030204" pitchFamily="18" charset="0"/>
                      </a:rPr>
                      <m:t>=0</m:t>
                    </m:r>
                  </m:oMath>
                </a14:m>
                <a:r>
                  <a:rPr sz="2800" dirty="0"/>
                  <a:t> in 1980 and </a:t>
                </a:r>
                <a14:m>
                  <m:oMath xmlns:m="http://schemas.openxmlformats.org/officeDocument/2006/math">
                    <m:r>
                      <a:rPr>
                        <a:latin typeface="Cambria Math" panose="02040503050406030204" pitchFamily="18" charset="0"/>
                      </a:rPr>
                      <m:t>𝑡</m:t>
                    </m:r>
                    <m:r>
                      <a:rPr>
                        <a:latin typeface="Cambria Math" panose="02040503050406030204" pitchFamily="18" charset="0"/>
                      </a:rPr>
                      <m:t>=40</m:t>
                    </m:r>
                  </m:oMath>
                </a14:m>
                <a:r>
                  <a:rPr sz="2800" dirty="0"/>
                  <a:t> in 2020. We write </a:t>
                </a:r>
                <a14:m>
                  <m:oMath xmlns:m="http://schemas.openxmlformats.org/officeDocument/2006/math">
                    <m:r>
                      <a:rPr>
                        <a:latin typeface="Cambria Math" panose="02040503050406030204" pitchFamily="18" charset="0"/>
                      </a:rPr>
                      <m:t>𝑃</m:t>
                    </m:r>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𝑡</m:t>
                            </m:r>
                          </m:e>
                        </m:d>
                      </m:e>
                    </m:func>
                  </m:oMath>
                </a14:m>
                <a:r>
                  <a:rPr sz="2800" dirty="0"/>
                  <a:t> to mean </a:t>
                </a:r>
                <a14:m>
                  <m:oMath xmlns:m="http://schemas.openxmlformats.org/officeDocument/2006/math">
                    <m:r>
                      <a:rPr>
                        <a:latin typeface="Cambria Math" panose="02040503050406030204" pitchFamily="18" charset="0"/>
                      </a:rPr>
                      <m:t>𝑃</m:t>
                    </m:r>
                  </m:oMath>
                </a14:m>
                <a:r>
                  <a:rPr sz="2800" dirty="0"/>
                  <a:t> is a function of </a:t>
                </a:r>
                <a14:m>
                  <m:oMath xmlns:m="http://schemas.openxmlformats.org/officeDocument/2006/math">
                    <m:r>
                      <a:rPr>
                        <a:latin typeface="Cambria Math" panose="02040503050406030204" pitchFamily="18" charset="0"/>
                      </a:rPr>
                      <m:t>𝑡</m:t>
                    </m:r>
                  </m:oMath>
                </a14:m>
                <a:r>
                  <a:rPr sz="2800" dirty="0"/>
                  <a:t>, and in this case we are assuming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0</m:t>
                            </m:r>
                          </m:sub>
                        </m:sSub>
                      </m:fName>
                      <m:e>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𝑟𝑡</m:t>
                            </m:r>
                          </m:sup>
                        </m:sSup>
                      </m:e>
                    </m:func>
                  </m:oMath>
                </a14:m>
                <a:r>
                  <a:rPr sz="2800" dirty="0"/>
                  <a:t>, where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0</m:t>
                        </m:r>
                      </m:sub>
                    </m:sSub>
                  </m:oMath>
                </a14:m>
                <a:r>
                  <a:rPr sz="2800" dirty="0"/>
                  <a:t> and </a:t>
                </a:r>
                <a14:m>
                  <m:oMath xmlns:m="http://schemas.openxmlformats.org/officeDocument/2006/math">
                    <m:r>
                      <a:rPr>
                        <a:latin typeface="Cambria Math" panose="02040503050406030204" pitchFamily="18" charset="0"/>
                      </a:rPr>
                      <m:t>𝑟</m:t>
                    </m:r>
                  </m:oMath>
                </a14:m>
                <a:r>
                  <a:rPr sz="2800" dirty="0"/>
                  <a:t> are two constants that need to be determined.</a:t>
                </a:r>
              </a:p>
              <a:p>
                <a:pPr>
                  <a:defRPr sz="2800"/>
                </a:pPr>
                <a:r>
                  <a:rPr sz="2800" dirty="0"/>
                  <a:t>At </a:t>
                </a:r>
                <a14:m>
                  <m:oMath xmlns:m="http://schemas.openxmlformats.org/officeDocument/2006/math">
                    <m:r>
                      <a:rPr>
                        <a:latin typeface="Cambria Math" panose="02040503050406030204" pitchFamily="18" charset="0"/>
                      </a:rPr>
                      <m:t>𝑡</m:t>
                    </m:r>
                    <m:r>
                      <a:rPr>
                        <a:latin typeface="Cambria Math" panose="02040503050406030204" pitchFamily="18" charset="0"/>
                      </a:rPr>
                      <m:t>=0</m:t>
                    </m:r>
                  </m:oMath>
                </a14:m>
                <a:r>
                  <a:rPr sz="2800" dirty="0"/>
                  <a:t>, we know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0</m:t>
                            </m:r>
                          </m:e>
                        </m:d>
                      </m:e>
                    </m:func>
                    <m:r>
                      <a:rPr>
                        <a:latin typeface="Cambria Math" panose="02040503050406030204" pitchFamily="18" charset="0"/>
                      </a:rPr>
                      <m:t>=0.75</m:t>
                    </m:r>
                  </m:oMath>
                </a14:m>
                <a:r>
                  <a:rPr sz="2800" dirty="0"/>
                  <a:t>. Substituting </a:t>
                </a:r>
                <a14:m>
                  <m:oMath xmlns:m="http://schemas.openxmlformats.org/officeDocument/2006/math">
                    <m:r>
                      <a:rPr>
                        <a:latin typeface="Cambria Math" panose="02040503050406030204" pitchFamily="18" charset="0"/>
                      </a:rPr>
                      <m:t>𝑡</m:t>
                    </m:r>
                    <m:r>
                      <a:rPr>
                        <a:latin typeface="Cambria Math" panose="02040503050406030204" pitchFamily="18" charset="0"/>
                      </a:rPr>
                      <m:t>=0</m:t>
                    </m:r>
                  </m:oMath>
                </a14:m>
                <a:r>
                  <a:rPr sz="2800" dirty="0"/>
                  <a:t> into the formula for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𝑡</m:t>
                            </m:r>
                          </m:e>
                        </m:d>
                      </m:e>
                    </m:func>
                  </m:oMath>
                </a14:m>
                <a:r>
                  <a:rPr sz="2800" dirty="0"/>
                  <a:t>, we have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0</m:t>
                            </m:r>
                          </m:e>
                        </m:d>
                      </m:e>
                    </m:func>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0</m:t>
                        </m:r>
                      </m:sub>
                    </m:sSub>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𝑡</m:t>
                        </m:r>
                        <m:r>
                          <a:rPr>
                            <a:latin typeface="Cambria Math" panose="02040503050406030204" pitchFamily="18" charset="0"/>
                          </a:rPr>
                          <m:t>⋅0</m:t>
                        </m:r>
                      </m:sup>
                    </m:sSup>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0</m:t>
                        </m:r>
                      </m:sub>
                    </m:sSub>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0</m:t>
                        </m:r>
                      </m:sup>
                    </m:sSup>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0</m:t>
                        </m:r>
                      </m:sub>
                    </m:sSub>
                    <m:r>
                      <a:rPr>
                        <a:latin typeface="Cambria Math" panose="02040503050406030204" pitchFamily="18" charset="0"/>
                      </a:rPr>
                      <m:t>⋅1=</m:t>
                    </m:r>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0</m:t>
                        </m:r>
                      </m:sub>
                    </m:sSub>
                  </m:oMath>
                </a14:m>
                <a:r>
                  <a:rPr sz="2800" dirty="0"/>
                  <a:t>.</a:t>
                </a:r>
              </a:p>
              <a:p>
                <a:pPr>
                  <a:defRPr sz="2800"/>
                </a:pPr>
                <a:r>
                  <a:rPr sz="2800" dirty="0"/>
                  <a:t>Thus, we have found that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0</m:t>
                        </m:r>
                      </m:sub>
                    </m:sSub>
                    <m:r>
                      <a:rPr>
                        <a:latin typeface="Cambria Math" panose="02040503050406030204" pitchFamily="18" charset="0"/>
                      </a:rPr>
                      <m:t>=0.75</m:t>
                    </m:r>
                  </m:oMath>
                </a14:m>
                <a:r>
                  <a:rPr sz="2800" dirty="0"/>
                  <a:t> and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=0.75</m:t>
                    </m:r>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𝑟𝑡</m:t>
                        </m:r>
                      </m:sup>
                    </m:sSup>
                  </m:oMath>
                </a14:m>
                <a:r>
                  <a:rPr sz="2800" dirty="0"/>
                  <a:t>.</a:t>
                </a:r>
              </a:p>
              <a:p>
                <a:pPr algn="ctr"/>
                <a:r>
                  <a:rPr dirty="0"/>
                  <a:t>​</a:t>
                </a:r>
              </a:p>
              <a:p>
                <a:pPr algn="l"/>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1481"/>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CDC19-47E4-4C46-D3F7-A6CC03BD3F47}"/>
              </a:ext>
            </a:extLst>
          </p:cNvPr>
          <p:cNvSpPr>
            <a:spLocks noGrp="1"/>
          </p:cNvSpPr>
          <p:nvPr>
            <p:ph type="title"/>
          </p:nvPr>
        </p:nvSpPr>
        <p:spPr/>
        <p:txBody>
          <a:bodyPr/>
          <a:lstStyle/>
          <a:p>
            <a:r>
              <a:rPr kumimoji="0" lang="en-US" sz="3200" b="0" i="0" u="none" strike="noStrike" kern="1200" cap="none" spc="0" normalizeH="0" baseline="0" noProof="0" dirty="0">
                <a:ln>
                  <a:noFill/>
                </a:ln>
                <a:solidFill>
                  <a:srgbClr val="1F497D"/>
                </a:solidFill>
                <a:effectLst/>
                <a:uLnTx/>
                <a:uFillTx/>
                <a:latin typeface="Calibri"/>
                <a:ea typeface="+mj-ea"/>
                <a:cs typeface="+mj-cs"/>
              </a:rPr>
              <a:t>Example 4: Rate of Inflation (cont.)</a:t>
            </a:r>
            <a:endParaRPr 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3E2D48E2-6933-AF5C-3B53-B1523DD9D52B}"/>
                  </a:ext>
                </a:extLst>
              </p:cNvPr>
              <p:cNvSpPr>
                <a:spLocks noGrp="1"/>
              </p:cNvSpPr>
              <p:nvPr>
                <p:ph type="body" sz="quarter" idx="10"/>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600" b="0" i="0" u="none" strike="noStrike" kern="1200" cap="none" spc="0" normalizeH="0" baseline="0" noProof="0" dirty="0">
                    <a:ln>
                      <a:noFill/>
                    </a:ln>
                    <a:solidFill>
                      <a:srgbClr val="366092"/>
                    </a:solidFill>
                    <a:effectLst/>
                    <a:uLnTx/>
                    <a:uFillTx/>
                    <a:latin typeface="Calibri"/>
                    <a:ea typeface="+mn-ea"/>
                    <a:cs typeface="+mn-cs"/>
                  </a:rPr>
                  <a:t>Now, we can determine </a:t>
                </a:r>
                <a14:m>
                  <m:oMath xmlns:m="http://schemas.openxmlformats.org/officeDocument/2006/math">
                    <m:r>
                      <a:rPr kumimoji="0" lang="en-US"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𝑟</m:t>
                    </m:r>
                  </m:oMath>
                </a14:m>
                <a:r>
                  <a:rPr kumimoji="0" lang="en-US" sz="2600" b="0" i="0" u="none" strike="noStrike" kern="1200" cap="none" spc="0" normalizeH="0" baseline="0" noProof="0" dirty="0">
                    <a:ln>
                      <a:noFill/>
                    </a:ln>
                    <a:solidFill>
                      <a:srgbClr val="366092"/>
                    </a:solidFill>
                    <a:effectLst/>
                    <a:uLnTx/>
                    <a:uFillTx/>
                    <a:latin typeface="Calibri"/>
                    <a:ea typeface="+mn-ea"/>
                    <a:cs typeface="+mn-cs"/>
                  </a:rPr>
                  <a:t>, using </a:t>
                </a:r>
                <a14:m>
                  <m:oMath xmlns:m="http://schemas.openxmlformats.org/officeDocument/2006/math">
                    <m:r>
                      <a:rPr kumimoji="0" lang="en-US"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𝑡</m:t>
                    </m:r>
                    <m:r>
                      <a:rPr kumimoji="0" lang="en-US"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=40</m:t>
                    </m:r>
                  </m:oMath>
                </a14:m>
                <a:r>
                  <a:rPr kumimoji="0" lang="en-US" sz="2600" b="0" i="0" u="none" strike="noStrike" kern="1200" cap="none" spc="0" normalizeH="0" baseline="0" noProof="0" dirty="0">
                    <a:ln>
                      <a:noFill/>
                    </a:ln>
                    <a:solidFill>
                      <a:srgbClr val="366092"/>
                    </a:solidFill>
                    <a:effectLst/>
                    <a:uLnTx/>
                    <a:uFillTx/>
                    <a:latin typeface="Calibri"/>
                    <a:ea typeface="+mn-ea"/>
                    <a:cs typeface="+mn-cs"/>
                  </a:rPr>
                  <a:t>.</a:t>
                </a:r>
              </a:p>
              <a:p>
                <a:endParaRPr lang="en-US" dirty="0"/>
              </a:p>
            </p:txBody>
          </p:sp>
        </mc:Choice>
        <mc:Fallback xmlns="">
          <p:sp>
            <p:nvSpPr>
              <p:cNvPr id="3" name="Text Placeholder 2">
                <a:extLst>
                  <a:ext uri="{FF2B5EF4-FFF2-40B4-BE49-F238E27FC236}">
                    <a16:creationId xmlns:a16="http://schemas.microsoft.com/office/drawing/2014/main" id="{3E2D48E2-6933-AF5C-3B53-B1523DD9D52B}"/>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1333" t="-9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BB01A5BA-1631-6D28-F96C-061646868F33}"/>
                  </a:ext>
                </a:extLst>
              </p:cNvPr>
              <p:cNvGraphicFramePr>
                <a:graphicFrameLocks noGrp="1"/>
              </p:cNvGraphicFramePr>
              <p:nvPr>
                <p:extLst>
                  <p:ext uri="{D42A27DB-BD31-4B8C-83A1-F6EECF244321}">
                    <p14:modId xmlns:p14="http://schemas.microsoft.com/office/powerpoint/2010/main" val="107846724"/>
                  </p:ext>
                </p:extLst>
              </p:nvPr>
            </p:nvGraphicFramePr>
            <p:xfrm>
              <a:off x="457200" y="1752600"/>
              <a:ext cx="8229600" cy="3678428"/>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61257">
                    <a:tc>
                      <a:txBody>
                        <a:bodyPr/>
                        <a:lstStyle/>
                        <a:p>
                          <a:pPr algn="r">
                            <a:defRPr sz="1600"/>
                          </a:pPr>
                          <a:r>
                            <a:rPr sz="2800"/>
                            <a:t>​</a:t>
                          </a:r>
                          <a14:m>
                            <m:oMath xmlns:m="http://schemas.openxmlformats.org/officeDocument/2006/math">
                              <m:func>
                                <m:funcPr>
                                  <m:ctrlPr>
                                    <a:rPr sz="2800" i="1">
                                      <a:latin typeface="Cambria Math" panose="02040503050406030204" pitchFamily="18" charset="0"/>
                                    </a:rPr>
                                  </m:ctrlPr>
                                </m:funcPr>
                                <m:fName>
                                  <m:r>
                                    <a:rPr sz="2800">
                                      <a:latin typeface="Cambria Math"/>
                                    </a:rPr>
                                    <m:t>𝑃</m:t>
                                  </m:r>
                                </m:fName>
                                <m:e>
                                  <m:d>
                                    <m:dPr>
                                      <m:ctrlPr>
                                        <a:rPr sz="2800" i="1">
                                          <a:latin typeface="Cambria Math" panose="02040503050406030204" pitchFamily="18" charset="0"/>
                                        </a:rPr>
                                      </m:ctrlPr>
                                    </m:dPr>
                                    <m:e>
                                      <m:r>
                                        <a:rPr sz="2800">
                                          <a:latin typeface="Cambria Math"/>
                                        </a:rPr>
                                        <m:t>40</m:t>
                                      </m:r>
                                    </m:e>
                                  </m:d>
                                </m:e>
                              </m:func>
                            </m:oMath>
                          </a14:m>
                          <a:endParaRPr sz="2800"/>
                        </a:p>
                      </a:txBody>
                      <a:tcPr marL="36576" marR="36576" marT="36576" marB="36576" anchor="ctr"/>
                    </a:tc>
                    <a:tc>
                      <a:txBody>
                        <a:bodyPr/>
                        <a:lstStyle/>
                        <a:p>
                          <a:pPr algn="l">
                            <a:defRPr sz="1600"/>
                          </a:pPr>
                          <a:r>
                            <a:rPr sz="2800"/>
                            <a:t>​</a:t>
                          </a:r>
                          <a14:m>
                            <m:oMath xmlns:m="http://schemas.openxmlformats.org/officeDocument/2006/math">
                              <m:r>
                                <a:rPr sz="2800">
                                  <a:latin typeface="Cambria Math"/>
                                </a:rPr>
                                <m:t>=6.60</m:t>
                              </m:r>
                            </m:oMath>
                          </a14:m>
                          <a:endParaRPr sz="2800"/>
                        </a:p>
                      </a:txBody>
                      <a:tcPr marL="36576" marR="36576" marT="36576" marB="36576" anchor="ctr"/>
                    </a:tc>
                    <a:extLst>
                      <a:ext uri="{0D108BD9-81ED-4DB2-BD59-A6C34878D82A}">
                        <a16:rowId xmlns:a16="http://schemas.microsoft.com/office/drawing/2014/main" val="10000"/>
                      </a:ext>
                    </a:extLst>
                  </a:tr>
                  <a:tr h="261257">
                    <a:tc>
                      <a:txBody>
                        <a:bodyPr/>
                        <a:lstStyle/>
                        <a:p>
                          <a:pPr algn="r">
                            <a:defRPr sz="1600"/>
                          </a:pPr>
                          <a:r>
                            <a:rPr sz="2800"/>
                            <a:t>​</a:t>
                          </a:r>
                          <a14:m>
                            <m:oMath xmlns:m="http://schemas.openxmlformats.org/officeDocument/2006/math">
                              <m:r>
                                <a:rPr sz="2800">
                                  <a:latin typeface="Cambria Math"/>
                                </a:rPr>
                                <m:t>0.75</m:t>
                              </m:r>
                              <m:sSup>
                                <m:sSupPr>
                                  <m:ctrlPr>
                                    <a:rPr sz="2800" i="1">
                                      <a:latin typeface="Cambria Math" panose="02040503050406030204" pitchFamily="18" charset="0"/>
                                    </a:rPr>
                                  </m:ctrlPr>
                                </m:sSupPr>
                                <m:e>
                                  <m:r>
                                    <a:rPr sz="2800">
                                      <a:latin typeface="Cambria Math"/>
                                    </a:rPr>
                                    <m:t>𝑒</m:t>
                                  </m:r>
                                </m:e>
                                <m:sup>
                                  <m:r>
                                    <a:rPr sz="2800">
                                      <a:latin typeface="Cambria Math"/>
                                    </a:rPr>
                                    <m:t>𝑟</m:t>
                                  </m:r>
                                  <m:r>
                                    <a:rPr sz="2800">
                                      <a:latin typeface="Cambria Math"/>
                                    </a:rPr>
                                    <m:t>⋅40</m:t>
                                  </m:r>
                                </m:sup>
                              </m:sSup>
                            </m:oMath>
                          </a14:m>
                          <a:endParaRPr sz="2800"/>
                        </a:p>
                      </a:txBody>
                      <a:tcPr marL="36576" marR="36576" marT="36576" marB="36576" anchor="ctr"/>
                    </a:tc>
                    <a:tc>
                      <a:txBody>
                        <a:bodyPr/>
                        <a:lstStyle/>
                        <a:p>
                          <a:pPr algn="l">
                            <a:defRPr sz="1600"/>
                          </a:pPr>
                          <a:r>
                            <a:rPr sz="2800"/>
                            <a:t>​</a:t>
                          </a:r>
                          <a14:m>
                            <m:oMath xmlns:m="http://schemas.openxmlformats.org/officeDocument/2006/math">
                              <m:r>
                                <a:rPr sz="2800">
                                  <a:latin typeface="Cambria Math"/>
                                </a:rPr>
                                <m:t>=6.60</m:t>
                              </m:r>
                            </m:oMath>
                          </a14:m>
                          <a:endParaRPr sz="2800"/>
                        </a:p>
                      </a:txBody>
                      <a:tcPr marL="36576" marR="36576" marT="36576" marB="36576" anchor="ctr"/>
                    </a:tc>
                    <a:extLst>
                      <a:ext uri="{0D108BD9-81ED-4DB2-BD59-A6C34878D82A}">
                        <a16:rowId xmlns:a16="http://schemas.microsoft.com/office/drawing/2014/main" val="10001"/>
                      </a:ext>
                    </a:extLst>
                  </a:tr>
                  <a:tr h="261257">
                    <a:tc>
                      <a:txBody>
                        <a:bodyPr/>
                        <a:lstStyle/>
                        <a:p>
                          <a:pPr algn="r">
                            <a:defRPr sz="1600"/>
                          </a:pPr>
                          <a:r>
                            <a:rPr sz="2800"/>
                            <a:t>​</a:t>
                          </a:r>
                          <a14:m>
                            <m:oMath xmlns:m="http://schemas.openxmlformats.org/officeDocument/2006/math">
                              <m:sSup>
                                <m:sSupPr>
                                  <m:ctrlPr>
                                    <a:rPr sz="2800" i="1">
                                      <a:latin typeface="Cambria Math" panose="02040503050406030204" pitchFamily="18" charset="0"/>
                                    </a:rPr>
                                  </m:ctrlPr>
                                </m:sSupPr>
                                <m:e>
                                  <m:r>
                                    <a:rPr sz="2800">
                                      <a:latin typeface="Cambria Math"/>
                                    </a:rPr>
                                    <m:t>𝑒</m:t>
                                  </m:r>
                                </m:e>
                                <m:sup>
                                  <m:r>
                                    <a:rPr sz="2800">
                                      <a:latin typeface="Cambria Math"/>
                                    </a:rPr>
                                    <m:t>40</m:t>
                                  </m:r>
                                  <m:r>
                                    <a:rPr sz="2800">
                                      <a:latin typeface="Cambria Math"/>
                                    </a:rPr>
                                    <m:t>𝑟</m:t>
                                  </m:r>
                                </m:sup>
                              </m:sSup>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6.60</m:t>
                                  </m:r>
                                </m:num>
                                <m:den>
                                  <m:r>
                                    <a:rPr sz="2800">
                                      <a:latin typeface="Cambria Math"/>
                                    </a:rPr>
                                    <m:t>0.75</m:t>
                                  </m:r>
                                </m:den>
                              </m:f>
                            </m:oMath>
                          </a14:m>
                          <a:endParaRPr sz="2800" dirty="0"/>
                        </a:p>
                      </a:txBody>
                      <a:tcPr marL="36576" marR="36576" marT="36576" marB="36576" anchor="ctr"/>
                    </a:tc>
                    <a:extLst>
                      <a:ext uri="{0D108BD9-81ED-4DB2-BD59-A6C34878D82A}">
                        <a16:rowId xmlns:a16="http://schemas.microsoft.com/office/drawing/2014/main" val="10002"/>
                      </a:ext>
                    </a:extLst>
                  </a:tr>
                  <a:tr h="261257">
                    <a:tc>
                      <a:txBody>
                        <a:bodyPr/>
                        <a:lstStyle/>
                        <a:p>
                          <a:pPr algn="r">
                            <a:defRPr sz="1600"/>
                          </a:pPr>
                          <a:r>
                            <a:rPr sz="2800"/>
                            <a:t>​</a:t>
                          </a:r>
                          <a14:m>
                            <m:oMath xmlns:m="http://schemas.openxmlformats.org/officeDocument/2006/math">
                              <m:sSup>
                                <m:sSupPr>
                                  <m:ctrlPr>
                                    <a:rPr sz="2800" i="1">
                                      <a:latin typeface="Cambria Math" panose="02040503050406030204" pitchFamily="18" charset="0"/>
                                    </a:rPr>
                                  </m:ctrlPr>
                                </m:sSupPr>
                                <m:e>
                                  <m:r>
                                    <a:rPr sz="2800">
                                      <a:latin typeface="Cambria Math"/>
                                    </a:rPr>
                                    <m:t>𝑒</m:t>
                                  </m:r>
                                </m:e>
                                <m:sup>
                                  <m:r>
                                    <a:rPr sz="2800">
                                      <a:latin typeface="Cambria Math"/>
                                    </a:rPr>
                                    <m:t>40</m:t>
                                  </m:r>
                                  <m:r>
                                    <a:rPr sz="2800">
                                      <a:latin typeface="Cambria Math"/>
                                    </a:rPr>
                                    <m:t>𝑟</m:t>
                                  </m:r>
                                </m:sup>
                              </m:sSup>
                            </m:oMath>
                          </a14:m>
                          <a:endParaRPr sz="2800"/>
                        </a:p>
                      </a:txBody>
                      <a:tcPr marL="36576" marR="36576" marT="36576" marB="36576" anchor="ctr"/>
                    </a:tc>
                    <a:tc>
                      <a:txBody>
                        <a:bodyPr/>
                        <a:lstStyle/>
                        <a:p>
                          <a:pPr algn="l">
                            <a:defRPr sz="1600"/>
                          </a:pPr>
                          <a:r>
                            <a:rPr sz="2800"/>
                            <a:t>​</a:t>
                          </a:r>
                          <a14:m>
                            <m:oMath xmlns:m="http://schemas.openxmlformats.org/officeDocument/2006/math">
                              <m:r>
                                <a:rPr sz="2800">
                                  <a:latin typeface="Cambria Math"/>
                                </a:rPr>
                                <m:t>=8.80</m:t>
                              </m:r>
                            </m:oMath>
                          </a14:m>
                          <a:endParaRPr sz="2800"/>
                        </a:p>
                      </a:txBody>
                      <a:tcPr marL="36576" marR="36576" marT="36576" marB="36576" anchor="ctr"/>
                    </a:tc>
                    <a:extLst>
                      <a:ext uri="{0D108BD9-81ED-4DB2-BD59-A6C34878D82A}">
                        <a16:rowId xmlns:a16="http://schemas.microsoft.com/office/drawing/2014/main" val="10003"/>
                      </a:ext>
                    </a:extLst>
                  </a:tr>
                  <a:tr h="261257">
                    <a:tc>
                      <a:txBody>
                        <a:bodyPr/>
                        <a:lstStyle/>
                        <a:p>
                          <a:pPr algn="r">
                            <a:defRPr sz="1600"/>
                          </a:pPr>
                          <a:r>
                            <a:rPr sz="2800"/>
                            <a:t>​</a:t>
                          </a:r>
                          <a14:m>
                            <m:oMath xmlns:m="http://schemas.openxmlformats.org/officeDocument/2006/math">
                              <m:r>
                                <m:rPr>
                                  <m:sty m:val="p"/>
                                </m:rPr>
                                <a:rPr sz="2800">
                                  <a:latin typeface="Cambria Math"/>
                                </a:rPr>
                                <m:t>ln</m:t>
                              </m:r>
                              <m:r>
                                <a:rPr sz="2800">
                                  <a:latin typeface="Cambria Math"/>
                                </a:rPr>
                                <m:t>⁡</m:t>
                              </m:r>
                              <m:d>
                                <m:dPr>
                                  <m:ctrlPr>
                                    <a:rPr sz="2800" i="1">
                                      <a:latin typeface="Cambria Math" panose="02040503050406030204" pitchFamily="18" charset="0"/>
                                    </a:rPr>
                                  </m:ctrlPr>
                                </m:dPr>
                                <m:e>
                                  <m:sSup>
                                    <m:sSupPr>
                                      <m:ctrlPr>
                                        <a:rPr sz="2800" i="1">
                                          <a:latin typeface="Cambria Math" panose="02040503050406030204" pitchFamily="18" charset="0"/>
                                        </a:rPr>
                                      </m:ctrlPr>
                                    </m:sSupPr>
                                    <m:e>
                                      <m:r>
                                        <a:rPr sz="2800">
                                          <a:latin typeface="Cambria Math"/>
                                        </a:rPr>
                                        <m:t>𝑒</m:t>
                                      </m:r>
                                    </m:e>
                                    <m:sup>
                                      <m:r>
                                        <a:rPr sz="2800">
                                          <a:latin typeface="Cambria Math"/>
                                        </a:rPr>
                                        <m:t>40</m:t>
                                      </m:r>
                                      <m:r>
                                        <a:rPr sz="2800">
                                          <a:latin typeface="Cambria Math"/>
                                        </a:rPr>
                                        <m:t>𝑟</m:t>
                                      </m:r>
                                    </m:sup>
                                  </m:sSup>
                                </m:e>
                              </m:d>
                            </m:oMath>
                          </a14:m>
                          <a:endParaRPr sz="280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func>
                                <m:funcPr>
                                  <m:ctrlPr>
                                    <a:rPr sz="2800" i="1">
                                      <a:latin typeface="Cambria Math" panose="02040503050406030204" pitchFamily="18" charset="0"/>
                                    </a:rPr>
                                  </m:ctrlPr>
                                </m:funcPr>
                                <m:fName>
                                  <m:r>
                                    <m:rPr>
                                      <m:sty m:val="p"/>
                                    </m:rPr>
                                    <a:rPr sz="2800">
                                      <a:latin typeface="Cambria Math"/>
                                    </a:rPr>
                                    <m:t>ln</m:t>
                                  </m:r>
                                </m:fName>
                                <m:e>
                                  <m:d>
                                    <m:dPr>
                                      <m:ctrlPr>
                                        <a:rPr sz="2800" i="1">
                                          <a:latin typeface="Cambria Math" panose="02040503050406030204" pitchFamily="18" charset="0"/>
                                        </a:rPr>
                                      </m:ctrlPr>
                                    </m:dPr>
                                    <m:e>
                                      <m:r>
                                        <a:rPr sz="2800">
                                          <a:latin typeface="Cambria Math"/>
                                        </a:rPr>
                                        <m:t>8.80</m:t>
                                      </m:r>
                                    </m:e>
                                  </m:d>
                                </m:e>
                              </m:func>
                            </m:oMath>
                          </a14:m>
                          <a:endParaRPr sz="2800"/>
                        </a:p>
                      </a:txBody>
                      <a:tcPr marL="36576" marR="36576" marT="36576" marB="36576" anchor="ctr"/>
                    </a:tc>
                    <a:extLst>
                      <a:ext uri="{0D108BD9-81ED-4DB2-BD59-A6C34878D82A}">
                        <a16:rowId xmlns:a16="http://schemas.microsoft.com/office/drawing/2014/main" val="10004"/>
                      </a:ext>
                    </a:extLst>
                  </a:tr>
                  <a:tr h="261257">
                    <a:tc>
                      <a:txBody>
                        <a:bodyPr/>
                        <a:lstStyle/>
                        <a:p>
                          <a:pPr algn="r">
                            <a:defRPr sz="1600"/>
                          </a:pPr>
                          <a:r>
                            <a:rPr sz="2800"/>
                            <a:t>​</a:t>
                          </a:r>
                          <a14:m>
                            <m:oMath xmlns:m="http://schemas.openxmlformats.org/officeDocument/2006/math">
                              <m:r>
                                <a:rPr sz="2800">
                                  <a:latin typeface="Cambria Math"/>
                                </a:rPr>
                                <m:t>40</m:t>
                              </m:r>
                              <m:r>
                                <a:rPr sz="2800">
                                  <a:latin typeface="Cambria Math"/>
                                </a:rPr>
                                <m:t>𝑟</m:t>
                              </m:r>
                            </m:oMath>
                          </a14:m>
                          <a:endParaRPr sz="2800"/>
                        </a:p>
                      </a:txBody>
                      <a:tcPr marL="36576" marR="36576" marT="36576" marB="36576" anchor="ctr"/>
                    </a:tc>
                    <a:tc>
                      <a:txBody>
                        <a:bodyPr/>
                        <a:lstStyle/>
                        <a:p>
                          <a:pPr algn="l">
                            <a:defRPr sz="1600"/>
                          </a:pPr>
                          <a:r>
                            <a:rPr sz="2800"/>
                            <a:t>​</a:t>
                          </a:r>
                          <a14:m>
                            <m:oMath xmlns:m="http://schemas.openxmlformats.org/officeDocument/2006/math">
                              <m:r>
                                <a:rPr sz="2800">
                                  <a:latin typeface="Cambria Math"/>
                                </a:rPr>
                                <m:t>≈2.174752</m:t>
                              </m:r>
                            </m:oMath>
                          </a14:m>
                          <a:endParaRPr sz="2800"/>
                        </a:p>
                      </a:txBody>
                      <a:tcPr marL="36576" marR="36576" marT="36576" marB="36576" anchor="ctr"/>
                    </a:tc>
                    <a:extLst>
                      <a:ext uri="{0D108BD9-81ED-4DB2-BD59-A6C34878D82A}">
                        <a16:rowId xmlns:a16="http://schemas.microsoft.com/office/drawing/2014/main" val="10005"/>
                      </a:ext>
                    </a:extLst>
                  </a:tr>
                  <a:tr h="261258">
                    <a:tc>
                      <a:txBody>
                        <a:bodyPr/>
                        <a:lstStyle/>
                        <a:p>
                          <a:pPr algn="r">
                            <a:defRPr sz="1600"/>
                          </a:pPr>
                          <a:r>
                            <a:rPr sz="2800"/>
                            <a:t>​</a:t>
                          </a:r>
                          <a14:m>
                            <m:oMath xmlns:m="http://schemas.openxmlformats.org/officeDocument/2006/math">
                              <m:r>
                                <a:rPr sz="2800">
                                  <a:latin typeface="Cambria Math"/>
                                </a:rPr>
                                <m:t>𝑟</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≈0.05437≈5.44%</m:t>
                              </m:r>
                            </m:oMath>
                          </a14:m>
                          <a:endParaRPr sz="2800" dirty="0"/>
                        </a:p>
                      </a:txBody>
                      <a:tcPr marL="36576" marR="36576" marT="36576" marB="36576" anchor="ctr"/>
                    </a:tc>
                    <a:extLst>
                      <a:ext uri="{0D108BD9-81ED-4DB2-BD59-A6C34878D82A}">
                        <a16:rowId xmlns:a16="http://schemas.microsoft.com/office/drawing/2014/main" val="10006"/>
                      </a:ext>
                    </a:extLst>
                  </a:tr>
                </a:tbl>
              </a:graphicData>
            </a:graphic>
          </p:graphicFrame>
        </mc:Choice>
        <mc:Fallback xmlns="">
          <p:graphicFrame>
            <p:nvGraphicFramePr>
              <p:cNvPr id="4" name="Table 3">
                <a:extLst>
                  <a:ext uri="{FF2B5EF4-FFF2-40B4-BE49-F238E27FC236}">
                    <a16:creationId xmlns:a16="http://schemas.microsoft.com/office/drawing/2014/main" id="{BB01A5BA-1631-6D28-F96C-061646868F33}"/>
                  </a:ext>
                </a:extLst>
              </p:cNvPr>
              <p:cNvGraphicFramePr>
                <a:graphicFrameLocks noGrp="1"/>
              </p:cNvGraphicFramePr>
              <p:nvPr>
                <p:extLst>
                  <p:ext uri="{D42A27DB-BD31-4B8C-83A1-F6EECF244321}">
                    <p14:modId xmlns:p14="http://schemas.microsoft.com/office/powerpoint/2010/main" val="107846724"/>
                  </p:ext>
                </p:extLst>
              </p:nvPr>
            </p:nvGraphicFramePr>
            <p:xfrm>
              <a:off x="457200" y="1752600"/>
              <a:ext cx="8229600" cy="3678428"/>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99872">
                    <a:tc>
                      <a:txBody>
                        <a:bodyPr/>
                        <a:lstStyle/>
                        <a:p>
                          <a:endParaRPr lang="en-US"/>
                        </a:p>
                      </a:txBody>
                      <a:tcPr marL="36576" marR="36576" marT="36576" marB="36576" anchor="ctr">
                        <a:blipFill>
                          <a:blip r:embed="rId3"/>
                          <a:stretch>
                            <a:fillRect t="-12195" r="-100000" b="-673171"/>
                          </a:stretch>
                        </a:blipFill>
                      </a:tcPr>
                    </a:tc>
                    <a:tc>
                      <a:txBody>
                        <a:bodyPr/>
                        <a:lstStyle/>
                        <a:p>
                          <a:endParaRPr lang="en-US"/>
                        </a:p>
                      </a:txBody>
                      <a:tcPr marL="36576" marR="36576" marT="36576" marB="36576" anchor="ctr">
                        <a:blipFill>
                          <a:blip r:embed="rId3"/>
                          <a:stretch>
                            <a:fillRect l="-100000" t="-12195" b="-673171"/>
                          </a:stretch>
                        </a:blipFill>
                      </a:tcPr>
                    </a:tc>
                    <a:extLst>
                      <a:ext uri="{0D108BD9-81ED-4DB2-BD59-A6C34878D82A}">
                        <a16:rowId xmlns:a16="http://schemas.microsoft.com/office/drawing/2014/main" val="10000"/>
                      </a:ext>
                    </a:extLst>
                  </a:tr>
                  <a:tr h="499872">
                    <a:tc>
                      <a:txBody>
                        <a:bodyPr/>
                        <a:lstStyle/>
                        <a:p>
                          <a:endParaRPr lang="en-US"/>
                        </a:p>
                      </a:txBody>
                      <a:tcPr marL="36576" marR="36576" marT="36576" marB="36576" anchor="ctr">
                        <a:blipFill>
                          <a:blip r:embed="rId3"/>
                          <a:stretch>
                            <a:fillRect t="-112195" r="-100000" b="-573171"/>
                          </a:stretch>
                        </a:blipFill>
                      </a:tcPr>
                    </a:tc>
                    <a:tc>
                      <a:txBody>
                        <a:bodyPr/>
                        <a:lstStyle/>
                        <a:p>
                          <a:endParaRPr lang="en-US"/>
                        </a:p>
                      </a:txBody>
                      <a:tcPr marL="36576" marR="36576" marT="36576" marB="36576" anchor="ctr">
                        <a:blipFill>
                          <a:blip r:embed="rId3"/>
                          <a:stretch>
                            <a:fillRect l="-100000" t="-112195" b="-573171"/>
                          </a:stretch>
                        </a:blipFill>
                      </a:tcPr>
                    </a:tc>
                    <a:extLst>
                      <a:ext uri="{0D108BD9-81ED-4DB2-BD59-A6C34878D82A}">
                        <a16:rowId xmlns:a16="http://schemas.microsoft.com/office/drawing/2014/main" val="10001"/>
                      </a:ext>
                    </a:extLst>
                  </a:tr>
                  <a:tr h="679196">
                    <a:tc>
                      <a:txBody>
                        <a:bodyPr/>
                        <a:lstStyle/>
                        <a:p>
                          <a:endParaRPr lang="en-US"/>
                        </a:p>
                      </a:txBody>
                      <a:tcPr marL="36576" marR="36576" marT="36576" marB="36576" anchor="ctr">
                        <a:blipFill>
                          <a:blip r:embed="rId3"/>
                          <a:stretch>
                            <a:fillRect t="-155357" r="-100000" b="-319643"/>
                          </a:stretch>
                        </a:blipFill>
                      </a:tcPr>
                    </a:tc>
                    <a:tc>
                      <a:txBody>
                        <a:bodyPr/>
                        <a:lstStyle/>
                        <a:p>
                          <a:endParaRPr lang="en-US"/>
                        </a:p>
                      </a:txBody>
                      <a:tcPr marL="36576" marR="36576" marT="36576" marB="36576" anchor="ctr">
                        <a:blipFill>
                          <a:blip r:embed="rId3"/>
                          <a:stretch>
                            <a:fillRect l="-100000" t="-155357" b="-319643"/>
                          </a:stretch>
                        </a:blipFill>
                      </a:tcPr>
                    </a:tc>
                    <a:extLst>
                      <a:ext uri="{0D108BD9-81ED-4DB2-BD59-A6C34878D82A}">
                        <a16:rowId xmlns:a16="http://schemas.microsoft.com/office/drawing/2014/main" val="10002"/>
                      </a:ext>
                    </a:extLst>
                  </a:tr>
                  <a:tr h="499872">
                    <a:tc>
                      <a:txBody>
                        <a:bodyPr/>
                        <a:lstStyle/>
                        <a:p>
                          <a:endParaRPr lang="en-US"/>
                        </a:p>
                      </a:txBody>
                      <a:tcPr marL="36576" marR="36576" marT="36576" marB="36576" anchor="ctr">
                        <a:blipFill>
                          <a:blip r:embed="rId3"/>
                          <a:stretch>
                            <a:fillRect t="-348780" r="-100000" b="-336585"/>
                          </a:stretch>
                        </a:blipFill>
                      </a:tcPr>
                    </a:tc>
                    <a:tc>
                      <a:txBody>
                        <a:bodyPr/>
                        <a:lstStyle/>
                        <a:p>
                          <a:endParaRPr lang="en-US"/>
                        </a:p>
                      </a:txBody>
                      <a:tcPr marL="36576" marR="36576" marT="36576" marB="36576" anchor="ctr">
                        <a:blipFill>
                          <a:blip r:embed="rId3"/>
                          <a:stretch>
                            <a:fillRect l="-100000" t="-348780" b="-336585"/>
                          </a:stretch>
                        </a:blipFill>
                      </a:tcPr>
                    </a:tc>
                    <a:extLst>
                      <a:ext uri="{0D108BD9-81ED-4DB2-BD59-A6C34878D82A}">
                        <a16:rowId xmlns:a16="http://schemas.microsoft.com/office/drawing/2014/main" val="10003"/>
                      </a:ext>
                    </a:extLst>
                  </a:tr>
                  <a:tr h="499872">
                    <a:tc>
                      <a:txBody>
                        <a:bodyPr/>
                        <a:lstStyle/>
                        <a:p>
                          <a:endParaRPr lang="en-US"/>
                        </a:p>
                      </a:txBody>
                      <a:tcPr marL="36576" marR="36576" marT="36576" marB="36576" anchor="ctr">
                        <a:blipFill>
                          <a:blip r:embed="rId3"/>
                          <a:stretch>
                            <a:fillRect t="-448780" r="-100000" b="-236585"/>
                          </a:stretch>
                        </a:blipFill>
                      </a:tcPr>
                    </a:tc>
                    <a:tc>
                      <a:txBody>
                        <a:bodyPr/>
                        <a:lstStyle/>
                        <a:p>
                          <a:endParaRPr lang="en-US"/>
                        </a:p>
                      </a:txBody>
                      <a:tcPr marL="36576" marR="36576" marT="36576" marB="36576" anchor="ctr">
                        <a:blipFill>
                          <a:blip r:embed="rId3"/>
                          <a:stretch>
                            <a:fillRect l="-100000" t="-448780" b="-236585"/>
                          </a:stretch>
                        </a:blipFill>
                      </a:tcPr>
                    </a:tc>
                    <a:extLst>
                      <a:ext uri="{0D108BD9-81ED-4DB2-BD59-A6C34878D82A}">
                        <a16:rowId xmlns:a16="http://schemas.microsoft.com/office/drawing/2014/main" val="10004"/>
                      </a:ext>
                    </a:extLst>
                  </a:tr>
                  <a:tr h="499872">
                    <a:tc>
                      <a:txBody>
                        <a:bodyPr/>
                        <a:lstStyle/>
                        <a:p>
                          <a:endParaRPr lang="en-US"/>
                        </a:p>
                      </a:txBody>
                      <a:tcPr marL="36576" marR="36576" marT="36576" marB="36576" anchor="ctr">
                        <a:blipFill>
                          <a:blip r:embed="rId3"/>
                          <a:stretch>
                            <a:fillRect t="-548780" r="-100000" b="-136585"/>
                          </a:stretch>
                        </a:blipFill>
                      </a:tcPr>
                    </a:tc>
                    <a:tc>
                      <a:txBody>
                        <a:bodyPr/>
                        <a:lstStyle/>
                        <a:p>
                          <a:endParaRPr lang="en-US"/>
                        </a:p>
                      </a:txBody>
                      <a:tcPr marL="36576" marR="36576" marT="36576" marB="36576" anchor="ctr">
                        <a:blipFill>
                          <a:blip r:embed="rId3"/>
                          <a:stretch>
                            <a:fillRect l="-100000" t="-548780" b="-136585"/>
                          </a:stretch>
                        </a:blipFill>
                      </a:tcPr>
                    </a:tc>
                    <a:extLst>
                      <a:ext uri="{0D108BD9-81ED-4DB2-BD59-A6C34878D82A}">
                        <a16:rowId xmlns:a16="http://schemas.microsoft.com/office/drawing/2014/main" val="10005"/>
                      </a:ext>
                    </a:extLst>
                  </a:tr>
                  <a:tr h="499872">
                    <a:tc>
                      <a:txBody>
                        <a:bodyPr/>
                        <a:lstStyle/>
                        <a:p>
                          <a:endParaRPr lang="en-US"/>
                        </a:p>
                      </a:txBody>
                      <a:tcPr marL="36576" marR="36576" marT="36576" marB="36576" anchor="ctr">
                        <a:blipFill>
                          <a:blip r:embed="rId3"/>
                          <a:stretch>
                            <a:fillRect t="-648780" r="-100000" b="-36585"/>
                          </a:stretch>
                        </a:blipFill>
                      </a:tcPr>
                    </a:tc>
                    <a:tc>
                      <a:txBody>
                        <a:bodyPr/>
                        <a:lstStyle/>
                        <a:p>
                          <a:endParaRPr lang="en-US"/>
                        </a:p>
                      </a:txBody>
                      <a:tcPr marL="36576" marR="36576" marT="36576" marB="36576" anchor="ctr">
                        <a:blipFill>
                          <a:blip r:embed="rId3"/>
                          <a:stretch>
                            <a:fillRect l="-100000" t="-648780" b="-36585"/>
                          </a:stretch>
                        </a:blipFill>
                      </a:tcPr>
                    </a:tc>
                    <a:extLst>
                      <a:ext uri="{0D108BD9-81ED-4DB2-BD59-A6C34878D82A}">
                        <a16:rowId xmlns:a16="http://schemas.microsoft.com/office/drawing/2014/main" val="10006"/>
                      </a:ext>
                    </a:extLst>
                  </a:tr>
                </a:tbl>
              </a:graphicData>
            </a:graphic>
          </p:graphicFrame>
        </mc:Fallback>
      </mc:AlternateContent>
    </p:spTree>
    <p:extLst>
      <p:ext uri="{BB962C8B-B14F-4D97-AF65-F5344CB8AC3E}">
        <p14:creationId xmlns:p14="http://schemas.microsoft.com/office/powerpoint/2010/main" val="592412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Natural Logarithm</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For natural logarithms,</a:t>
                </a:r>
              </a:p>
              <a:p>
                <a:pPr algn="ctr">
                  <a:defRPr sz="2800"/>
                </a:pP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𝑦</m:t>
                        </m:r>
                      </m:sup>
                    </m:sSup>
                    <m:r>
                      <a:rPr>
                        <a:latin typeface="Cambria Math" panose="02040503050406030204" pitchFamily="18" charset="0"/>
                      </a:rPr>
                      <m:t>=</m:t>
                    </m:r>
                    <m:r>
                      <a:rPr>
                        <a:latin typeface="Cambria Math" panose="02040503050406030204" pitchFamily="18" charset="0"/>
                      </a:rPr>
                      <m:t>𝑥</m:t>
                    </m:r>
                  </m:oMath>
                </a14:m>
                <a:r>
                  <a:rPr sz="2800" dirty="0"/>
                  <a:t> if and only if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ln</m:t>
                        </m:r>
                      </m:fName>
                      <m:e>
                        <m:r>
                          <a:rPr>
                            <a:latin typeface="Cambria Math" panose="02040503050406030204" pitchFamily="18" charset="0"/>
                          </a:rPr>
                          <m:t>𝑥</m:t>
                        </m:r>
                      </m:e>
                    </m:func>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Continuous Compounding Interest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The formula </a:t>
                </a:r>
                <a14:m>
                  <m:oMath xmlns:m="http://schemas.openxmlformats.org/officeDocument/2006/math">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𝑃</m:t>
                    </m:r>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𝑟𝑡</m:t>
                        </m:r>
                      </m:sup>
                    </m:sSup>
                  </m:oMath>
                </a14:m>
                <a:r>
                  <a:rPr sz="2800"/>
                  <a:t> represents the amount accumulated when a principal is compounded continuously (as discussed in Section 5.1). How long will it take a principal </a:t>
                </a:r>
                <a14:m>
                  <m:oMath xmlns:m="http://schemas.openxmlformats.org/officeDocument/2006/math">
                    <m:r>
                      <a:rPr>
                        <a:latin typeface="Cambria Math" panose="02040503050406030204" pitchFamily="18" charset="0"/>
                      </a:rPr>
                      <m:t>𝑃</m:t>
                    </m:r>
                  </m:oMath>
                </a14:m>
                <a:r>
                  <a:rPr sz="2800"/>
                  <a:t> to double if interest is compounded continuously at </a:t>
                </a:r>
                <a:r>
                  <a:rPr sz="2800">
                    <a:latin typeface="Cambria Math"/>
                  </a:rPr>
                  <a:t>10</a:t>
                </a:r>
                <a:r>
                  <a:rPr sz="2800"/>
                  <a:t> percent?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Continuous Compounding Interest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If </a:t>
                </a:r>
                <a14:m>
                  <m:oMath xmlns:m="http://schemas.openxmlformats.org/officeDocument/2006/math">
                    <m:r>
                      <a:rPr>
                        <a:latin typeface="Cambria Math" panose="02040503050406030204" pitchFamily="18" charset="0"/>
                      </a:rPr>
                      <m:t>𝑃</m:t>
                    </m:r>
                  </m:oMath>
                </a14:m>
                <a:r>
                  <a:rPr sz="2800" dirty="0"/>
                  <a:t> is doubled, then the amount </a:t>
                </a:r>
                <a14:m>
                  <m:oMath xmlns:m="http://schemas.openxmlformats.org/officeDocument/2006/math">
                    <m:r>
                      <a:rPr>
                        <a:latin typeface="Cambria Math" panose="02040503050406030204" pitchFamily="18" charset="0"/>
                      </a:rPr>
                      <m:t>𝐴</m:t>
                    </m:r>
                  </m:oMath>
                </a14:m>
                <a:r>
                  <a:rPr sz="2800" dirty="0"/>
                  <a:t> is </a:t>
                </a:r>
                <a14:m>
                  <m:oMath xmlns:m="http://schemas.openxmlformats.org/officeDocument/2006/math">
                    <m:r>
                      <a:rPr>
                        <a:latin typeface="Cambria Math" panose="02040503050406030204" pitchFamily="18" charset="0"/>
                      </a:rPr>
                      <m:t>2</m:t>
                    </m:r>
                    <m:r>
                      <a:rPr>
                        <a:latin typeface="Cambria Math" panose="02040503050406030204" pitchFamily="18" charset="0"/>
                      </a:rPr>
                      <m:t>𝑃</m:t>
                    </m:r>
                  </m:oMath>
                </a14:m>
                <a:r>
                  <a:rPr sz="2800" dirty="0"/>
                  <a:t>.</a:t>
                </a:r>
              </a:p>
              <a:p>
                <a:pPr algn="ctr"/>
                <a:r>
                  <a:rPr dirty="0"/>
                  <a:t>​</a:t>
                </a:r>
              </a:p>
              <a:p>
                <a:pPr algn="l"/>
                <a:endParaRPr lang="en-US" sz="2800" dirty="0"/>
              </a:p>
              <a:p>
                <a:pPr algn="l"/>
                <a:endParaRPr lang="en-US" dirty="0"/>
              </a:p>
              <a:p>
                <a:pPr algn="l"/>
                <a:endParaRPr lang="en-US" sz="2800" dirty="0"/>
              </a:p>
              <a:p>
                <a:pPr algn="l"/>
                <a:endParaRPr lang="en-US" dirty="0"/>
              </a:p>
              <a:p>
                <a:pPr algn="l"/>
                <a:r>
                  <a:rPr sz="2800"/>
                  <a:t>The </a:t>
                </a:r>
                <a:r>
                  <a:rPr sz="2800" dirty="0"/>
                  <a:t>principal will double in approximately </a:t>
                </a:r>
                <a:r>
                  <a:rPr sz="2800" dirty="0">
                    <a:latin typeface="Cambria Math"/>
                  </a:rPr>
                  <a:t>6.9</a:t>
                </a:r>
                <a:r>
                  <a:rPr sz="2800" dirty="0"/>
                  <a:t> years.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872268461"/>
                  </p:ext>
                </p:extLst>
              </p:nvPr>
            </p:nvGraphicFramePr>
            <p:xfrm>
              <a:off x="609600" y="2133600"/>
              <a:ext cx="8229600" cy="2199069"/>
            </p:xfrm>
            <a:graphic>
              <a:graphicData uri="http://schemas.openxmlformats.org/drawingml/2006/table">
                <a:tbl>
                  <a:tblPr firstRow="1" bandRow="1">
                    <a:tableStyleId>{2D5ABB26-0587-4C30-8999-92F81FD0307C}</a:tableStyleId>
                  </a:tblPr>
                  <a:tblGrid>
                    <a:gridCol w="1752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457200">
                    <a:tc>
                      <a:txBody>
                        <a:bodyPr/>
                        <a:lstStyle/>
                        <a:p>
                          <a:pPr algn="r">
                            <a:defRPr sz="1600"/>
                          </a:pPr>
                          <a:r>
                            <a:rPr sz="2800"/>
                            <a:t>​</a:t>
                          </a:r>
                          <a14:m>
                            <m:oMath xmlns:m="http://schemas.openxmlformats.org/officeDocument/2006/math">
                              <m:r>
                                <a:rPr sz="2800">
                                  <a:latin typeface="Cambria Math"/>
                                </a:rPr>
                                <m:t>𝑃</m:t>
                              </m:r>
                              <m:sSup>
                                <m:sSupPr>
                                  <m:ctrlPr>
                                    <a:rPr sz="2800" i="1">
                                      <a:latin typeface="Cambria Math" panose="02040503050406030204" pitchFamily="18" charset="0"/>
                                    </a:rPr>
                                  </m:ctrlPr>
                                </m:sSupPr>
                                <m:e>
                                  <m:r>
                                    <a:rPr sz="2800">
                                      <a:latin typeface="Cambria Math"/>
                                    </a:rPr>
                                    <m:t>𝑒</m:t>
                                  </m:r>
                                </m:e>
                                <m:sup>
                                  <m:r>
                                    <a:rPr sz="2800">
                                      <a:latin typeface="Cambria Math"/>
                                    </a:rPr>
                                    <m:t>0</m:t>
                                  </m:r>
                                  <m:r>
                                    <a:rPr sz="2800">
                                      <a:latin typeface="Cambria Math"/>
                                    </a:rPr>
                                    <m:t>.</m:t>
                                  </m:r>
                                  <m:r>
                                    <a:rPr sz="2800">
                                      <a:latin typeface="Cambria Math"/>
                                    </a:rPr>
                                    <m:t>10</m:t>
                                  </m:r>
                                  <m:r>
                                    <a:rPr sz="2800">
                                      <a:latin typeface="Cambria Math"/>
                                    </a:rPr>
                                    <m:t>𝑡</m:t>
                                  </m:r>
                                </m:sup>
                              </m:sSup>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2</m:t>
                              </m:r>
                              <m:r>
                                <a:rPr sz="2800">
                                  <a:latin typeface="Cambria Math"/>
                                </a:rPr>
                                <m:t>𝑃</m:t>
                              </m:r>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𝑟</m:t>
                              </m:r>
                              <m:r>
                                <a:rPr sz="2800">
                                  <a:latin typeface="Cambria Math"/>
                                </a:rPr>
                                <m:t>=</m:t>
                              </m:r>
                              <m:r>
                                <a:rPr sz="2800">
                                  <a:latin typeface="Cambria Math"/>
                                </a:rPr>
                                <m:t>10</m:t>
                              </m:r>
                              <m:r>
                                <a:rPr sz="2800">
                                  <a:latin typeface="Cambria Math"/>
                                </a:rPr>
                                <m:t>%=</m:t>
                              </m:r>
                              <m:r>
                                <a:rPr sz="2800">
                                  <a:latin typeface="Cambria Math"/>
                                </a:rPr>
                                <m:t>0</m:t>
                              </m:r>
                              <m:r>
                                <a:rPr sz="2800">
                                  <a:latin typeface="Cambria Math"/>
                                </a:rPr>
                                <m:t>.</m:t>
                              </m:r>
                              <m:r>
                                <a:rPr sz="2800">
                                  <a:latin typeface="Cambria Math"/>
                                </a:rPr>
                                <m:t>10</m:t>
                              </m:r>
                            </m:oMath>
                          </a14:m>
                          <a:endParaRPr sz="280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sz="2800"/>
                            <a:t>​</a:t>
                          </a:r>
                          <a14:m>
                            <m:oMath xmlns:m="http://schemas.openxmlformats.org/officeDocument/2006/math">
                              <m:sSup>
                                <m:sSupPr>
                                  <m:ctrlPr>
                                    <a:rPr sz="2800" i="1">
                                      <a:latin typeface="Cambria Math" panose="02040503050406030204" pitchFamily="18" charset="0"/>
                                    </a:rPr>
                                  </m:ctrlPr>
                                </m:sSupPr>
                                <m:e>
                                  <m:r>
                                    <a:rPr sz="2800">
                                      <a:latin typeface="Cambria Math"/>
                                    </a:rPr>
                                    <m:t>𝑒</m:t>
                                  </m:r>
                                </m:e>
                                <m:sup>
                                  <m:r>
                                    <a:rPr sz="2800">
                                      <a:latin typeface="Cambria Math"/>
                                    </a:rPr>
                                    <m:t>0</m:t>
                                  </m:r>
                                  <m:r>
                                    <a:rPr sz="2800">
                                      <a:latin typeface="Cambria Math"/>
                                    </a:rPr>
                                    <m:t>.</m:t>
                                  </m:r>
                                  <m:r>
                                    <a:rPr sz="2800">
                                      <a:latin typeface="Cambria Math"/>
                                    </a:rPr>
                                    <m:t>10</m:t>
                                  </m:r>
                                  <m:r>
                                    <a:rPr sz="2800">
                                      <a:latin typeface="Cambria Math"/>
                                    </a:rPr>
                                    <m:t>𝑡</m:t>
                                  </m:r>
                                </m:sup>
                              </m:sSup>
                            </m:oMath>
                          </a14:m>
                          <a:endParaRPr sz="280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r>
                                <a:rPr sz="2800">
                                  <a:latin typeface="Cambria Math"/>
                                </a:rPr>
                                <m:t>2</m:t>
                              </m:r>
                            </m:oMath>
                          </a14:m>
                          <a:endParaRPr sz="2800"/>
                        </a:p>
                      </a:txBody>
                      <a:tcPr marL="36576" marR="36576" marT="36576" marB="36576" anchor="ctr"/>
                    </a:tc>
                    <a:tc>
                      <a:txBody>
                        <a:bodyPr/>
                        <a:lstStyle/>
                        <a:p>
                          <a:pPr algn="l">
                            <a:defRPr sz="1600"/>
                          </a:pPr>
                          <a:r>
                            <a:rPr sz="2800"/>
                            <a:t>​</a:t>
                          </a:r>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rPr sz="2800"/>
                            <a:t>​</a:t>
                          </a:r>
                          <a14:m>
                            <m:oMath xmlns:m="http://schemas.openxmlformats.org/officeDocument/2006/math">
                              <m:r>
                                <a:rPr sz="2800">
                                  <a:latin typeface="Cambria Math"/>
                                </a:rPr>
                                <m:t>0</m:t>
                              </m:r>
                              <m:r>
                                <a:rPr sz="2800">
                                  <a:latin typeface="Cambria Math"/>
                                </a:rPr>
                                <m:t>.</m:t>
                              </m:r>
                              <m:r>
                                <a:rPr sz="2800">
                                  <a:latin typeface="Cambria Math"/>
                                </a:rPr>
                                <m:t>10</m:t>
                              </m:r>
                              <m:r>
                                <a:rPr sz="2800">
                                  <a:latin typeface="Cambria Math"/>
                                </a:rPr>
                                <m:t>𝑡</m:t>
                              </m:r>
                            </m:oMath>
                          </a14:m>
                          <a:endParaRPr sz="280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func>
                                <m:funcPr>
                                  <m:ctrlPr>
                                    <a:rPr sz="2800" i="1">
                                      <a:latin typeface="Cambria Math" panose="02040503050406030204" pitchFamily="18" charset="0"/>
                                    </a:rPr>
                                  </m:ctrlPr>
                                </m:funcPr>
                                <m:fName>
                                  <m:r>
                                    <m:rPr>
                                      <m:sty m:val="p"/>
                                    </m:rPr>
                                    <a:rPr sz="2800">
                                      <a:latin typeface="Cambria Math"/>
                                    </a:rPr>
                                    <m:t>ln</m:t>
                                  </m:r>
                                </m:fName>
                                <m:e>
                                  <m:r>
                                    <a:rPr sz="2800">
                                      <a:latin typeface="Cambria Math"/>
                                    </a:rPr>
                                    <m:t>2</m:t>
                                  </m:r>
                                </m:e>
                              </m:func>
                            </m:oMath>
                          </a14:m>
                          <a:endParaRPr sz="2800"/>
                        </a:p>
                      </a:txBody>
                      <a:tcPr marL="36576" marR="36576" marT="36576" marB="36576" anchor="ctr"/>
                    </a:tc>
                    <a:tc>
                      <a:txBody>
                        <a:bodyPr/>
                        <a:lstStyle/>
                        <a:p>
                          <a:pPr algn="l">
                            <a:defRPr sz="1600"/>
                          </a:pPr>
                          <a:r>
                            <a:rPr sz="2800"/>
                            <a:t>​</a:t>
                          </a:r>
                        </a:p>
                      </a:txBody>
                      <a:tcPr marL="36576" marR="36576" marT="36576" marB="36576" anchor="ctr"/>
                    </a:tc>
                    <a:extLst>
                      <a:ext uri="{0D108BD9-81ED-4DB2-BD59-A6C34878D82A}">
                        <a16:rowId xmlns:a16="http://schemas.microsoft.com/office/drawing/2014/main" val="10002"/>
                      </a:ext>
                    </a:extLst>
                  </a:tr>
                  <a:tr h="457200">
                    <a:tc>
                      <a:txBody>
                        <a:bodyPr/>
                        <a:lstStyle/>
                        <a:p>
                          <a:pPr algn="r">
                            <a:defRPr sz="1600"/>
                          </a:pPr>
                          <a:r>
                            <a:rPr sz="2800"/>
                            <a:t>​</a:t>
                          </a:r>
                          <a14:m>
                            <m:oMath xmlns:m="http://schemas.openxmlformats.org/officeDocument/2006/math">
                              <m:r>
                                <a:rPr sz="2800">
                                  <a:latin typeface="Cambria Math"/>
                                </a:rPr>
                                <m:t>𝑡</m:t>
                              </m:r>
                            </m:oMath>
                          </a14:m>
                          <a:endParaRPr sz="280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f>
                                <m:fPr>
                                  <m:ctrlPr>
                                    <a:rPr sz="2800" i="1">
                                      <a:latin typeface="Cambria Math" panose="02040503050406030204" pitchFamily="18" charset="0"/>
                                    </a:rPr>
                                  </m:ctrlPr>
                                </m:fPr>
                                <m:num>
                                  <m:func>
                                    <m:funcPr>
                                      <m:ctrlPr>
                                        <a:rPr sz="2800" i="1">
                                          <a:latin typeface="Cambria Math" panose="02040503050406030204" pitchFamily="18" charset="0"/>
                                        </a:rPr>
                                      </m:ctrlPr>
                                    </m:funcPr>
                                    <m:fName>
                                      <m:r>
                                        <m:rPr>
                                          <m:sty m:val="p"/>
                                        </m:rPr>
                                        <a:rPr sz="2800">
                                          <a:latin typeface="Cambria Math"/>
                                        </a:rPr>
                                        <m:t>ln</m:t>
                                      </m:r>
                                    </m:fName>
                                    <m:e>
                                      <m:r>
                                        <a:rPr sz="2800">
                                          <a:latin typeface="Cambria Math"/>
                                        </a:rPr>
                                        <m:t>2</m:t>
                                      </m:r>
                                    </m:e>
                                  </m:func>
                                </m:num>
                                <m:den>
                                  <m:r>
                                    <a:rPr sz="2800">
                                      <a:latin typeface="Cambria Math"/>
                                    </a:rPr>
                                    <m:t>0</m:t>
                                  </m:r>
                                  <m:r>
                                    <a:rPr sz="2800">
                                      <a:latin typeface="Cambria Math"/>
                                    </a:rPr>
                                    <m:t>.</m:t>
                                  </m:r>
                                  <m:r>
                                    <a:rPr sz="2800">
                                      <a:latin typeface="Cambria Math"/>
                                    </a:rPr>
                                    <m:t>10</m:t>
                                  </m:r>
                                </m:den>
                              </m:f>
                              <m:r>
                                <a:rPr sz="2800">
                                  <a:latin typeface="Cambria Math"/>
                                </a:rPr>
                                <m:t>≈</m:t>
                              </m:r>
                              <m:f>
                                <m:fPr>
                                  <m:ctrlPr>
                                    <a:rPr sz="2800" i="1">
                                      <a:latin typeface="Cambria Math" panose="02040503050406030204" pitchFamily="18" charset="0"/>
                                    </a:rPr>
                                  </m:ctrlPr>
                                </m:fPr>
                                <m:num>
                                  <m:r>
                                    <a:rPr sz="2800">
                                      <a:latin typeface="Cambria Math"/>
                                    </a:rPr>
                                    <m:t>0</m:t>
                                  </m:r>
                                  <m:r>
                                    <a:rPr sz="2800">
                                      <a:latin typeface="Cambria Math"/>
                                    </a:rPr>
                                    <m:t>.</m:t>
                                  </m:r>
                                  <m:r>
                                    <a:rPr sz="2800">
                                      <a:latin typeface="Cambria Math"/>
                                    </a:rPr>
                                    <m:t>6931</m:t>
                                  </m:r>
                                </m:num>
                                <m:den>
                                  <m:r>
                                    <a:rPr sz="2800">
                                      <a:latin typeface="Cambria Math"/>
                                    </a:rPr>
                                    <m:t>0</m:t>
                                  </m:r>
                                  <m:r>
                                    <a:rPr sz="2800">
                                      <a:latin typeface="Cambria Math"/>
                                    </a:rPr>
                                    <m:t>.</m:t>
                                  </m:r>
                                  <m:r>
                                    <a:rPr sz="2800">
                                      <a:latin typeface="Cambria Math"/>
                                    </a:rPr>
                                    <m:t>10</m:t>
                                  </m:r>
                                </m:den>
                              </m:f>
                              <m:r>
                                <a:rPr sz="2800">
                                  <a:latin typeface="Cambria Math"/>
                                </a:rPr>
                                <m:t>=</m:t>
                              </m:r>
                              <m:r>
                                <a:rPr sz="2800">
                                  <a:latin typeface="Cambria Math"/>
                                </a:rPr>
                                <m:t>6</m:t>
                              </m:r>
                              <m:r>
                                <a:rPr sz="2800">
                                  <a:latin typeface="Cambria Math"/>
                                </a:rPr>
                                <m:t>.</m:t>
                              </m:r>
                              <m:r>
                                <a:rPr sz="2800">
                                  <a:latin typeface="Cambria Math"/>
                                </a:rPr>
                                <m:t>931</m:t>
                              </m:r>
                            </m:oMath>
                          </a14:m>
                          <a:endParaRPr sz="2800"/>
                        </a:p>
                      </a:txBody>
                      <a:tcPr marL="36576" marR="36576" marT="36576" marB="36576" anchor="ctr"/>
                    </a:tc>
                    <a:tc>
                      <a:txBody>
                        <a:bodyPr/>
                        <a:lstStyle/>
                        <a:p>
                          <a:pPr algn="l">
                            <a:defRPr sz="1600"/>
                          </a:pPr>
                          <a:r>
                            <a:rPr sz="2800" dirty="0"/>
                            <a:t>​</a:t>
                          </a:r>
                        </a:p>
                      </a:txBody>
                      <a:tcPr marL="36576" marR="36576" marT="36576" marB="36576" anchor="ctr"/>
                    </a:tc>
                    <a:extLst>
                      <a:ext uri="{0D108BD9-81ED-4DB2-BD59-A6C34878D82A}">
                        <a16:rowId xmlns:a16="http://schemas.microsoft.com/office/drawing/2014/main" val="10003"/>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872268461"/>
                  </p:ext>
                </p:extLst>
              </p:nvPr>
            </p:nvGraphicFramePr>
            <p:xfrm>
              <a:off x="609600" y="2133600"/>
              <a:ext cx="8229600" cy="2199069"/>
            </p:xfrm>
            <a:graphic>
              <a:graphicData uri="http://schemas.openxmlformats.org/drawingml/2006/table">
                <a:tbl>
                  <a:tblPr firstRow="1" bandRow="1">
                    <a:tableStyleId>{2D5ABB26-0587-4C30-8999-92F81FD0307C}</a:tableStyleId>
                  </a:tblPr>
                  <a:tblGrid>
                    <a:gridCol w="1752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499872">
                    <a:tc>
                      <a:txBody>
                        <a:bodyPr/>
                        <a:lstStyle/>
                        <a:p>
                          <a:endParaRPr lang="en-US"/>
                        </a:p>
                      </a:txBody>
                      <a:tcPr marL="36576" marR="36576" marT="36576" marB="36576" anchor="ctr">
                        <a:blipFill>
                          <a:blip r:embed="rId3"/>
                          <a:stretch>
                            <a:fillRect t="-13415" r="-368750" b="-358537"/>
                          </a:stretch>
                        </a:blipFill>
                      </a:tcPr>
                    </a:tc>
                    <a:tc>
                      <a:txBody>
                        <a:bodyPr/>
                        <a:lstStyle/>
                        <a:p>
                          <a:endParaRPr lang="en-US"/>
                        </a:p>
                      </a:txBody>
                      <a:tcPr marL="36576" marR="36576" marT="36576" marB="36576" anchor="ctr">
                        <a:blipFill>
                          <a:blip r:embed="rId3"/>
                          <a:stretch>
                            <a:fillRect l="-48000" t="-13415" r="-77000" b="-358537"/>
                          </a:stretch>
                        </a:blipFill>
                      </a:tcPr>
                    </a:tc>
                    <a:tc>
                      <a:txBody>
                        <a:bodyPr/>
                        <a:lstStyle/>
                        <a:p>
                          <a:endParaRPr lang="en-US"/>
                        </a:p>
                      </a:txBody>
                      <a:tcPr marL="36576" marR="36576" marT="36576" marB="36576" anchor="ctr">
                        <a:blipFill>
                          <a:blip r:embed="rId3"/>
                          <a:stretch>
                            <a:fillRect l="-192208" t="-13415" b="-358537"/>
                          </a:stretch>
                        </a:blipFill>
                      </a:tcPr>
                    </a:tc>
                    <a:extLst>
                      <a:ext uri="{0D108BD9-81ED-4DB2-BD59-A6C34878D82A}">
                        <a16:rowId xmlns:a16="http://schemas.microsoft.com/office/drawing/2014/main" val="10000"/>
                      </a:ext>
                    </a:extLst>
                  </a:tr>
                  <a:tr h="499872">
                    <a:tc>
                      <a:txBody>
                        <a:bodyPr/>
                        <a:lstStyle/>
                        <a:p>
                          <a:endParaRPr lang="en-US"/>
                        </a:p>
                      </a:txBody>
                      <a:tcPr marL="36576" marR="36576" marT="36576" marB="36576" anchor="ctr">
                        <a:blipFill>
                          <a:blip r:embed="rId3"/>
                          <a:stretch>
                            <a:fillRect t="-113415" r="-368750" b="-258537"/>
                          </a:stretch>
                        </a:blipFill>
                      </a:tcPr>
                    </a:tc>
                    <a:tc>
                      <a:txBody>
                        <a:bodyPr/>
                        <a:lstStyle/>
                        <a:p>
                          <a:endParaRPr lang="en-US"/>
                        </a:p>
                      </a:txBody>
                      <a:tcPr marL="36576" marR="36576" marT="36576" marB="36576" anchor="ctr">
                        <a:blipFill>
                          <a:blip r:embed="rId3"/>
                          <a:stretch>
                            <a:fillRect l="-48000" t="-113415" r="-77000" b="-258537"/>
                          </a:stretch>
                        </a:blipFill>
                      </a:tcPr>
                    </a:tc>
                    <a:tc>
                      <a:txBody>
                        <a:bodyPr/>
                        <a:lstStyle/>
                        <a:p>
                          <a:pPr algn="l">
                            <a:defRPr sz="1600"/>
                          </a:pPr>
                          <a:r>
                            <a:rPr sz="2800"/>
                            <a:t>​</a:t>
                          </a:r>
                        </a:p>
                      </a:txBody>
                      <a:tcPr marL="36576" marR="36576" marT="36576" marB="36576" anchor="ctr"/>
                    </a:tc>
                    <a:extLst>
                      <a:ext uri="{0D108BD9-81ED-4DB2-BD59-A6C34878D82A}">
                        <a16:rowId xmlns:a16="http://schemas.microsoft.com/office/drawing/2014/main" val="10001"/>
                      </a:ext>
                    </a:extLst>
                  </a:tr>
                  <a:tr h="499872">
                    <a:tc>
                      <a:txBody>
                        <a:bodyPr/>
                        <a:lstStyle/>
                        <a:p>
                          <a:endParaRPr lang="en-US"/>
                        </a:p>
                      </a:txBody>
                      <a:tcPr marL="36576" marR="36576" marT="36576" marB="36576" anchor="ctr">
                        <a:blipFill>
                          <a:blip r:embed="rId3"/>
                          <a:stretch>
                            <a:fillRect t="-213415" r="-368750" b="-158537"/>
                          </a:stretch>
                        </a:blipFill>
                      </a:tcPr>
                    </a:tc>
                    <a:tc>
                      <a:txBody>
                        <a:bodyPr/>
                        <a:lstStyle/>
                        <a:p>
                          <a:endParaRPr lang="en-US"/>
                        </a:p>
                      </a:txBody>
                      <a:tcPr marL="36576" marR="36576" marT="36576" marB="36576" anchor="ctr">
                        <a:blipFill>
                          <a:blip r:embed="rId3"/>
                          <a:stretch>
                            <a:fillRect l="-48000" t="-213415" r="-77000" b="-158537"/>
                          </a:stretch>
                        </a:blipFill>
                      </a:tcPr>
                    </a:tc>
                    <a:tc>
                      <a:txBody>
                        <a:bodyPr/>
                        <a:lstStyle/>
                        <a:p>
                          <a:pPr algn="l">
                            <a:defRPr sz="1600"/>
                          </a:pPr>
                          <a:r>
                            <a:rPr sz="2800"/>
                            <a:t>​</a:t>
                          </a:r>
                        </a:p>
                      </a:txBody>
                      <a:tcPr marL="36576" marR="36576" marT="36576" marB="36576" anchor="ctr"/>
                    </a:tc>
                    <a:extLst>
                      <a:ext uri="{0D108BD9-81ED-4DB2-BD59-A6C34878D82A}">
                        <a16:rowId xmlns:a16="http://schemas.microsoft.com/office/drawing/2014/main" val="10002"/>
                      </a:ext>
                    </a:extLst>
                  </a:tr>
                  <a:tr h="699453">
                    <a:tc>
                      <a:txBody>
                        <a:bodyPr/>
                        <a:lstStyle/>
                        <a:p>
                          <a:endParaRPr lang="en-US"/>
                        </a:p>
                      </a:txBody>
                      <a:tcPr marL="36576" marR="36576" marT="36576" marB="36576" anchor="ctr">
                        <a:blipFill>
                          <a:blip r:embed="rId3"/>
                          <a:stretch>
                            <a:fillRect t="-223478" r="-368750" b="-13043"/>
                          </a:stretch>
                        </a:blipFill>
                      </a:tcPr>
                    </a:tc>
                    <a:tc>
                      <a:txBody>
                        <a:bodyPr/>
                        <a:lstStyle/>
                        <a:p>
                          <a:endParaRPr lang="en-US"/>
                        </a:p>
                      </a:txBody>
                      <a:tcPr marL="36576" marR="36576" marT="36576" marB="36576" anchor="ctr">
                        <a:blipFill>
                          <a:blip r:embed="rId3"/>
                          <a:stretch>
                            <a:fillRect l="-48000" t="-223478" r="-77000" b="-13043"/>
                          </a:stretch>
                        </a:blipFill>
                      </a:tcPr>
                    </a:tc>
                    <a:tc>
                      <a:txBody>
                        <a:bodyPr/>
                        <a:lstStyle/>
                        <a:p>
                          <a:pPr algn="l">
                            <a:defRPr sz="1600"/>
                          </a:pPr>
                          <a:r>
                            <a:rPr sz="2800" dirty="0"/>
                            <a:t>​</a:t>
                          </a:r>
                        </a:p>
                      </a:txBody>
                      <a:tcPr marL="36576" marR="36576" marT="36576" marB="36576" anchor="ct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Properties of Natural Logarithms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sz="2800" dirty="0"/>
                  <a:t>Let </a:t>
                </a:r>
                <a14:m>
                  <m:oMath xmlns:m="http://schemas.openxmlformats.org/officeDocument/2006/math">
                    <m:r>
                      <a:rPr>
                        <a:latin typeface="Cambria Math" panose="02040503050406030204" pitchFamily="18" charset="0"/>
                      </a:rPr>
                      <m:t>𝑀</m:t>
                    </m:r>
                  </m:oMath>
                </a14:m>
                <a:r>
                  <a:rPr sz="2800" dirty="0"/>
                  <a:t> and </a:t>
                </a:r>
                <a14:m>
                  <m:oMath xmlns:m="http://schemas.openxmlformats.org/officeDocument/2006/math">
                    <m:r>
                      <a:rPr>
                        <a:latin typeface="Cambria Math" panose="02040503050406030204" pitchFamily="18" charset="0"/>
                      </a:rPr>
                      <m:t>𝑁</m:t>
                    </m:r>
                  </m:oMath>
                </a14:m>
                <a:r>
                  <a:rPr sz="2800" dirty="0"/>
                  <a:t> be positive real numbers and let </a:t>
                </a:r>
                <a14:m>
                  <m:oMath xmlns:m="http://schemas.openxmlformats.org/officeDocument/2006/math">
                    <m:r>
                      <a:rPr>
                        <a:latin typeface="Cambria Math" panose="02040503050406030204" pitchFamily="18" charset="0"/>
                      </a:rPr>
                      <m:t>𝑟</m:t>
                    </m:r>
                  </m:oMath>
                </a14:m>
                <a:r>
                  <a:rPr sz="2800" dirty="0"/>
                  <a:t> be any real number.</a:t>
                </a:r>
              </a:p>
              <a:p>
                <a:pPr marL="514350" indent="-514350">
                  <a:buFont typeface="+mj-lt"/>
                  <a:buAutoNum type="arabicPeriod"/>
                  <a:defRPr sz="2800"/>
                </a:pPr>
                <a:r>
                  <a:rPr dirty="0"/>
                  <a:t>​</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ln</m:t>
                        </m:r>
                      </m:fName>
                      <m:e>
                        <m:d>
                          <m:dPr>
                            <m:ctrlPr>
                              <a:rPr i="1">
                                <a:latin typeface="Cambria Math" panose="02040503050406030204" pitchFamily="18" charset="0"/>
                              </a:rPr>
                            </m:ctrlPr>
                          </m:dPr>
                          <m:e>
                            <m:r>
                              <a:rPr>
                                <a:latin typeface="Cambria Math" panose="02040503050406030204" pitchFamily="18" charset="0"/>
                              </a:rPr>
                              <m:t>𝑀𝑁</m:t>
                            </m:r>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ln</m:t>
                        </m:r>
                      </m:fName>
                      <m:e>
                        <m:r>
                          <a:rPr>
                            <a:latin typeface="Cambria Math" panose="02040503050406030204" pitchFamily="18" charset="0"/>
                          </a:rPr>
                          <m:t>𝑀</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ln</m:t>
                        </m:r>
                      </m:fName>
                      <m:e>
                        <m:r>
                          <a:rPr>
                            <a:latin typeface="Cambria Math" panose="02040503050406030204" pitchFamily="18" charset="0"/>
                          </a:rPr>
                          <m:t>𝑁</m:t>
                        </m:r>
                      </m:e>
                    </m:func>
                  </m:oMath>
                </a14:m>
                <a:r>
                  <a:rPr sz="2800" dirty="0"/>
                  <a:t>.</a:t>
                </a:r>
              </a:p>
              <a:p>
                <a:pPr marL="514350" indent="-514350">
                  <a:buFont typeface="+mj-lt"/>
                  <a:buAutoNum type="arabicPeriod" startAt="2"/>
                  <a:defRPr sz="2800"/>
                </a:pPr>
                <a:r>
                  <a:rPr dirty="0"/>
                  <a:t>​</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ln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𝑀</m:t>
                                </m:r>
                              </m:num>
                              <m:den>
                                <m:r>
                                  <a:rPr>
                                    <a:latin typeface="Cambria Math" panose="02040503050406030204" pitchFamily="18" charset="0"/>
                                  </a:rPr>
                                  <m:t>𝑁</m:t>
                                </m:r>
                              </m:den>
                            </m:f>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ln</m:t>
                        </m:r>
                      </m:fName>
                      <m:e>
                        <m:r>
                          <a:rPr>
                            <a:latin typeface="Cambria Math" panose="02040503050406030204" pitchFamily="18" charset="0"/>
                          </a:rPr>
                          <m:t>𝑀</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ln</m:t>
                        </m:r>
                      </m:fName>
                      <m:e>
                        <m:r>
                          <a:rPr>
                            <a:latin typeface="Cambria Math" panose="02040503050406030204" pitchFamily="18" charset="0"/>
                          </a:rPr>
                          <m:t>𝑁</m:t>
                        </m:r>
                      </m:e>
                    </m:func>
                  </m:oMath>
                </a14:m>
                <a:r>
                  <a:rPr sz="2800" dirty="0"/>
                  <a:t>.</a:t>
                </a:r>
              </a:p>
              <a:p>
                <a:pPr marL="514350" indent="-514350">
                  <a:buFont typeface="+mj-lt"/>
                  <a:buAutoNum type="arabicPeriod" startAt="3"/>
                  <a:defRPr sz="2800"/>
                </a:pPr>
                <a:r>
                  <a:rPr dirty="0"/>
                  <a:t>​</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ln</m:t>
                        </m:r>
                      </m:fName>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𝑀</m:t>
                                </m:r>
                              </m:e>
                              <m:sup>
                                <m:r>
                                  <a:rPr>
                                    <a:latin typeface="Cambria Math" panose="02040503050406030204" pitchFamily="18" charset="0"/>
                                  </a:rPr>
                                  <m:t>𝑟</m:t>
                                </m:r>
                              </m:sup>
                            </m:sSup>
                          </m:e>
                        </m:d>
                      </m:e>
                    </m:func>
                    <m:r>
                      <a:rPr>
                        <a:latin typeface="Cambria Math" panose="02040503050406030204" pitchFamily="18" charset="0"/>
                      </a:rPr>
                      <m:t>=</m:t>
                    </m:r>
                    <m:r>
                      <a:rPr>
                        <a:latin typeface="Cambria Math" panose="02040503050406030204" pitchFamily="18" charset="0"/>
                      </a:rPr>
                      <m:t>𝑟</m:t>
                    </m:r>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ln</m:t>
                        </m:r>
                      </m:fName>
                      <m:e>
                        <m:r>
                          <a:rPr>
                            <a:latin typeface="Cambria Math" panose="02040503050406030204" pitchFamily="18" charset="0"/>
                          </a:rPr>
                          <m:t>𝑀</m:t>
                        </m:r>
                      </m:e>
                    </m:func>
                  </m:oMath>
                </a14:m>
                <a:endParaRPr dirty="0"/>
              </a:p>
              <a:p>
                <a:pPr marL="514350" indent="-514350">
                  <a:buFont typeface="+mj-lt"/>
                  <a:buAutoNum type="arabicPeriod" startAt="4"/>
                  <a:defRPr sz="2800"/>
                </a:pPr>
                <a:r>
                  <a:rPr dirty="0"/>
                  <a:t>​</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ln</m:t>
                        </m:r>
                      </m:fName>
                      <m:e>
                        <m:r>
                          <a:rPr>
                            <a:latin typeface="Cambria Math" panose="02040503050406030204" pitchFamily="18" charset="0"/>
                          </a:rPr>
                          <m:t>𝑀</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ln</m:t>
                        </m:r>
                      </m:fName>
                      <m:e>
                        <m:r>
                          <a:rPr>
                            <a:latin typeface="Cambria Math" panose="02040503050406030204" pitchFamily="18" charset="0"/>
                          </a:rPr>
                          <m:t>𝑁</m:t>
                        </m:r>
                      </m:e>
                    </m:func>
                  </m:oMath>
                </a14:m>
                <a:r>
                  <a:rPr sz="2800" dirty="0"/>
                  <a:t> if and only if </a:t>
                </a:r>
                <a14:m>
                  <m:oMath xmlns:m="http://schemas.openxmlformats.org/officeDocument/2006/math">
                    <m:r>
                      <a:rPr>
                        <a:latin typeface="Cambria Math" panose="02040503050406030204" pitchFamily="18" charset="0"/>
                      </a:rPr>
                      <m:t>𝑀</m:t>
                    </m:r>
                    <m:r>
                      <a:rPr>
                        <a:latin typeface="Cambria Math" panose="02040503050406030204" pitchFamily="18" charset="0"/>
                      </a:rPr>
                      <m:t>=</m:t>
                    </m:r>
                    <m:r>
                      <a:rPr>
                        <a:latin typeface="Cambria Math" panose="02040503050406030204" pitchFamily="18" charset="0"/>
                      </a:rPr>
                      <m:t>𝑁</m:t>
                    </m:r>
                  </m:oMath>
                </a14:m>
                <a:r>
                  <a:rPr sz="2800" dirty="0"/>
                  <a:t>.</a:t>
                </a:r>
              </a:p>
              <a:p>
                <a:pPr marL="514350" indent="-514350">
                  <a:buFont typeface="+mj-lt"/>
                  <a:buAutoNum type="arabicPeriod" startAt="5"/>
                  <a:defRPr sz="2800"/>
                </a:pPr>
                <a:r>
                  <a:rPr dirty="0"/>
                  <a:t>​</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ln</m:t>
                        </m:r>
                      </m:fName>
                      <m:e>
                        <m:r>
                          <a:rPr>
                            <a:latin typeface="Cambria Math" panose="02040503050406030204" pitchFamily="18" charset="0"/>
                          </a:rPr>
                          <m:t>1</m:t>
                        </m:r>
                      </m:e>
                    </m:func>
                    <m:r>
                      <a:rPr>
                        <a:latin typeface="Cambria Math" panose="02040503050406030204" pitchFamily="18" charset="0"/>
                      </a:rPr>
                      <m:t>=0</m:t>
                    </m:r>
                  </m:oMath>
                </a14:m>
                <a:endParaRPr dirty="0"/>
              </a:p>
              <a:p>
                <a:pPr marL="514350" indent="-514350">
                  <a:buFont typeface="+mj-lt"/>
                  <a:buAutoNum type="arabicPeriod" startAt="6"/>
                  <a:defRPr sz="2800"/>
                </a:pPr>
                <a:r>
                  <a:rPr dirty="0"/>
                  <a:t>​</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ln</m:t>
                        </m:r>
                      </m:fName>
                      <m:e>
                        <m:r>
                          <a:rPr>
                            <a:latin typeface="Cambria Math" panose="02040503050406030204" pitchFamily="18" charset="0"/>
                          </a:rPr>
                          <m:t>𝑒</m:t>
                        </m:r>
                      </m:e>
                    </m:func>
                    <m:r>
                      <a:rPr>
                        <a:latin typeface="Cambria Math" panose="02040503050406030204" pitchFamily="18" charset="0"/>
                      </a:rPr>
                      <m:t>=1</m:t>
                    </m:r>
                  </m:oMath>
                </a14:m>
                <a:endParaRPr dirty="0"/>
              </a:p>
              <a:p>
                <a:pPr marL="514350" indent="-514350">
                  <a:buFont typeface="+mj-lt"/>
                  <a:buAutoNum type="arabicPeriod" startAt="7"/>
                  <a:defRPr sz="2800"/>
                </a:pPr>
                <a:r>
                  <a:rPr dirty="0"/>
                  <a:t>​</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𝑒</m:t>
                        </m:r>
                      </m:e>
                      <m:sup>
                        <m:func>
                          <m:funcPr>
                            <m:ctrlPr>
                              <a:rPr i="1">
                                <a:latin typeface="Cambria Math" panose="02040503050406030204" pitchFamily="18" charset="0"/>
                              </a:rPr>
                            </m:ctrlPr>
                          </m:funcPr>
                          <m:fName>
                            <m:r>
                              <m:rPr>
                                <m:sty m:val="p"/>
                              </m:rPr>
                              <a:rPr>
                                <a:latin typeface="Cambria Math" panose="02040503050406030204" pitchFamily="18" charset="0"/>
                              </a:rPr>
                              <m:t>ln</m:t>
                            </m:r>
                          </m:fName>
                          <m:e>
                            <m:r>
                              <a:rPr>
                                <a:latin typeface="Cambria Math" panose="02040503050406030204" pitchFamily="18" charset="0"/>
                              </a:rPr>
                              <m:t>𝑥</m:t>
                            </m:r>
                          </m:e>
                        </m:func>
                      </m:sup>
                    </m:sSup>
                    <m:r>
                      <a:rPr>
                        <a:latin typeface="Cambria Math" panose="02040503050406030204" pitchFamily="18" charset="0"/>
                      </a:rPr>
                      <m:t>=</m:t>
                    </m:r>
                    <m:r>
                      <a:rPr>
                        <a:latin typeface="Cambria Math" panose="02040503050406030204" pitchFamily="18" charset="0"/>
                      </a:rPr>
                      <m:t>𝑥</m:t>
                    </m:r>
                  </m:oMath>
                </a14:m>
                <a:endParaRPr dirty="0"/>
              </a:p>
              <a:p>
                <a:pPr marL="514350" indent="-514350">
                  <a:buFont typeface="+mj-lt"/>
                  <a:buAutoNum type="arabicPeriod" startAt="8"/>
                  <a:defRPr sz="2800"/>
                </a:pPr>
                <a:r>
                  <a:rPr dirty="0"/>
                  <a:t>​</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ln</m:t>
                        </m:r>
                      </m:fName>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𝑥</m:t>
                                </m:r>
                              </m:sup>
                            </m:sSup>
                          </m:e>
                        </m:d>
                      </m:e>
                    </m:func>
                    <m:r>
                      <a:rPr>
                        <a:latin typeface="Cambria Math" panose="02040503050406030204" pitchFamily="18" charset="0"/>
                      </a:rPr>
                      <m:t>=</m:t>
                    </m:r>
                    <m:r>
                      <a:rPr>
                        <a:latin typeface="Cambria Math" panose="02040503050406030204" pitchFamily="18" charset="0"/>
                      </a:rPr>
                      <m:t>𝑥</m:t>
                    </m:r>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02" t="-1850" b="-2219"/>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CAUTION!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There are no rules to simplify </a:t>
                </a:r>
                <a14:m>
                  <m:oMath xmlns:m="http://schemas.openxmlformats.org/officeDocument/2006/math">
                    <m:r>
                      <m:rPr>
                        <m:sty m:val="p"/>
                      </m:rPr>
                      <a:rPr>
                        <a:latin typeface="Cambria Math" panose="02040503050406030204" pitchFamily="18" charset="0"/>
                      </a:rPr>
                      <m:t>ln</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𝑀</m:t>
                        </m:r>
                        <m:r>
                          <a:rPr>
                            <a:latin typeface="Cambria Math" panose="02040503050406030204" pitchFamily="18" charset="0"/>
                          </a:rPr>
                          <m:t>+</m:t>
                        </m:r>
                        <m:r>
                          <a:rPr>
                            <a:latin typeface="Cambria Math" panose="02040503050406030204" pitchFamily="18" charset="0"/>
                          </a:rPr>
                          <m:t>𝑁</m:t>
                        </m:r>
                      </m:e>
                    </m:d>
                  </m:oMath>
                </a14:m>
                <a:r>
                  <a:rPr sz="2800"/>
                  <a:t> and </a:t>
                </a:r>
                <a14:m>
                  <m:oMath xmlns:m="http://schemas.openxmlformats.org/officeDocument/2006/math">
                    <m:f>
                      <m:fPr>
                        <m:ctrlPr>
                          <a:rPr i="1">
                            <a:latin typeface="Cambria Math" panose="02040503050406030204" pitchFamily="18" charset="0"/>
                          </a:rPr>
                        </m:ctrlPr>
                      </m:fPr>
                      <m:num>
                        <m:func>
                          <m:funcPr>
                            <m:ctrlPr>
                              <a:rPr i="1">
                                <a:latin typeface="Cambria Math" panose="02040503050406030204" pitchFamily="18" charset="0"/>
                              </a:rPr>
                            </m:ctrlPr>
                          </m:funcPr>
                          <m:fName>
                            <m:r>
                              <m:rPr>
                                <m:sty m:val="p"/>
                              </m:rPr>
                              <a:rPr>
                                <a:latin typeface="Cambria Math" panose="02040503050406030204" pitchFamily="18" charset="0"/>
                              </a:rPr>
                              <m:t>ln</m:t>
                            </m:r>
                          </m:fName>
                          <m:e>
                            <m:r>
                              <a:rPr>
                                <a:latin typeface="Cambria Math" panose="02040503050406030204" pitchFamily="18" charset="0"/>
                              </a:rPr>
                              <m:t>𝑀</m:t>
                            </m:r>
                          </m:e>
                        </m:func>
                      </m:num>
                      <m:den>
                        <m:func>
                          <m:funcPr>
                            <m:ctrlPr>
                              <a:rPr i="1">
                                <a:latin typeface="Cambria Math" panose="02040503050406030204" pitchFamily="18" charset="0"/>
                              </a:rPr>
                            </m:ctrlPr>
                          </m:funcPr>
                          <m:fName>
                            <m:r>
                              <m:rPr>
                                <m:sty m:val="p"/>
                              </m:rPr>
                              <a:rPr>
                                <a:latin typeface="Cambria Math" panose="02040503050406030204" pitchFamily="18" charset="0"/>
                              </a:rPr>
                              <m:t>ln</m:t>
                            </m:r>
                          </m:fName>
                          <m:e>
                            <m:r>
                              <a:rPr>
                                <a:latin typeface="Cambria Math" panose="02040503050406030204" pitchFamily="18" charset="0"/>
                              </a:rPr>
                              <m:t>𝑁</m:t>
                            </m:r>
                          </m:e>
                        </m:func>
                      </m:den>
                    </m:f>
                  </m:oMath>
                </a14:m>
                <a:r>
                  <a:rPr sz="2800"/>
                  <a:t>. For instance,</a:t>
                </a:r>
              </a:p>
              <a:p>
                <a:pPr algn="ctr">
                  <a:defRPr sz="2800"/>
                </a:pP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ln</m:t>
                        </m:r>
                      </m:fName>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3</m:t>
                            </m:r>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ln</m:t>
                        </m:r>
                      </m:fName>
                      <m:e>
                        <m:r>
                          <a:rPr>
                            <a:latin typeface="Cambria Math" panose="02040503050406030204" pitchFamily="18" charset="0"/>
                          </a:rPr>
                          <m:t>5</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ln</m:t>
                        </m:r>
                      </m:fName>
                      <m:e>
                        <m:r>
                          <a:rPr>
                            <a:latin typeface="Cambria Math" panose="02040503050406030204" pitchFamily="18" charset="0"/>
                          </a:rPr>
                          <m:t>2</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ln</m:t>
                        </m:r>
                      </m:fName>
                      <m:e>
                        <m:r>
                          <a:rPr>
                            <a:latin typeface="Cambria Math" panose="02040503050406030204" pitchFamily="18" charset="0"/>
                          </a:rPr>
                          <m:t>3</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ln</m:t>
                        </m:r>
                      </m:fName>
                      <m:e>
                        <m:r>
                          <a:rPr>
                            <a:latin typeface="Cambria Math" panose="02040503050406030204" pitchFamily="18" charset="0"/>
                          </a:rPr>
                          <m:t>6</m:t>
                        </m:r>
                      </m:e>
                    </m:func>
                  </m:oMath>
                </a14:m>
                <a:r>
                  <a:rPr sz="2800"/>
                  <a:t>.</a:t>
                </a:r>
              </a:p>
              <a:p>
                <a:r>
                  <a:rPr sz="2800"/>
                  <a:t>Also,</a:t>
                </a:r>
              </a:p>
              <a:p>
                <a:pPr algn="ctr">
                  <a:defRPr sz="2800"/>
                </a:pPr>
                <a14:m>
                  <m:oMath xmlns:m="http://schemas.openxmlformats.org/officeDocument/2006/math">
                    <m:f>
                      <m:fPr>
                        <m:ctrlPr>
                          <a:rPr i="1">
                            <a:latin typeface="Cambria Math" panose="02040503050406030204" pitchFamily="18" charset="0"/>
                          </a:rPr>
                        </m:ctrlPr>
                      </m:fPr>
                      <m:num>
                        <m:func>
                          <m:funcPr>
                            <m:ctrlPr>
                              <a:rPr i="1">
                                <a:latin typeface="Cambria Math" panose="02040503050406030204" pitchFamily="18" charset="0"/>
                              </a:rPr>
                            </m:ctrlPr>
                          </m:funcPr>
                          <m:fName>
                            <m:r>
                              <m:rPr>
                                <m:sty m:val="p"/>
                              </m:rPr>
                              <a:rPr>
                                <a:latin typeface="Cambria Math" panose="02040503050406030204" pitchFamily="18" charset="0"/>
                              </a:rPr>
                              <m:t>ln</m:t>
                            </m:r>
                          </m:fName>
                          <m:e>
                            <m:r>
                              <a:rPr>
                                <a:latin typeface="Cambria Math" panose="02040503050406030204" pitchFamily="18" charset="0"/>
                              </a:rPr>
                              <m:t>10</m:t>
                            </m:r>
                          </m:e>
                        </m:func>
                      </m:num>
                      <m:den>
                        <m:func>
                          <m:funcPr>
                            <m:ctrlPr>
                              <a:rPr i="1">
                                <a:latin typeface="Cambria Math" panose="02040503050406030204" pitchFamily="18" charset="0"/>
                              </a:rPr>
                            </m:ctrlPr>
                          </m:funcPr>
                          <m:fName>
                            <m:r>
                              <m:rPr>
                                <m:sty m:val="p"/>
                              </m:rPr>
                              <a:rPr>
                                <a:latin typeface="Cambria Math" panose="02040503050406030204" pitchFamily="18" charset="0"/>
                              </a:rPr>
                              <m:t>ln</m:t>
                            </m:r>
                          </m:fName>
                          <m:e>
                            <m:r>
                              <a:rPr>
                                <a:latin typeface="Cambria Math" panose="02040503050406030204" pitchFamily="18" charset="0"/>
                              </a:rPr>
                              <m:t>5</m:t>
                            </m:r>
                          </m:e>
                        </m:func>
                      </m:den>
                    </m:f>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43</m:t>
                    </m:r>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10</m:t>
                                </m:r>
                              </m:num>
                              <m:den>
                                <m:r>
                                  <a:rPr>
                                    <a:latin typeface="Cambria Math" panose="02040503050406030204" pitchFamily="18" charset="0"/>
                                  </a:rPr>
                                  <m:t>5</m:t>
                                </m:r>
                              </m:den>
                            </m:f>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ln</m:t>
                        </m:r>
                      </m:fName>
                      <m:e>
                        <m:r>
                          <a:rPr>
                            <a:latin typeface="Cambria Math" panose="02040503050406030204" pitchFamily="18" charset="0"/>
                          </a:rPr>
                          <m:t>2</m:t>
                        </m:r>
                      </m:e>
                    </m:func>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69</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Properties of Natural Logarithms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Use the properties of logarithms to rewrite each of the following expressions as the logarithm of a single expression.</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2</m:t>
                    </m:r>
                    <m:func>
                      <m:funcPr>
                        <m:ctrlPr>
                          <a:rPr i="1">
                            <a:latin typeface="Cambria Math" panose="02040503050406030204" pitchFamily="18" charset="0"/>
                          </a:rPr>
                        </m:ctrlPr>
                      </m:funcPr>
                      <m:fName>
                        <m:r>
                          <m:rPr>
                            <m:sty m:val="p"/>
                          </m:rPr>
                          <a:rPr>
                            <a:latin typeface="Cambria Math" panose="02040503050406030204" pitchFamily="18" charset="0"/>
                          </a:rPr>
                          <m:t>ln</m:t>
                        </m:r>
                      </m:fName>
                      <m:e>
                        <m:r>
                          <a:rPr>
                            <a:latin typeface="Cambria Math" panose="02040503050406030204" pitchFamily="18" charset="0"/>
                          </a:rPr>
                          <m:t>𝑥</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ln</m:t>
                        </m:r>
                      </m:fName>
                      <m:e>
                        <m:r>
                          <a:rPr>
                            <a:latin typeface="Cambria Math" panose="02040503050406030204" pitchFamily="18" charset="0"/>
                          </a:rPr>
                          <m:t>𝑦</m:t>
                        </m:r>
                      </m:e>
                    </m:func>
                  </m:oMath>
                </a14:m>
                <a:endParaRPr/>
              </a:p>
              <a:p>
                <a:pPr marL="514350" indent="-514350">
                  <a:buFont typeface="+mj-lt"/>
                  <a:buAutoNum type="alphaLcPeriod" startAt="2"/>
                  <a:defRPr sz="2800"/>
                </a:pPr>
                <a:r>
                  <a:t>​</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ln</m:t>
                        </m:r>
                      </m:fName>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ln</m:t>
                        </m:r>
                      </m:fName>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e>
                        </m:d>
                      </m:e>
                    </m:func>
                  </m:oMath>
                </a14:m>
                <a:endParaRPr/>
              </a:p>
              <a:p>
                <a:pPr marL="514350" indent="-514350">
                  <a:buFont typeface="+mj-lt"/>
                  <a:buAutoNum type="alphaLcPeriod" startAt="3"/>
                  <a:defRPr sz="2800"/>
                </a:pPr>
                <a:r>
                  <a:t>​</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ln</m:t>
                        </m:r>
                      </m:fName>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4</m:t>
                            </m:r>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ln</m:t>
                        </m:r>
                      </m:fName>
                      <m:e>
                        <m:r>
                          <a:rPr>
                            <a:latin typeface="Cambria Math" panose="02040503050406030204" pitchFamily="18" charset="0"/>
                          </a:rPr>
                          <m:t>2</m:t>
                        </m:r>
                      </m:e>
                    </m:func>
                  </m:oMath>
                </a14:m>
                <a:endParaRPr/>
              </a:p>
              <a:p>
                <a:pPr marL="514350" indent="-514350">
                  <a:buFont typeface="+mj-lt"/>
                  <a:buAutoNum type="alphaLcPeriod" startAt="4"/>
                  <a:defRPr sz="2800"/>
                </a:pPr>
                <a:r>
                  <a:t>​</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ln</m:t>
                        </m:r>
                      </m:fName>
                      <m:e>
                        <m:r>
                          <a:rPr>
                            <a:latin typeface="Cambria Math" panose="02040503050406030204" pitchFamily="18" charset="0"/>
                          </a:rPr>
                          <m:t>𝑥</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func>
                      <m:funcPr>
                        <m:ctrlPr>
                          <a:rPr i="1">
                            <a:latin typeface="Cambria Math" panose="02040503050406030204" pitchFamily="18" charset="0"/>
                          </a:rPr>
                        </m:ctrlPr>
                      </m:funcPr>
                      <m:fName>
                        <m:r>
                          <m:rPr>
                            <m:sty m:val="p"/>
                          </m:rPr>
                          <a:rPr>
                            <a:latin typeface="Cambria Math" panose="02040503050406030204" pitchFamily="18" charset="0"/>
                          </a:rPr>
                          <m:t>ln</m:t>
                        </m:r>
                      </m:fName>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5</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func>
                      <m:funcPr>
                        <m:ctrlPr>
                          <a:rPr i="1">
                            <a:latin typeface="Cambria Math" panose="02040503050406030204" pitchFamily="18" charset="0"/>
                          </a:rPr>
                        </m:ctrlPr>
                      </m:funcPr>
                      <m:fName>
                        <m:r>
                          <m:rPr>
                            <m:sty m:val="p"/>
                          </m:rPr>
                          <a:rPr>
                            <a:latin typeface="Cambria Math" panose="02040503050406030204" pitchFamily="18" charset="0"/>
                          </a:rPr>
                          <m:t>ln</m:t>
                        </m:r>
                      </m:fName>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e>
                        </m:d>
                      </m:e>
                    </m:func>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519"/>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Properties of Natural Logarithms (cont.)</a:t>
            </a:r>
          </a:p>
        </p:txBody>
      </p:sp>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lang="en-US" dirty="0"/>
              <a:t> </a:t>
            </a:r>
          </a:p>
          <a:p>
            <a:pPr marL="514350" indent="-514350">
              <a:buFont typeface="+mj-lt"/>
              <a:buAutoNum type="alphaLcPeriod"/>
              <a:defRPr sz="2800"/>
            </a:pPr>
            <a:endParaRPr lang="en-US" dirty="0"/>
          </a:p>
          <a:p>
            <a:pPr marL="514350" indent="-514350">
              <a:buFont typeface="+mj-lt"/>
              <a:buAutoNum type="alphaLcPeriod"/>
              <a:defRPr sz="2800"/>
            </a:pPr>
            <a:r>
              <a:rPr lang="en-US" dirty="0"/>
              <a:t> </a:t>
            </a:r>
          </a:p>
          <a:p>
            <a:pPr marL="514350" indent="-514350">
              <a:buFont typeface="+mj-lt"/>
              <a:buAutoNum type="alphaLcPeriod"/>
              <a:defRPr sz="2800"/>
            </a:pPr>
            <a:endParaRPr lang="en-US" dirty="0"/>
          </a:p>
          <a:p>
            <a:pPr marL="514350" indent="-514350">
              <a:buFont typeface="+mj-lt"/>
              <a:buAutoNum type="alphaLcPeriod"/>
              <a:defRPr sz="2800"/>
            </a:pPr>
            <a:r>
              <a:rPr lang="en-US" dirty="0"/>
              <a:t> </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2FF3D8E3-A8EC-9D03-695E-1218E53D7F2A}"/>
                  </a:ext>
                </a:extLst>
              </p:cNvPr>
              <p:cNvGraphicFramePr>
                <a:graphicFrameLocks/>
              </p:cNvGraphicFramePr>
              <p:nvPr>
                <p:extLst>
                  <p:ext uri="{D42A27DB-BD31-4B8C-83A1-F6EECF244321}">
                    <p14:modId xmlns:p14="http://schemas.microsoft.com/office/powerpoint/2010/main" val="391193297"/>
                  </p:ext>
                </p:extLst>
              </p:nvPr>
            </p:nvGraphicFramePr>
            <p:xfrm>
              <a:off x="914400" y="1524000"/>
              <a:ext cx="8229600" cy="1036320"/>
            </p:xfrm>
            <a:graphic>
              <a:graphicData uri="http://schemas.openxmlformats.org/drawingml/2006/table">
                <a:tbl>
                  <a:tblPr firstRow="1" bandRow="1">
                    <a:tableStyleId>{2D5ABB26-0587-4C30-8999-92F81FD0307C}</a:tableStyleId>
                  </a:tblPr>
                  <a:tblGrid>
                    <a:gridCol w="44196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r>
                                <a:rPr sz="2800">
                                  <a:latin typeface="Cambria Math"/>
                                </a:rPr>
                                <m:t>2</m:t>
                              </m:r>
                              <m:func>
                                <m:funcPr>
                                  <m:ctrlPr>
                                    <a:rPr sz="2800" i="1">
                                      <a:latin typeface="Cambria Math" panose="02040503050406030204" pitchFamily="18" charset="0"/>
                                    </a:rPr>
                                  </m:ctrlPr>
                                </m:funcPr>
                                <m:fName>
                                  <m:r>
                                    <m:rPr>
                                      <m:sty m:val="p"/>
                                    </m:rPr>
                                    <a:rPr sz="2800">
                                      <a:latin typeface="Cambria Math"/>
                                    </a:rPr>
                                    <m:t>ln</m:t>
                                  </m:r>
                                </m:fName>
                                <m:e>
                                  <m:r>
                                    <a:rPr sz="2800">
                                      <a:latin typeface="Cambria Math"/>
                                    </a:rPr>
                                    <m:t>𝑥</m:t>
                                  </m:r>
                                </m:e>
                              </m:func>
                              <m:r>
                                <a:rPr sz="2800">
                                  <a:latin typeface="Cambria Math"/>
                                </a:rPr>
                                <m:t>+</m:t>
                              </m:r>
                              <m:func>
                                <m:funcPr>
                                  <m:ctrlPr>
                                    <a:rPr sz="2800" i="1">
                                      <a:latin typeface="Cambria Math" panose="02040503050406030204" pitchFamily="18" charset="0"/>
                                    </a:rPr>
                                  </m:ctrlPr>
                                </m:funcPr>
                                <m:fName>
                                  <m:r>
                                    <m:rPr>
                                      <m:sty m:val="p"/>
                                    </m:rPr>
                                    <a:rPr sz="2800">
                                      <a:latin typeface="Cambria Math"/>
                                    </a:rPr>
                                    <m:t>ln</m:t>
                                  </m:r>
                                </m:fName>
                                <m:e>
                                  <m:r>
                                    <a:rPr sz="2800">
                                      <a:latin typeface="Cambria Math"/>
                                    </a:rPr>
                                    <m:t>𝑦</m:t>
                                  </m:r>
                                </m:e>
                              </m:func>
                              <m:r>
                                <a:rPr sz="2800">
                                  <a:latin typeface="Cambria Math"/>
                                </a:rPr>
                                <m:t>=</m:t>
                              </m:r>
                              <m:func>
                                <m:funcPr>
                                  <m:ctrlPr>
                                    <a:rPr sz="2800" i="1">
                                      <a:latin typeface="Cambria Math" panose="02040503050406030204" pitchFamily="18" charset="0"/>
                                    </a:rPr>
                                  </m:ctrlPr>
                                </m:funcPr>
                                <m:fName>
                                  <m:r>
                                    <m:rPr>
                                      <m:sty m:val="p"/>
                                    </m:rPr>
                                    <a:rPr sz="2800">
                                      <a:latin typeface="Cambria Math"/>
                                    </a:rPr>
                                    <m:t>ln</m:t>
                                  </m:r>
                                </m:fName>
                                <m:e>
                                  <m:d>
                                    <m:dPr>
                                      <m:ctrlPr>
                                        <a:rPr sz="2800" i="1">
                                          <a:latin typeface="Cambria Math" panose="02040503050406030204" pitchFamily="18" charset="0"/>
                                        </a:rPr>
                                      </m:ctrlPr>
                                    </m:dPr>
                                    <m:e>
                                      <m:sSup>
                                        <m:sSupPr>
                                          <m:ctrlPr>
                                            <a:rPr sz="2800" i="1">
                                              <a:latin typeface="Cambria Math" panose="02040503050406030204" pitchFamily="18" charset="0"/>
                                            </a:rPr>
                                          </m:ctrlPr>
                                        </m:sSupPr>
                                        <m:e>
                                          <m:r>
                                            <a:rPr sz="2800">
                                              <a:latin typeface="Cambria Math"/>
                                            </a:rPr>
                                            <m:t>𝑥</m:t>
                                          </m:r>
                                        </m:e>
                                        <m:sup>
                                          <m:r>
                                            <a:rPr sz="2800">
                                              <a:latin typeface="Cambria Math"/>
                                            </a:rPr>
                                            <m:t>2</m:t>
                                          </m:r>
                                        </m:sup>
                                      </m:sSup>
                                    </m:e>
                                  </m:d>
                                </m:e>
                              </m:func>
                              <m:r>
                                <a:rPr sz="2800">
                                  <a:latin typeface="Cambria Math"/>
                                </a:rPr>
                                <m:t>+</m:t>
                              </m:r>
                              <m:func>
                                <m:funcPr>
                                  <m:ctrlPr>
                                    <a:rPr sz="2800" i="1">
                                      <a:latin typeface="Cambria Math" panose="02040503050406030204" pitchFamily="18" charset="0"/>
                                    </a:rPr>
                                  </m:ctrlPr>
                                </m:funcPr>
                                <m:fName>
                                  <m:r>
                                    <m:rPr>
                                      <m:sty m:val="p"/>
                                    </m:rPr>
                                    <a:rPr sz="2800">
                                      <a:latin typeface="Cambria Math"/>
                                    </a:rPr>
                                    <m:t>ln</m:t>
                                  </m:r>
                                </m:fName>
                                <m:e>
                                  <m:r>
                                    <a:rPr sz="2800">
                                      <a:latin typeface="Cambria Math"/>
                                    </a:rPr>
                                    <m:t>𝑦</m:t>
                                  </m:r>
                                </m:e>
                              </m:func>
                            </m:oMath>
                          </a14:m>
                          <a:endParaRPr sz="2800" dirty="0"/>
                        </a:p>
                      </a:txBody>
                      <a:tcPr/>
                    </a:tc>
                    <a:tc>
                      <a:txBody>
                        <a:bodyPr/>
                        <a:lstStyle/>
                        <a:p>
                          <a:pPr algn="l">
                            <a:defRPr b="1"/>
                          </a:pPr>
                          <a:r>
                            <a:rPr lang="en-US" sz="2800" b="0" dirty="0"/>
                            <a:t>By Property 3</a:t>
                          </a:r>
                          <a:endParaRPr sz="2800" b="0" dirty="0"/>
                        </a:p>
                      </a:txBody>
                      <a:tcPr/>
                    </a:tc>
                    <a:extLst>
                      <a:ext uri="{0D108BD9-81ED-4DB2-BD59-A6C34878D82A}">
                        <a16:rowId xmlns:a16="http://schemas.microsoft.com/office/drawing/2014/main" val="10000"/>
                      </a:ext>
                    </a:extLst>
                  </a:tr>
                  <a:tr h="370840">
                    <a:tc>
                      <a:txBody>
                        <a:bodyPr/>
                        <a:lstStyle/>
                        <a:p>
                          <a:pPr algn="l">
                            <a:defRPr sz="1800"/>
                          </a:pPr>
                          <a:r>
                            <a:rPr sz="2800"/>
                            <a:t>​</a:t>
                          </a:r>
                          <a14:m>
                            <m:oMath xmlns:m="http://schemas.openxmlformats.org/officeDocument/2006/math">
                              <m:phant>
                                <m:phantPr>
                                  <m:show m:val="off"/>
                                  <m:ctrlPr>
                                    <a:rPr sz="2800" i="1">
                                      <a:latin typeface="Cambria Math" panose="02040503050406030204" pitchFamily="18" charset="0"/>
                                    </a:rPr>
                                  </m:ctrlPr>
                                </m:phantPr>
                                <m:e>
                                  <m:r>
                                    <a:rPr sz="2800">
                                      <a:latin typeface="Cambria Math"/>
                                    </a:rPr>
                                    <m:t>2</m:t>
                                  </m:r>
                                  <m:func>
                                    <m:funcPr>
                                      <m:ctrlPr>
                                        <a:rPr sz="2800" i="1">
                                          <a:latin typeface="Cambria Math" panose="02040503050406030204" pitchFamily="18" charset="0"/>
                                        </a:rPr>
                                      </m:ctrlPr>
                                    </m:funcPr>
                                    <m:fName>
                                      <m:r>
                                        <m:rPr>
                                          <m:sty m:val="p"/>
                                        </m:rPr>
                                        <a:rPr sz="2800">
                                          <a:latin typeface="Cambria Math"/>
                                        </a:rPr>
                                        <m:t>ln</m:t>
                                      </m:r>
                                    </m:fName>
                                    <m:e>
                                      <m:r>
                                        <a:rPr sz="2800">
                                          <a:latin typeface="Cambria Math"/>
                                        </a:rPr>
                                        <m:t>𝑥</m:t>
                                      </m:r>
                                    </m:e>
                                  </m:func>
                                  <m:r>
                                    <a:rPr sz="2800">
                                      <a:latin typeface="Cambria Math"/>
                                    </a:rPr>
                                    <m:t>+</m:t>
                                  </m:r>
                                  <m:func>
                                    <m:funcPr>
                                      <m:ctrlPr>
                                        <a:rPr sz="2800" i="1">
                                          <a:latin typeface="Cambria Math" panose="02040503050406030204" pitchFamily="18" charset="0"/>
                                        </a:rPr>
                                      </m:ctrlPr>
                                    </m:funcPr>
                                    <m:fName>
                                      <m:r>
                                        <m:rPr>
                                          <m:sty m:val="p"/>
                                        </m:rPr>
                                        <a:rPr sz="2800">
                                          <a:latin typeface="Cambria Math"/>
                                        </a:rPr>
                                        <m:t>ln</m:t>
                                      </m:r>
                                    </m:fName>
                                    <m:e>
                                      <m:r>
                                        <a:rPr sz="2800">
                                          <a:latin typeface="Cambria Math"/>
                                        </a:rPr>
                                        <m:t>𝑦</m:t>
                                      </m:r>
                                    </m:e>
                                  </m:func>
                                </m:e>
                              </m:phant>
                              <m:r>
                                <a:rPr sz="2800">
                                  <a:latin typeface="Cambria Math"/>
                                </a:rPr>
                                <m:t>=</m:t>
                              </m:r>
                              <m:func>
                                <m:funcPr>
                                  <m:ctrlPr>
                                    <a:rPr sz="2800" i="1">
                                      <a:latin typeface="Cambria Math" panose="02040503050406030204" pitchFamily="18" charset="0"/>
                                    </a:rPr>
                                  </m:ctrlPr>
                                </m:funcPr>
                                <m:fName>
                                  <m:r>
                                    <m:rPr>
                                      <m:sty m:val="p"/>
                                    </m:rPr>
                                    <a:rPr sz="2800">
                                      <a:latin typeface="Cambria Math"/>
                                    </a:rPr>
                                    <m:t>ln</m:t>
                                  </m:r>
                                </m:fName>
                                <m:e>
                                  <m:d>
                                    <m:dPr>
                                      <m:ctrlPr>
                                        <a:rPr sz="2800" i="1">
                                          <a:latin typeface="Cambria Math" panose="02040503050406030204" pitchFamily="18" charset="0"/>
                                        </a:rPr>
                                      </m:ctrlPr>
                                    </m:dPr>
                                    <m:e>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𝑦</m:t>
                                      </m:r>
                                    </m:e>
                                  </m:d>
                                </m:e>
                              </m:func>
                            </m:oMath>
                          </a14:m>
                          <a:endParaRPr sz="2800"/>
                        </a:p>
                      </a:txBody>
                      <a:tcPr/>
                    </a:tc>
                    <a:tc>
                      <a:txBody>
                        <a:bodyPr/>
                        <a:lstStyle/>
                        <a:p>
                          <a:pPr algn="l">
                            <a:defRPr b="1"/>
                          </a:pPr>
                          <a:r>
                            <a:rPr lang="en-US" sz="2800" b="0" dirty="0"/>
                            <a:t>By Property 1</a:t>
                          </a:r>
                          <a:endParaRPr sz="2800" b="0" dirty="0"/>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a:extLst>
                  <a:ext uri="{FF2B5EF4-FFF2-40B4-BE49-F238E27FC236}">
                    <a16:creationId xmlns:a16="http://schemas.microsoft.com/office/drawing/2014/main" id="{2FF3D8E3-A8EC-9D03-695E-1218E53D7F2A}"/>
                  </a:ext>
                </a:extLst>
              </p:cNvPr>
              <p:cNvGraphicFramePr>
                <a:graphicFrameLocks/>
              </p:cNvGraphicFramePr>
              <p:nvPr>
                <p:extLst>
                  <p:ext uri="{D42A27DB-BD31-4B8C-83A1-F6EECF244321}">
                    <p14:modId xmlns:p14="http://schemas.microsoft.com/office/powerpoint/2010/main" val="391193297"/>
                  </p:ext>
                </p:extLst>
              </p:nvPr>
            </p:nvGraphicFramePr>
            <p:xfrm>
              <a:off x="914400" y="1524000"/>
              <a:ext cx="8229600" cy="1036320"/>
            </p:xfrm>
            <a:graphic>
              <a:graphicData uri="http://schemas.openxmlformats.org/drawingml/2006/table">
                <a:tbl>
                  <a:tblPr firstRow="1" bandRow="1">
                    <a:tableStyleId>{2D5ABB26-0587-4C30-8999-92F81FD0307C}</a:tableStyleId>
                  </a:tblPr>
                  <a:tblGrid>
                    <a:gridCol w="44196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518160">
                    <a:tc>
                      <a:txBody>
                        <a:bodyPr/>
                        <a:lstStyle/>
                        <a:p>
                          <a:endParaRPr lang="en-US"/>
                        </a:p>
                      </a:txBody>
                      <a:tcPr>
                        <a:blipFill>
                          <a:blip r:embed="rId2"/>
                          <a:stretch>
                            <a:fillRect t="-10588" r="-86207" b="-134118"/>
                          </a:stretch>
                        </a:blipFill>
                      </a:tcPr>
                    </a:tc>
                    <a:tc>
                      <a:txBody>
                        <a:bodyPr/>
                        <a:lstStyle/>
                        <a:p>
                          <a:pPr algn="l">
                            <a:defRPr b="1"/>
                          </a:pPr>
                          <a:r>
                            <a:rPr lang="en-US" sz="2800" b="0" dirty="0"/>
                            <a:t>By Property 3</a:t>
                          </a:r>
                          <a:endParaRPr sz="2800" b="0" dirty="0"/>
                        </a:p>
                      </a:txBody>
                      <a:tcPr/>
                    </a:tc>
                    <a:extLst>
                      <a:ext uri="{0D108BD9-81ED-4DB2-BD59-A6C34878D82A}">
                        <a16:rowId xmlns:a16="http://schemas.microsoft.com/office/drawing/2014/main" val="10000"/>
                      </a:ext>
                    </a:extLst>
                  </a:tr>
                  <a:tr h="518160">
                    <a:tc>
                      <a:txBody>
                        <a:bodyPr/>
                        <a:lstStyle/>
                        <a:p>
                          <a:endParaRPr lang="en-US"/>
                        </a:p>
                      </a:txBody>
                      <a:tcPr>
                        <a:blipFill>
                          <a:blip r:embed="rId2"/>
                          <a:stretch>
                            <a:fillRect t="-110588" r="-86207" b="-34118"/>
                          </a:stretch>
                        </a:blipFill>
                      </a:tcPr>
                    </a:tc>
                    <a:tc>
                      <a:txBody>
                        <a:bodyPr/>
                        <a:lstStyle/>
                        <a:p>
                          <a:pPr algn="l">
                            <a:defRPr b="1"/>
                          </a:pPr>
                          <a:r>
                            <a:rPr lang="en-US" sz="2800" b="0" dirty="0"/>
                            <a:t>By Property 1</a:t>
                          </a:r>
                          <a:endParaRPr sz="2800" b="0" dirty="0"/>
                        </a:p>
                      </a:txBody>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051A4326-613C-CC81-D217-797EE4CFF08E}"/>
                  </a:ext>
                </a:extLst>
              </p:cNvPr>
              <p:cNvGraphicFramePr>
                <a:graphicFrameLocks/>
              </p:cNvGraphicFramePr>
              <p:nvPr>
                <p:extLst>
                  <p:ext uri="{D42A27DB-BD31-4B8C-83A1-F6EECF244321}">
                    <p14:modId xmlns:p14="http://schemas.microsoft.com/office/powerpoint/2010/main" val="4169547051"/>
                  </p:ext>
                </p:extLst>
              </p:nvPr>
            </p:nvGraphicFramePr>
            <p:xfrm>
              <a:off x="925082" y="2669080"/>
              <a:ext cx="8229600" cy="771906"/>
            </p:xfrm>
            <a:graphic>
              <a:graphicData uri="http://schemas.openxmlformats.org/drawingml/2006/table">
                <a:tbl>
                  <a:tblPr firstRow="1" bandRow="1">
                    <a:tableStyleId>{2D5ABB26-0587-4C30-8999-92F81FD0307C}</a:tableStyleId>
                  </a:tblPr>
                  <a:tblGrid>
                    <a:gridCol w="44196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70840">
                    <a:tc>
                      <a:txBody>
                        <a:bodyPr/>
                        <a:lstStyle/>
                        <a:p>
                          <a:pPr algn="l">
                            <a:defRPr sz="1800"/>
                          </a:pPr>
                          <a:r>
                            <a:rPr sz="1800" dirty="0"/>
                            <a:t>​</a:t>
                          </a:r>
                          <a14:m>
                            <m:oMath xmlns:m="http://schemas.openxmlformats.org/officeDocument/2006/math">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r>
                                        <a:rPr sz="1800">
                                          <a:latin typeface="Cambria Math"/>
                                        </a:rPr>
                                        <m:t>𝑥</m:t>
                                      </m:r>
                                      <m:r>
                                        <a:rPr sz="1800">
                                          <a:latin typeface="Cambria Math"/>
                                        </a:rPr>
                                        <m:t>+1</m:t>
                                      </m:r>
                                    </m:e>
                                  </m:d>
                                </m:e>
                              </m:func>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r>
                                        <a:rPr sz="1800">
                                          <a:latin typeface="Cambria Math"/>
                                        </a:rPr>
                                        <m:t>𝑥</m:t>
                                      </m:r>
                                      <m:r>
                                        <a:rPr sz="1800">
                                          <a:latin typeface="Cambria Math"/>
                                        </a:rPr>
                                        <m:t>−1</m:t>
                                      </m:r>
                                    </m:e>
                                  </m:d>
                                </m:e>
                              </m:func>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d>
                                        <m:dPr>
                                          <m:ctrlPr>
                                            <a:rPr sz="1800" i="1">
                                              <a:latin typeface="Cambria Math" panose="02040503050406030204" pitchFamily="18" charset="0"/>
                                            </a:rPr>
                                          </m:ctrlPr>
                                        </m:dPr>
                                        <m:e>
                                          <m:r>
                                            <a:rPr sz="1800">
                                              <a:latin typeface="Cambria Math"/>
                                            </a:rPr>
                                            <m:t>𝑥</m:t>
                                          </m:r>
                                          <m:r>
                                            <a:rPr sz="1800">
                                              <a:latin typeface="Cambria Math"/>
                                            </a:rPr>
                                            <m:t>+1</m:t>
                                          </m:r>
                                        </m:e>
                                      </m:d>
                                      <m:d>
                                        <m:dPr>
                                          <m:ctrlPr>
                                            <a:rPr sz="1800" i="1">
                                              <a:latin typeface="Cambria Math" panose="02040503050406030204" pitchFamily="18" charset="0"/>
                                            </a:rPr>
                                          </m:ctrlPr>
                                        </m:dPr>
                                        <m:e>
                                          <m:r>
                                            <a:rPr sz="1800">
                                              <a:latin typeface="Cambria Math"/>
                                            </a:rPr>
                                            <m:t>𝑥</m:t>
                                          </m:r>
                                          <m:r>
                                            <a:rPr sz="1800">
                                              <a:latin typeface="Cambria Math"/>
                                            </a:rPr>
                                            <m:t>−1</m:t>
                                          </m:r>
                                        </m:e>
                                      </m:d>
                                    </m:e>
                                  </m:d>
                                </m:e>
                              </m:func>
                            </m:oMath>
                          </a14:m>
                          <a:endParaRPr sz="1800" dirty="0"/>
                        </a:p>
                      </a:txBody>
                      <a:tcPr/>
                    </a:tc>
                    <a:tc>
                      <a:txBody>
                        <a:bodyPr/>
                        <a:lstStyle/>
                        <a:p>
                          <a:pPr algn="l">
                            <a:defRPr b="1"/>
                          </a:pPr>
                          <a:r>
                            <a:rPr lang="en-US" sz="1800" b="0" dirty="0"/>
                            <a:t>By Property 1</a:t>
                          </a:r>
                          <a:endParaRPr sz="1800" b="0" dirty="0"/>
                        </a:p>
                      </a:txBody>
                      <a:tcPr/>
                    </a:tc>
                    <a:extLst>
                      <a:ext uri="{0D108BD9-81ED-4DB2-BD59-A6C34878D82A}">
                        <a16:rowId xmlns:a16="http://schemas.microsoft.com/office/drawing/2014/main" val="10000"/>
                      </a:ext>
                    </a:extLst>
                  </a:tr>
                  <a:tr h="370840">
                    <a:tc>
                      <a:txBody>
                        <a:bodyPr/>
                        <a:lstStyle/>
                        <a:p>
                          <a:pPr algn="l">
                            <a:defRPr sz="1800"/>
                          </a:pPr>
                          <a:r>
                            <a:rPr sz="1800"/>
                            <a:t>​</a:t>
                          </a:r>
                          <a14:m>
                            <m:oMath xmlns:m="http://schemas.openxmlformats.org/officeDocument/2006/math">
                              <m:phant>
                                <m:phantPr>
                                  <m:show m:val="off"/>
                                  <m:ctrlPr>
                                    <a:rPr sz="1800" i="1">
                                      <a:latin typeface="Cambria Math" panose="02040503050406030204" pitchFamily="18" charset="0"/>
                                    </a:rPr>
                                  </m:ctrlPr>
                                </m:phantPr>
                                <m:e>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r>
                                            <a:rPr sz="1800">
                                              <a:latin typeface="Cambria Math"/>
                                            </a:rPr>
                                            <m:t>𝑥</m:t>
                                          </m:r>
                                          <m:r>
                                            <a:rPr sz="1800">
                                              <a:latin typeface="Cambria Math"/>
                                            </a:rPr>
                                            <m:t>+1</m:t>
                                          </m:r>
                                        </m:e>
                                      </m:d>
                                    </m:e>
                                  </m:func>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r>
                                            <a:rPr sz="1800">
                                              <a:latin typeface="Cambria Math"/>
                                            </a:rPr>
                                            <m:t>𝑥</m:t>
                                          </m:r>
                                          <m:r>
                                            <a:rPr sz="1800">
                                              <a:latin typeface="Cambria Math"/>
                                            </a:rPr>
                                            <m:t>−1</m:t>
                                          </m:r>
                                        </m:e>
                                      </m:d>
                                    </m:e>
                                  </m:func>
                                </m:e>
                              </m:phant>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−1</m:t>
                                      </m:r>
                                    </m:e>
                                  </m:d>
                                </m:e>
                              </m:func>
                            </m:oMath>
                          </a14:m>
                          <a:endParaRPr sz="1800"/>
                        </a:p>
                      </a:txBody>
                      <a:tcPr/>
                    </a:tc>
                    <a:tc>
                      <a:txBody>
                        <a:bodyPr/>
                        <a:lstStyle/>
                        <a:p>
                          <a:pPr algn="l">
                            <a:defRPr sz="1800"/>
                          </a:pPr>
                          <a:endParaRPr sz="1800" dirty="0"/>
                        </a:p>
                      </a:txBody>
                      <a:tcPr/>
                    </a:tc>
                    <a:extLst>
                      <a:ext uri="{0D108BD9-81ED-4DB2-BD59-A6C34878D82A}">
                        <a16:rowId xmlns:a16="http://schemas.microsoft.com/office/drawing/2014/main" val="10001"/>
                      </a:ext>
                    </a:extLst>
                  </a:tr>
                </a:tbl>
              </a:graphicData>
            </a:graphic>
          </p:graphicFrame>
        </mc:Choice>
        <mc:Fallback xmlns="">
          <p:graphicFrame>
            <p:nvGraphicFramePr>
              <p:cNvPr id="5" name="Table Placeholder 2">
                <a:extLst>
                  <a:ext uri="{FF2B5EF4-FFF2-40B4-BE49-F238E27FC236}">
                    <a16:creationId xmlns:a16="http://schemas.microsoft.com/office/drawing/2014/main" id="{051A4326-613C-CC81-D217-797EE4CFF08E}"/>
                  </a:ext>
                </a:extLst>
              </p:cNvPr>
              <p:cNvGraphicFramePr>
                <a:graphicFrameLocks/>
              </p:cNvGraphicFramePr>
              <p:nvPr>
                <p:extLst>
                  <p:ext uri="{D42A27DB-BD31-4B8C-83A1-F6EECF244321}">
                    <p14:modId xmlns:p14="http://schemas.microsoft.com/office/powerpoint/2010/main" val="4169547051"/>
                  </p:ext>
                </p:extLst>
              </p:nvPr>
            </p:nvGraphicFramePr>
            <p:xfrm>
              <a:off x="925082" y="2669080"/>
              <a:ext cx="8229600" cy="771906"/>
            </p:xfrm>
            <a:graphic>
              <a:graphicData uri="http://schemas.openxmlformats.org/drawingml/2006/table">
                <a:tbl>
                  <a:tblPr firstRow="1" bandRow="1">
                    <a:tableStyleId>{2D5ABB26-0587-4C30-8999-92F81FD0307C}</a:tableStyleId>
                  </a:tblPr>
                  <a:tblGrid>
                    <a:gridCol w="44196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401066">
                    <a:tc>
                      <a:txBody>
                        <a:bodyPr/>
                        <a:lstStyle/>
                        <a:p>
                          <a:endParaRPr lang="en-US"/>
                        </a:p>
                      </a:txBody>
                      <a:tcPr>
                        <a:blipFill>
                          <a:blip r:embed="rId3"/>
                          <a:stretch>
                            <a:fillRect t="-7463" r="-86088" b="-113433"/>
                          </a:stretch>
                        </a:blipFill>
                      </a:tcPr>
                    </a:tc>
                    <a:tc>
                      <a:txBody>
                        <a:bodyPr/>
                        <a:lstStyle/>
                        <a:p>
                          <a:pPr algn="l">
                            <a:defRPr b="1"/>
                          </a:pPr>
                          <a:r>
                            <a:rPr lang="en-US" sz="1800" b="0" dirty="0"/>
                            <a:t>By Property 1</a:t>
                          </a:r>
                          <a:endParaRPr sz="1800" b="0" dirty="0"/>
                        </a:p>
                      </a:txBody>
                      <a:tcPr/>
                    </a:tc>
                    <a:extLst>
                      <a:ext uri="{0D108BD9-81ED-4DB2-BD59-A6C34878D82A}">
                        <a16:rowId xmlns:a16="http://schemas.microsoft.com/office/drawing/2014/main" val="10000"/>
                      </a:ext>
                    </a:extLst>
                  </a:tr>
                  <a:tr h="370840">
                    <a:tc>
                      <a:txBody>
                        <a:bodyPr/>
                        <a:lstStyle/>
                        <a:p>
                          <a:endParaRPr lang="en-US"/>
                        </a:p>
                      </a:txBody>
                      <a:tcPr>
                        <a:blipFill>
                          <a:blip r:embed="rId3"/>
                          <a:stretch>
                            <a:fillRect t="-118033" r="-86088" b="-24590"/>
                          </a:stretch>
                        </a:blipFill>
                      </a:tcPr>
                    </a:tc>
                    <a:tc>
                      <a:txBody>
                        <a:bodyPr/>
                        <a:lstStyle/>
                        <a:p>
                          <a:pPr algn="l">
                            <a:defRPr sz="1800"/>
                          </a:pPr>
                          <a:endParaRPr sz="1800" dirty="0"/>
                        </a:p>
                      </a:txBody>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9B7C851-46D6-292B-EE8A-B9406B3AF7A9}"/>
                  </a:ext>
                </a:extLst>
              </p:cNvPr>
              <p:cNvSpPr txBox="1"/>
              <p:nvPr/>
            </p:nvSpPr>
            <p:spPr>
              <a:xfrm>
                <a:off x="914400" y="3507479"/>
                <a:ext cx="7162800" cy="699807"/>
              </a:xfrm>
              <a:prstGeom prst="rect">
                <a:avLst/>
              </a:prstGeom>
              <a:noFill/>
            </p:spPr>
            <p:txBody>
              <a:bodyPr wrap="square">
                <a:spAutoFit/>
              </a:bodyPr>
              <a:lstStyle/>
              <a:p>
                <a:pPr marR="0" lvl="0" algn="l" defTabSz="914400" rtl="0" eaLnBrk="1" fontAlgn="auto" latinLnBrk="0" hangingPunct="1">
                  <a:lnSpc>
                    <a:spcPct val="100000"/>
                  </a:lnSpc>
                  <a:spcBef>
                    <a:spcPct val="20000"/>
                  </a:spcBef>
                  <a:spcAft>
                    <a:spcPts val="0"/>
                  </a:spcAft>
                  <a:buClrTx/>
                  <a:buSzTx/>
                  <a:tabLst/>
                  <a:defRPr sz="2800"/>
                </a:pPr>
                <a:r>
                  <a:rPr kumimoji="0" lang="ar-AE" sz="2800" b="0" i="0" u="none" strike="noStrike" kern="1200" cap="none" spc="0" normalizeH="0" baseline="0" noProof="0" dirty="0">
                    <a:ln>
                      <a:noFill/>
                    </a:ln>
                    <a:solidFill>
                      <a:srgbClr val="366092"/>
                    </a:solidFill>
                    <a:effectLst/>
                    <a:uLnTx/>
                    <a:uFillTx/>
                    <a:latin typeface="Calibri"/>
                    <a:ea typeface="+mn-ea"/>
                    <a:cs typeface="+mn-cs"/>
                  </a:rPr>
                  <a:t>​</a:t>
                </a:r>
                <a14:m>
                  <m:oMath xmlns:m="http://schemas.openxmlformats.org/officeDocument/2006/math">
                    <m:func>
                      <m:func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r>
                          <m:rPr>
                            <m:sty m:val="p"/>
                          </m:rP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ln</m:t>
                        </m:r>
                      </m:fName>
                      <m:e>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m:t>
                            </m:r>
                          </m:e>
                        </m:d>
                      </m:e>
                    </m:func>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unc>
                      <m:func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r>
                          <m:rPr>
                            <m:sty m:val="p"/>
                          </m:rP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ln</m:t>
                        </m:r>
                      </m:fName>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e>
                    </m:func>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unc>
                      <m:func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r>
                          <m:rPr>
                            <m:sty m:val="p"/>
                          </m:rP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ln</m:t>
                        </m:r>
                      </m:fName>
                      <m:e>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m:t>
                            </m:r>
                          </m:num>
                          <m:den>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den>
                        </m:f>
                      </m:e>
                    </m:func>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r>
                  <a:rPr kumimoji="0" lang="en-US" sz="2800" b="0" i="0" u="none" strike="noStrike" kern="1200" cap="none" spc="0" normalizeH="0" baseline="0" noProof="0" dirty="0">
                    <a:ln>
                      <a:noFill/>
                    </a:ln>
                    <a:solidFill>
                      <a:srgbClr val="366092"/>
                    </a:solidFill>
                    <a:effectLst/>
                    <a:uLnTx/>
                    <a:uFillTx/>
                    <a:latin typeface="Calibri"/>
                    <a:ea typeface="+mn-ea"/>
                    <a:cs typeface="+mn-cs"/>
                  </a:rPr>
                  <a:t> By Property 2</a:t>
                </a:r>
                <a:endParaRPr kumimoji="0" lang="ar-AE" sz="2800" b="0" i="0" u="none" strike="noStrike" kern="1200" cap="none" spc="0" normalizeH="0" baseline="0" noProof="0" dirty="0">
                  <a:ln>
                    <a:noFill/>
                  </a:ln>
                  <a:solidFill>
                    <a:srgbClr val="366092"/>
                  </a:solidFill>
                  <a:effectLst/>
                  <a:uLnTx/>
                  <a:uFillTx/>
                  <a:latin typeface="Calibri"/>
                  <a:ea typeface="+mn-ea"/>
                  <a:cs typeface="+mn-cs"/>
                </a:endParaRPr>
              </a:p>
            </p:txBody>
          </p:sp>
        </mc:Choice>
        <mc:Fallback xmlns="">
          <p:sp>
            <p:nvSpPr>
              <p:cNvPr id="7" name="TextBox 6">
                <a:extLst>
                  <a:ext uri="{FF2B5EF4-FFF2-40B4-BE49-F238E27FC236}">
                    <a16:creationId xmlns:a16="http://schemas.microsoft.com/office/drawing/2014/main" id="{A9B7C851-46D6-292B-EE8A-B9406B3AF7A9}"/>
                  </a:ext>
                </a:extLst>
              </p:cNvPr>
              <p:cNvSpPr txBox="1">
                <a:spLocks noRot="1" noChangeAspect="1" noMove="1" noResize="1" noEditPoints="1" noAdjustHandles="1" noChangeArrowheads="1" noChangeShapeType="1" noTextEdit="1"/>
              </p:cNvSpPr>
              <p:nvPr/>
            </p:nvSpPr>
            <p:spPr>
              <a:xfrm>
                <a:off x="914400" y="3507479"/>
                <a:ext cx="7162800" cy="699807"/>
              </a:xfrm>
              <a:prstGeom prst="rect">
                <a:avLst/>
              </a:prstGeom>
              <a:blipFill>
                <a:blip r:embed="rId4"/>
                <a:stretch>
                  <a:fillRect b="-11304"/>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Properties of Natural Logarithms (cont.)</a:t>
            </a:r>
          </a:p>
        </p:txBody>
      </p:sp>
      <p:sp>
        <p:nvSpPr>
          <p:cNvPr id="3" name="Text Placeholder 2"/>
          <p:cNvSpPr>
            <a:spLocks noGrp="1"/>
          </p:cNvSpPr>
          <p:nvPr>
            <p:ph type="body" sz="quarter" idx="10"/>
          </p:nvPr>
        </p:nvSpPr>
        <p:spPr/>
        <p:txBody>
          <a:bodyPr/>
          <a:lstStyle/>
          <a:p>
            <a:pPr marL="514350" indent="-514350">
              <a:buFont typeface="+mj-lt"/>
              <a:buAutoNum type="alphaLcPeriod" startAt="4"/>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6B87CDAC-4691-9094-E1D5-2409D33A403F}"/>
                  </a:ext>
                </a:extLst>
              </p:cNvPr>
              <p:cNvGraphicFramePr>
                <a:graphicFrameLocks/>
              </p:cNvGraphicFramePr>
              <p:nvPr>
                <p:extLst>
                  <p:ext uri="{D42A27DB-BD31-4B8C-83A1-F6EECF244321}">
                    <p14:modId xmlns:p14="http://schemas.microsoft.com/office/powerpoint/2010/main" val="1635528430"/>
                  </p:ext>
                </p:extLst>
              </p:nvPr>
            </p:nvGraphicFramePr>
            <p:xfrm>
              <a:off x="762000" y="1015987"/>
              <a:ext cx="8001000" cy="3319717"/>
            </p:xfrm>
            <a:graphic>
              <a:graphicData uri="http://schemas.openxmlformats.org/drawingml/2006/table">
                <a:tbl>
                  <a:tblPr firstRow="1" bandRow="1">
                    <a:tableStyleId>{2D5ABB26-0587-4C30-8999-92F81FD0307C}</a:tableStyleId>
                  </a:tblPr>
                  <a:tblGrid>
                    <a:gridCol w="7000875">
                      <a:extLst>
                        <a:ext uri="{9D8B030D-6E8A-4147-A177-3AD203B41FA5}">
                          <a16:colId xmlns:a16="http://schemas.microsoft.com/office/drawing/2014/main" val="20000"/>
                        </a:ext>
                      </a:extLst>
                    </a:gridCol>
                    <a:gridCol w="1000125">
                      <a:extLst>
                        <a:ext uri="{9D8B030D-6E8A-4147-A177-3AD203B41FA5}">
                          <a16:colId xmlns:a16="http://schemas.microsoft.com/office/drawing/2014/main" val="20001"/>
                        </a:ext>
                      </a:extLst>
                    </a:gridCol>
                  </a:tblGrid>
                  <a:tr h="370840">
                    <a:tc>
                      <a:txBody>
                        <a:bodyPr/>
                        <a:lstStyle/>
                        <a:p>
                          <a:pPr algn="l">
                            <a:defRPr sz="1800"/>
                          </a:pPr>
                          <a:r>
                            <a:rPr sz="1800" dirty="0"/>
                            <a:t>​</a:t>
                          </a:r>
                          <a14:m>
                            <m:oMath xmlns:m="http://schemas.openxmlformats.org/officeDocument/2006/math">
                              <m:func>
                                <m:funcPr>
                                  <m:ctrlPr>
                                    <a:rPr sz="1800" i="1">
                                      <a:latin typeface="Cambria Math" panose="02040503050406030204" pitchFamily="18" charset="0"/>
                                    </a:rPr>
                                  </m:ctrlPr>
                                </m:funcPr>
                                <m:fName>
                                  <m:r>
                                    <m:rPr>
                                      <m:sty m:val="p"/>
                                    </m:rPr>
                                    <a:rPr sz="1800">
                                      <a:latin typeface="Cambria Math"/>
                                    </a:rPr>
                                    <m:t>ln</m:t>
                                  </m:r>
                                </m:fName>
                                <m:e>
                                  <m:r>
                                    <a:rPr sz="1800">
                                      <a:latin typeface="Cambria Math"/>
                                    </a:rPr>
                                    <m:t>𝑥</m:t>
                                  </m:r>
                                </m:e>
                              </m:func>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r>
                                        <a:rPr sz="1800">
                                          <a:latin typeface="Cambria Math"/>
                                        </a:rPr>
                                        <m:t>𝑥</m:t>
                                      </m:r>
                                      <m:r>
                                        <a:rPr sz="1800">
                                          <a:latin typeface="Cambria Math"/>
                                        </a:rPr>
                                        <m:t>+5</m:t>
                                      </m:r>
                                    </m:e>
                                  </m:d>
                                </m:e>
                              </m:func>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r>
                                        <a:rPr sz="1800">
                                          <a:latin typeface="Cambria Math"/>
                                        </a:rPr>
                                        <m:t>𝑥</m:t>
                                      </m:r>
                                      <m:r>
                                        <a:rPr sz="1800">
                                          <a:latin typeface="Cambria Math"/>
                                        </a:rPr>
                                        <m:t>−3</m:t>
                                      </m:r>
                                    </m:e>
                                  </m:d>
                                </m:e>
                              </m:func>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r>
                                    <a:rPr sz="1800">
                                      <a:latin typeface="Cambria Math"/>
                                    </a:rPr>
                                    <m:t>𝑥</m:t>
                                  </m:r>
                                </m:e>
                              </m:func>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𝑥</m:t>
                                              </m:r>
                                              <m:r>
                                                <a:rPr sz="1800">
                                                  <a:latin typeface="Cambria Math"/>
                                                </a:rPr>
                                                <m:t>+5</m:t>
                                              </m:r>
                                            </m:e>
                                          </m:d>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e>
                                  </m:d>
                                </m:e>
                              </m:func>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𝑥</m:t>
                                              </m:r>
                                              <m:r>
                                                <a:rPr sz="1800">
                                                  <a:latin typeface="Cambria Math"/>
                                                </a:rPr>
                                                <m:t>−3</m:t>
                                              </m:r>
                                            </m:e>
                                          </m:d>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e>
                                  </m:d>
                                </m:e>
                              </m:func>
                            </m:oMath>
                          </a14:m>
                          <a:endParaRPr sz="1800" dirty="0"/>
                        </a:p>
                      </a:txBody>
                      <a:tcPr/>
                    </a:tc>
                    <a:tc>
                      <a:txBody>
                        <a:bodyPr/>
                        <a:lstStyle/>
                        <a:p>
                          <a:pPr algn="l">
                            <a:defRPr b="1"/>
                          </a:pPr>
                          <a:r>
                            <a:rPr lang="en-US" sz="1800" b="0" dirty="0"/>
                            <a:t>By Property 3</a:t>
                          </a:r>
                          <a:endParaRPr sz="1800" b="0" dirty="0"/>
                        </a:p>
                      </a:txBody>
                      <a:tcPr/>
                    </a:tc>
                    <a:extLst>
                      <a:ext uri="{0D108BD9-81ED-4DB2-BD59-A6C34878D82A}">
                        <a16:rowId xmlns:a16="http://schemas.microsoft.com/office/drawing/2014/main" val="10000"/>
                      </a:ext>
                    </a:extLst>
                  </a:tr>
                  <a:tr h="370840">
                    <a:tc>
                      <a:txBody>
                        <a:bodyPr/>
                        <a:lstStyle/>
                        <a:p>
                          <a:pPr algn="l">
                            <a:defRPr sz="1800"/>
                          </a:pPr>
                          <a:r>
                            <a:rPr sz="1800"/>
                            <a:t>​</a:t>
                          </a:r>
                          <a14:m>
                            <m:oMath xmlns:m="http://schemas.openxmlformats.org/officeDocument/2006/math">
                              <m:phant>
                                <m:phantPr>
                                  <m:show m:val="off"/>
                                  <m:ctrlPr>
                                    <a:rPr sz="1800" i="1">
                                      <a:latin typeface="Cambria Math" panose="02040503050406030204" pitchFamily="18" charset="0"/>
                                    </a:rPr>
                                  </m:ctrlPr>
                                </m:phantPr>
                                <m:e>
                                  <m:func>
                                    <m:funcPr>
                                      <m:ctrlPr>
                                        <a:rPr sz="1800" i="1">
                                          <a:latin typeface="Cambria Math" panose="02040503050406030204" pitchFamily="18" charset="0"/>
                                        </a:rPr>
                                      </m:ctrlPr>
                                    </m:funcPr>
                                    <m:fName>
                                      <m:r>
                                        <m:rPr>
                                          <m:sty m:val="p"/>
                                        </m:rPr>
                                        <a:rPr sz="1800">
                                          <a:latin typeface="Cambria Math"/>
                                        </a:rPr>
                                        <m:t>ln</m:t>
                                      </m:r>
                                    </m:fName>
                                    <m:e>
                                      <m:r>
                                        <a:rPr sz="1800">
                                          <a:latin typeface="Cambria Math"/>
                                        </a:rPr>
                                        <m:t>𝑥</m:t>
                                      </m:r>
                                    </m:e>
                                  </m:func>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r>
                                    <m:rPr>
                                      <m:nor/>
                                    </m:rPr>
                                    <a:rPr sz="1800">
                                      <a:latin typeface="Cambria Math"/>
                                    </a:rPr>
                                    <m:t> </m:t>
                                  </m:r>
                                  <m:r>
                                    <m:rPr>
                                      <m:sty m:val="p"/>
                                    </m:rPr>
                                    <a:rPr sz="1800">
                                      <a:latin typeface="Cambria Math"/>
                                    </a:rPr>
                                    <m:t>ln</m:t>
                                  </m:r>
                                  <m:r>
                                    <a:rPr sz="1800">
                                      <a:latin typeface="Cambria Math"/>
                                    </a:rPr>
                                    <m:t>⁡</m:t>
                                  </m:r>
                                  <m:d>
                                    <m:dPr>
                                      <m:ctrlPr>
                                        <a:rPr sz="1800" i="1">
                                          <a:latin typeface="Cambria Math" panose="02040503050406030204" pitchFamily="18" charset="0"/>
                                        </a:rPr>
                                      </m:ctrlPr>
                                    </m:dPr>
                                    <m:e>
                                      <m:r>
                                        <a:rPr sz="1800">
                                          <a:latin typeface="Cambria Math"/>
                                        </a:rPr>
                                        <m:t>𝑥</m:t>
                                      </m:r>
                                      <m:r>
                                        <a:rPr sz="1800">
                                          <a:latin typeface="Cambria Math"/>
                                        </a:rPr>
                                        <m:t>+5</m:t>
                                      </m:r>
                                    </m:e>
                                  </m:d>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r>
                                    <m:rPr>
                                      <m:nor/>
                                    </m:rPr>
                                    <a:rPr sz="1800">
                                      <a:latin typeface="Cambria Math"/>
                                    </a:rPr>
                                    <m:t> </m:t>
                                  </m:r>
                                  <m:r>
                                    <m:rPr>
                                      <m:sty m:val="p"/>
                                    </m:rPr>
                                    <a:rPr sz="1800">
                                      <a:latin typeface="Cambria Math"/>
                                    </a:rPr>
                                    <m:t>ln</m:t>
                                  </m:r>
                                  <m:r>
                                    <a:rPr sz="1800">
                                      <a:latin typeface="Cambria Math"/>
                                    </a:rPr>
                                    <m:t>⁡</m:t>
                                  </m:r>
                                  <m:d>
                                    <m:dPr>
                                      <m:ctrlPr>
                                        <a:rPr sz="1800" i="1">
                                          <a:latin typeface="Cambria Math" panose="02040503050406030204" pitchFamily="18" charset="0"/>
                                        </a:rPr>
                                      </m:ctrlPr>
                                    </m:dPr>
                                    <m:e>
                                      <m:r>
                                        <a:rPr sz="1800">
                                          <a:latin typeface="Cambria Math"/>
                                        </a:rPr>
                                        <m:t>𝑥</m:t>
                                      </m:r>
                                      <m:r>
                                        <a:rPr sz="1800">
                                          <a:latin typeface="Cambria Math"/>
                                        </a:rPr>
                                        <m:t>−3</m:t>
                                      </m:r>
                                    </m:e>
                                  </m:d>
                                </m:e>
                              </m:phant>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r>
                                        <a:rPr sz="1800">
                                          <a:latin typeface="Cambria Math"/>
                                        </a:rPr>
                                        <m:t>𝑥</m:t>
                                      </m:r>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𝑥</m:t>
                                              </m:r>
                                              <m:r>
                                                <a:rPr sz="1800">
                                                  <a:latin typeface="Cambria Math"/>
                                                </a:rPr>
                                                <m:t>+5</m:t>
                                              </m:r>
                                            </m:e>
                                          </m:d>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e>
                                  </m:d>
                                </m:e>
                              </m:func>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𝑥</m:t>
                                              </m:r>
                                              <m:r>
                                                <a:rPr sz="1800">
                                                  <a:latin typeface="Cambria Math"/>
                                                </a:rPr>
                                                <m:t>−3</m:t>
                                              </m:r>
                                            </m:e>
                                          </m:d>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e>
                                  </m:d>
                                </m:e>
                              </m:func>
                            </m:oMath>
                          </a14:m>
                          <a:endParaRPr sz="1800"/>
                        </a:p>
                      </a:txBody>
                      <a:tcPr/>
                    </a:tc>
                    <a:tc>
                      <a:txBody>
                        <a:bodyPr/>
                        <a:lstStyle/>
                        <a:p>
                          <a:pPr algn="l">
                            <a:defRPr b="1"/>
                          </a:pPr>
                          <a:r>
                            <a:rPr lang="en-US" sz="1800" b="0" dirty="0"/>
                            <a:t>By Property 1</a:t>
                          </a:r>
                          <a:endParaRPr sz="1800" b="0" dirty="0"/>
                        </a:p>
                      </a:txBody>
                      <a:tcPr/>
                    </a:tc>
                    <a:extLst>
                      <a:ext uri="{0D108BD9-81ED-4DB2-BD59-A6C34878D82A}">
                        <a16:rowId xmlns:a16="http://schemas.microsoft.com/office/drawing/2014/main" val="10001"/>
                      </a:ext>
                    </a:extLst>
                  </a:tr>
                  <a:tr h="370840">
                    <a:tc>
                      <a:txBody>
                        <a:bodyPr/>
                        <a:lstStyle/>
                        <a:p>
                          <a:pPr algn="l">
                            <a:defRPr sz="1800"/>
                          </a:pPr>
                          <a:r>
                            <a:rPr sz="1800"/>
                            <a:t>​</a:t>
                          </a:r>
                          <a14:m>
                            <m:oMath xmlns:m="http://schemas.openxmlformats.org/officeDocument/2006/math">
                              <m:phant>
                                <m:phantPr>
                                  <m:show m:val="off"/>
                                  <m:ctrlPr>
                                    <a:rPr sz="1800" i="1">
                                      <a:latin typeface="Cambria Math" panose="02040503050406030204" pitchFamily="18" charset="0"/>
                                    </a:rPr>
                                  </m:ctrlPr>
                                </m:phantPr>
                                <m:e>
                                  <m:func>
                                    <m:funcPr>
                                      <m:ctrlPr>
                                        <a:rPr sz="1800" i="1">
                                          <a:latin typeface="Cambria Math" panose="02040503050406030204" pitchFamily="18" charset="0"/>
                                        </a:rPr>
                                      </m:ctrlPr>
                                    </m:funcPr>
                                    <m:fName>
                                      <m:r>
                                        <m:rPr>
                                          <m:sty m:val="p"/>
                                        </m:rPr>
                                        <a:rPr sz="1800">
                                          <a:latin typeface="Cambria Math"/>
                                        </a:rPr>
                                        <m:t>ln</m:t>
                                      </m:r>
                                    </m:fName>
                                    <m:e>
                                      <m:r>
                                        <a:rPr sz="1800">
                                          <a:latin typeface="Cambria Math"/>
                                        </a:rPr>
                                        <m:t>𝑥</m:t>
                                      </m:r>
                                    </m:e>
                                  </m:func>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r>
                                    <m:rPr>
                                      <m:nor/>
                                    </m:rPr>
                                    <a:rPr sz="1800">
                                      <a:latin typeface="Cambria Math"/>
                                    </a:rPr>
                                    <m:t> </m:t>
                                  </m:r>
                                  <m:r>
                                    <m:rPr>
                                      <m:sty m:val="p"/>
                                    </m:rPr>
                                    <a:rPr sz="1800">
                                      <a:latin typeface="Cambria Math"/>
                                    </a:rPr>
                                    <m:t>ln</m:t>
                                  </m:r>
                                  <m:r>
                                    <a:rPr sz="1800">
                                      <a:latin typeface="Cambria Math"/>
                                    </a:rPr>
                                    <m:t>⁡</m:t>
                                  </m:r>
                                  <m:d>
                                    <m:dPr>
                                      <m:ctrlPr>
                                        <a:rPr sz="1800" i="1">
                                          <a:latin typeface="Cambria Math" panose="02040503050406030204" pitchFamily="18" charset="0"/>
                                        </a:rPr>
                                      </m:ctrlPr>
                                    </m:dPr>
                                    <m:e>
                                      <m:r>
                                        <a:rPr sz="1800">
                                          <a:latin typeface="Cambria Math"/>
                                        </a:rPr>
                                        <m:t>𝑥</m:t>
                                      </m:r>
                                      <m:r>
                                        <a:rPr sz="1800">
                                          <a:latin typeface="Cambria Math"/>
                                        </a:rPr>
                                        <m:t>+5</m:t>
                                      </m:r>
                                    </m:e>
                                  </m:d>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r>
                                    <m:rPr>
                                      <m:nor/>
                                    </m:rPr>
                                    <a:rPr sz="1800">
                                      <a:latin typeface="Cambria Math"/>
                                    </a:rPr>
                                    <m:t> </m:t>
                                  </m:r>
                                  <m:r>
                                    <m:rPr>
                                      <m:sty m:val="p"/>
                                    </m:rPr>
                                    <a:rPr sz="1800">
                                      <a:latin typeface="Cambria Math"/>
                                    </a:rPr>
                                    <m:t>ln</m:t>
                                  </m:r>
                                  <m:r>
                                    <a:rPr sz="1800">
                                      <a:latin typeface="Cambria Math"/>
                                    </a:rPr>
                                    <m:t>⁡</m:t>
                                  </m:r>
                                  <m:d>
                                    <m:dPr>
                                      <m:ctrlPr>
                                        <a:rPr sz="1800" i="1">
                                          <a:latin typeface="Cambria Math" panose="02040503050406030204" pitchFamily="18" charset="0"/>
                                        </a:rPr>
                                      </m:ctrlPr>
                                    </m:dPr>
                                    <m:e>
                                      <m:r>
                                        <a:rPr sz="1800">
                                          <a:latin typeface="Cambria Math"/>
                                        </a:rPr>
                                        <m:t>𝑥</m:t>
                                      </m:r>
                                      <m:r>
                                        <a:rPr sz="1800">
                                          <a:latin typeface="Cambria Math"/>
                                        </a:rPr>
                                        <m:t>−3</m:t>
                                      </m:r>
                                    </m:e>
                                  </m:d>
                                </m:e>
                              </m:phant>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𝑥</m:t>
                                          </m:r>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𝑥</m:t>
                                                  </m:r>
                                                  <m:r>
                                                    <a:rPr sz="1800">
                                                      <a:latin typeface="Cambria Math"/>
                                                    </a:rPr>
                                                    <m:t>+5</m:t>
                                                  </m:r>
                                                </m:e>
                                              </m:d>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num>
                                        <m:den>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𝑥</m:t>
                                                  </m:r>
                                                  <m:r>
                                                    <a:rPr sz="1800">
                                                      <a:latin typeface="Cambria Math"/>
                                                    </a:rPr>
                                                    <m:t>−3</m:t>
                                                  </m:r>
                                                </m:e>
                                              </m:d>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den>
                                      </m:f>
                                    </m:e>
                                  </m:d>
                                </m:e>
                              </m:func>
                            </m:oMath>
                          </a14:m>
                          <a:endParaRPr sz="1800"/>
                        </a:p>
                      </a:txBody>
                      <a:tcPr/>
                    </a:tc>
                    <a:tc>
                      <a:txBody>
                        <a:bodyPr/>
                        <a:lstStyle/>
                        <a:p>
                          <a:pPr algn="l">
                            <a:defRPr b="1"/>
                          </a:pPr>
                          <a:r>
                            <a:rPr lang="en-US" sz="1800" b="0" dirty="0"/>
                            <a:t>By Property 2</a:t>
                          </a:r>
                          <a:endParaRPr sz="1800" b="0" dirty="0"/>
                        </a:p>
                      </a:txBody>
                      <a:tcPr/>
                    </a:tc>
                    <a:extLst>
                      <a:ext uri="{0D108BD9-81ED-4DB2-BD59-A6C34878D82A}">
                        <a16:rowId xmlns:a16="http://schemas.microsoft.com/office/drawing/2014/main" val="10002"/>
                      </a:ext>
                    </a:extLst>
                  </a:tr>
                  <a:tr h="370840">
                    <a:tc>
                      <a:txBody>
                        <a:bodyPr/>
                        <a:lstStyle/>
                        <a:p>
                          <a:pPr algn="l">
                            <a:defRPr sz="1800"/>
                          </a:pPr>
                          <a:r>
                            <a:rPr sz="1800" dirty="0"/>
                            <a:t>​</a:t>
                          </a:r>
                          <a14:m>
                            <m:oMath xmlns:m="http://schemas.openxmlformats.org/officeDocument/2006/math">
                              <m:phant>
                                <m:phantPr>
                                  <m:show m:val="off"/>
                                  <m:ctrlPr>
                                    <a:rPr sz="1800" i="1">
                                      <a:latin typeface="Cambria Math" panose="02040503050406030204" pitchFamily="18" charset="0"/>
                                    </a:rPr>
                                  </m:ctrlPr>
                                </m:phantPr>
                                <m:e>
                                  <m:func>
                                    <m:funcPr>
                                      <m:ctrlPr>
                                        <a:rPr sz="1800" i="1">
                                          <a:latin typeface="Cambria Math" panose="02040503050406030204" pitchFamily="18" charset="0"/>
                                        </a:rPr>
                                      </m:ctrlPr>
                                    </m:funcPr>
                                    <m:fName>
                                      <m:r>
                                        <m:rPr>
                                          <m:sty m:val="p"/>
                                        </m:rPr>
                                        <a:rPr sz="1800">
                                          <a:latin typeface="Cambria Math"/>
                                        </a:rPr>
                                        <m:t>ln</m:t>
                                      </m:r>
                                    </m:fName>
                                    <m:e>
                                      <m:r>
                                        <a:rPr sz="1800">
                                          <a:latin typeface="Cambria Math"/>
                                        </a:rPr>
                                        <m:t>𝑥</m:t>
                                      </m:r>
                                    </m:e>
                                  </m:func>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r>
                                    <m:rPr>
                                      <m:nor/>
                                    </m:rPr>
                                    <a:rPr sz="1800">
                                      <a:latin typeface="Cambria Math"/>
                                    </a:rPr>
                                    <m:t> </m:t>
                                  </m:r>
                                  <m:r>
                                    <m:rPr>
                                      <m:sty m:val="p"/>
                                    </m:rPr>
                                    <a:rPr sz="1800">
                                      <a:latin typeface="Cambria Math"/>
                                    </a:rPr>
                                    <m:t>ln</m:t>
                                  </m:r>
                                  <m:r>
                                    <a:rPr sz="1800">
                                      <a:latin typeface="Cambria Math"/>
                                    </a:rPr>
                                    <m:t>⁡</m:t>
                                  </m:r>
                                  <m:d>
                                    <m:dPr>
                                      <m:ctrlPr>
                                        <a:rPr sz="1800" i="1">
                                          <a:latin typeface="Cambria Math" panose="02040503050406030204" pitchFamily="18" charset="0"/>
                                        </a:rPr>
                                      </m:ctrlPr>
                                    </m:dPr>
                                    <m:e>
                                      <m:r>
                                        <a:rPr sz="1800">
                                          <a:latin typeface="Cambria Math"/>
                                        </a:rPr>
                                        <m:t>𝑥</m:t>
                                      </m:r>
                                      <m:r>
                                        <a:rPr sz="1800">
                                          <a:latin typeface="Cambria Math"/>
                                        </a:rPr>
                                        <m:t>+5</m:t>
                                      </m:r>
                                    </m:e>
                                  </m:d>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r>
                                    <m:rPr>
                                      <m:nor/>
                                    </m:rPr>
                                    <a:rPr sz="1800">
                                      <a:latin typeface="Cambria Math"/>
                                    </a:rPr>
                                    <m:t> </m:t>
                                  </m:r>
                                  <m:r>
                                    <m:rPr>
                                      <m:sty m:val="p"/>
                                    </m:rPr>
                                    <a:rPr sz="1800">
                                      <a:latin typeface="Cambria Math"/>
                                    </a:rPr>
                                    <m:t>ln</m:t>
                                  </m:r>
                                  <m:r>
                                    <a:rPr sz="1800">
                                      <a:latin typeface="Cambria Math"/>
                                    </a:rPr>
                                    <m:t>⁡</m:t>
                                  </m:r>
                                  <m:d>
                                    <m:dPr>
                                      <m:ctrlPr>
                                        <a:rPr sz="1800" i="1">
                                          <a:latin typeface="Cambria Math" panose="02040503050406030204" pitchFamily="18" charset="0"/>
                                        </a:rPr>
                                      </m:ctrlPr>
                                    </m:dPr>
                                    <m:e>
                                      <m:r>
                                        <a:rPr sz="1800">
                                          <a:latin typeface="Cambria Math"/>
                                        </a:rPr>
                                        <m:t>𝑥</m:t>
                                      </m:r>
                                      <m:r>
                                        <a:rPr sz="1800">
                                          <a:latin typeface="Cambria Math"/>
                                        </a:rPr>
                                        <m:t>−3</m:t>
                                      </m:r>
                                    </m:e>
                                  </m:d>
                                </m:e>
                              </m:phant>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𝑥</m:t>
                                          </m:r>
                                          <m:rad>
                                            <m:radPr>
                                              <m:degHide m:val="on"/>
                                              <m:ctrlPr>
                                                <a:rPr sz="1800" i="1">
                                                  <a:latin typeface="Cambria Math" panose="02040503050406030204" pitchFamily="18" charset="0"/>
                                                </a:rPr>
                                              </m:ctrlPr>
                                            </m:radPr>
                                            <m:deg/>
                                            <m:e>
                                              <m:r>
                                                <a:rPr sz="1800">
                                                  <a:latin typeface="Cambria Math"/>
                                                </a:rPr>
                                                <m:t>𝑥</m:t>
                                              </m:r>
                                              <m:r>
                                                <a:rPr sz="1800">
                                                  <a:latin typeface="Cambria Math"/>
                                                </a:rPr>
                                                <m:t>+5</m:t>
                                              </m:r>
                                            </m:e>
                                          </m:rad>
                                        </m:num>
                                        <m:den>
                                          <m:rad>
                                            <m:radPr>
                                              <m:degHide m:val="on"/>
                                              <m:ctrlPr>
                                                <a:rPr sz="1800" i="1">
                                                  <a:latin typeface="Cambria Math" panose="02040503050406030204" pitchFamily="18" charset="0"/>
                                                </a:rPr>
                                              </m:ctrlPr>
                                            </m:radPr>
                                            <m:deg/>
                                            <m:e>
                                              <m:r>
                                                <a:rPr sz="1800">
                                                  <a:latin typeface="Cambria Math"/>
                                                </a:rPr>
                                                <m:t>𝑥</m:t>
                                              </m:r>
                                              <m:r>
                                                <a:rPr sz="1800">
                                                  <a:latin typeface="Cambria Math"/>
                                                </a:rPr>
                                                <m:t>−3</m:t>
                                              </m:r>
                                            </m:e>
                                          </m:rad>
                                        </m:den>
                                      </m:f>
                                    </m:e>
                                  </m:d>
                                </m:e>
                              </m:func>
                            </m:oMath>
                          </a14:m>
                          <a:endParaRPr sz="1800" dirty="0"/>
                        </a:p>
                      </a:txBody>
                      <a:tcPr/>
                    </a:tc>
                    <a:tc>
                      <a:txBody>
                        <a:bodyPr/>
                        <a:lstStyle/>
                        <a:p>
                          <a:pPr algn="l">
                            <a:defRPr sz="1800"/>
                          </a:pPr>
                          <a:endParaRPr sz="1800" b="0"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6B87CDAC-4691-9094-E1D5-2409D33A403F}"/>
                  </a:ext>
                </a:extLst>
              </p:cNvPr>
              <p:cNvGraphicFramePr>
                <a:graphicFrameLocks/>
              </p:cNvGraphicFramePr>
              <p:nvPr>
                <p:extLst>
                  <p:ext uri="{D42A27DB-BD31-4B8C-83A1-F6EECF244321}">
                    <p14:modId xmlns:p14="http://schemas.microsoft.com/office/powerpoint/2010/main" val="1635528430"/>
                  </p:ext>
                </p:extLst>
              </p:nvPr>
            </p:nvGraphicFramePr>
            <p:xfrm>
              <a:off x="762000" y="1015987"/>
              <a:ext cx="8001000" cy="3319717"/>
            </p:xfrm>
            <a:graphic>
              <a:graphicData uri="http://schemas.openxmlformats.org/drawingml/2006/table">
                <a:tbl>
                  <a:tblPr firstRow="1" bandRow="1">
                    <a:tableStyleId>{2D5ABB26-0587-4C30-8999-92F81FD0307C}</a:tableStyleId>
                  </a:tblPr>
                  <a:tblGrid>
                    <a:gridCol w="7000875">
                      <a:extLst>
                        <a:ext uri="{9D8B030D-6E8A-4147-A177-3AD203B41FA5}">
                          <a16:colId xmlns:a16="http://schemas.microsoft.com/office/drawing/2014/main" val="20000"/>
                        </a:ext>
                      </a:extLst>
                    </a:gridCol>
                    <a:gridCol w="1000125">
                      <a:extLst>
                        <a:ext uri="{9D8B030D-6E8A-4147-A177-3AD203B41FA5}">
                          <a16:colId xmlns:a16="http://schemas.microsoft.com/office/drawing/2014/main" val="20001"/>
                        </a:ext>
                      </a:extLst>
                    </a:gridCol>
                  </a:tblGrid>
                  <a:tr h="914400">
                    <a:tc>
                      <a:txBody>
                        <a:bodyPr/>
                        <a:lstStyle/>
                        <a:p>
                          <a:endParaRPr lang="en-US"/>
                        </a:p>
                      </a:txBody>
                      <a:tcPr>
                        <a:blipFill>
                          <a:blip r:embed="rId2"/>
                          <a:stretch>
                            <a:fillRect t="-3333" r="-14273" b="-264000"/>
                          </a:stretch>
                        </a:blipFill>
                      </a:tcPr>
                    </a:tc>
                    <a:tc>
                      <a:txBody>
                        <a:bodyPr/>
                        <a:lstStyle/>
                        <a:p>
                          <a:pPr algn="l">
                            <a:defRPr b="1"/>
                          </a:pPr>
                          <a:r>
                            <a:rPr lang="en-US" sz="1800" b="0" dirty="0"/>
                            <a:t>By Property 3</a:t>
                          </a:r>
                          <a:endParaRPr sz="1800" b="0" dirty="0"/>
                        </a:p>
                      </a:txBody>
                      <a:tcPr/>
                    </a:tc>
                    <a:extLst>
                      <a:ext uri="{0D108BD9-81ED-4DB2-BD59-A6C34878D82A}">
                        <a16:rowId xmlns:a16="http://schemas.microsoft.com/office/drawing/2014/main" val="10000"/>
                      </a:ext>
                    </a:extLst>
                  </a:tr>
                  <a:tr h="914400">
                    <a:tc>
                      <a:txBody>
                        <a:bodyPr/>
                        <a:lstStyle/>
                        <a:p>
                          <a:endParaRPr lang="en-US"/>
                        </a:p>
                      </a:txBody>
                      <a:tcPr>
                        <a:blipFill>
                          <a:blip r:embed="rId2"/>
                          <a:stretch>
                            <a:fillRect t="-102649" r="-14273" b="-162252"/>
                          </a:stretch>
                        </a:blipFill>
                      </a:tcPr>
                    </a:tc>
                    <a:tc>
                      <a:txBody>
                        <a:bodyPr/>
                        <a:lstStyle/>
                        <a:p>
                          <a:pPr algn="l">
                            <a:defRPr b="1"/>
                          </a:pPr>
                          <a:r>
                            <a:rPr lang="en-US" sz="1800" b="0" dirty="0"/>
                            <a:t>By Property 1</a:t>
                          </a:r>
                          <a:endParaRPr sz="1800" b="0" dirty="0"/>
                        </a:p>
                      </a:txBody>
                      <a:tcPr/>
                    </a:tc>
                    <a:extLst>
                      <a:ext uri="{0D108BD9-81ED-4DB2-BD59-A6C34878D82A}">
                        <a16:rowId xmlns:a16="http://schemas.microsoft.com/office/drawing/2014/main" val="10001"/>
                      </a:ext>
                    </a:extLst>
                  </a:tr>
                  <a:tr h="914400">
                    <a:tc>
                      <a:txBody>
                        <a:bodyPr/>
                        <a:lstStyle/>
                        <a:p>
                          <a:endParaRPr lang="en-US"/>
                        </a:p>
                      </a:txBody>
                      <a:tcPr>
                        <a:blipFill>
                          <a:blip r:embed="rId2"/>
                          <a:stretch>
                            <a:fillRect t="-204000" r="-14273" b="-63333"/>
                          </a:stretch>
                        </a:blipFill>
                      </a:tcPr>
                    </a:tc>
                    <a:tc>
                      <a:txBody>
                        <a:bodyPr/>
                        <a:lstStyle/>
                        <a:p>
                          <a:pPr algn="l">
                            <a:defRPr b="1"/>
                          </a:pPr>
                          <a:r>
                            <a:rPr lang="en-US" sz="1800" b="0" dirty="0"/>
                            <a:t>By Property 2</a:t>
                          </a:r>
                          <a:endParaRPr sz="1800" b="0" dirty="0"/>
                        </a:p>
                      </a:txBody>
                      <a:tcPr/>
                    </a:tc>
                    <a:extLst>
                      <a:ext uri="{0D108BD9-81ED-4DB2-BD59-A6C34878D82A}">
                        <a16:rowId xmlns:a16="http://schemas.microsoft.com/office/drawing/2014/main" val="10002"/>
                      </a:ext>
                    </a:extLst>
                  </a:tr>
                  <a:tr h="576517">
                    <a:tc>
                      <a:txBody>
                        <a:bodyPr/>
                        <a:lstStyle/>
                        <a:p>
                          <a:endParaRPr lang="en-US"/>
                        </a:p>
                      </a:txBody>
                      <a:tcPr>
                        <a:blipFill>
                          <a:blip r:embed="rId2"/>
                          <a:stretch>
                            <a:fillRect t="-480000" r="-14273"/>
                          </a:stretch>
                        </a:blipFill>
                      </a:tcPr>
                    </a:tc>
                    <a:tc>
                      <a:txBody>
                        <a:bodyPr/>
                        <a:lstStyle/>
                        <a:p>
                          <a:pPr algn="l">
                            <a:defRPr sz="1800"/>
                          </a:pPr>
                          <a:endParaRPr sz="1800" b="0"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Properties of Natural Logarithms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Use the properties of logarithms to rewrite each of the following expressions as a sum, difference, or constant multiple of logarithms.</a:t>
                </a:r>
              </a:p>
              <a:p>
                <a:pPr marL="514350" indent="-514350">
                  <a:buFont typeface="+mj-lt"/>
                  <a:buAutoNum type="alphaLcPeriod"/>
                  <a:defRPr sz="2800"/>
                </a:pPr>
                <a:r>
                  <a:t>​</a:t>
                </a:r>
                <a14:m>
                  <m:oMath xmlns:m="http://schemas.openxmlformats.org/officeDocument/2006/math">
                    <m:r>
                      <m:rPr>
                        <m:sty m:val="p"/>
                      </m:rPr>
                      <a:rPr>
                        <a:latin typeface="Cambria Math" panose="02040503050406030204" pitchFamily="18" charset="0"/>
                      </a:rPr>
                      <m:t>ln</m:t>
                    </m:r>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𝑥</m:t>
                            </m:r>
                          </m:num>
                          <m:den>
                            <m:r>
                              <a:rPr>
                                <a:latin typeface="Cambria Math" panose="02040503050406030204" pitchFamily="18" charset="0"/>
                              </a:rPr>
                              <m:t>𝑦</m:t>
                            </m:r>
                          </m:den>
                        </m:f>
                      </m:e>
                    </m:d>
                  </m:oMath>
                </a14:m>
                <a:endParaRPr/>
              </a:p>
              <a:p>
                <a:pPr marL="514350" indent="-514350">
                  <a:buFont typeface="+mj-lt"/>
                  <a:buAutoNum type="alphaLcPeriod" startAt="2"/>
                  <a:defRPr sz="2800"/>
                </a:pPr>
                <a:r>
                  <a:t>​</a:t>
                </a:r>
                <a14:m>
                  <m:oMath xmlns:m="http://schemas.openxmlformats.org/officeDocument/2006/math">
                    <m:r>
                      <m:rPr>
                        <m:sty m:val="p"/>
                      </m:rPr>
                      <a:rPr>
                        <a:latin typeface="Cambria Math" panose="02040503050406030204" pitchFamily="18" charset="0"/>
                      </a:rPr>
                      <m:t>ln</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+3</m:t>
                        </m:r>
                      </m:e>
                    </m:rad>
                  </m:oMath>
                </a14:m>
                <a:endParaRPr/>
              </a:p>
              <a:p>
                <a:pPr marL="514350" indent="-514350">
                  <a:buFont typeface="+mj-lt"/>
                  <a:buAutoNum type="alphaLcPeriod" startAt="3"/>
                  <a:defRPr sz="2800"/>
                </a:pPr>
                <a:r>
                  <a:t>​</a:t>
                </a:r>
                <a14:m>
                  <m:oMath xmlns:m="http://schemas.openxmlformats.org/officeDocument/2006/math">
                    <m:r>
                      <m:rPr>
                        <m:sty m:val="p"/>
                      </m:rPr>
                      <a:rPr>
                        <a:latin typeface="Cambria Math" panose="02040503050406030204" pitchFamily="18" charset="0"/>
                      </a:rPr>
                      <m:t>ln</m:t>
                    </m:r>
                    <m:r>
                      <a:rPr>
                        <a:latin typeface="Cambria Math" panose="02040503050406030204" pitchFamily="18" charset="0"/>
                      </a:rPr>
                      <m:t>⁡</m:t>
                    </m:r>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+6</m:t>
                        </m:r>
                        <m:r>
                          <a:rPr>
                            <a:latin typeface="Cambria Math" panose="02040503050406030204" pitchFamily="18" charset="0"/>
                          </a:rPr>
                          <m:t>𝑥</m:t>
                        </m:r>
                        <m:r>
                          <a:rPr>
                            <a:latin typeface="Cambria Math" panose="02040503050406030204" pitchFamily="18" charset="0"/>
                          </a:rPr>
                          <m:t>+5</m:t>
                        </m:r>
                      </m:e>
                    </m:d>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519"/>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Properties of Natural Logarithms (cont.)</a:t>
            </a:r>
          </a:p>
        </p:txBody>
      </p:sp>
      <p:sp>
        <p:nvSpPr>
          <p:cNvPr id="3" name="Text Placeholder 2"/>
          <p:cNvSpPr>
            <a:spLocks noGrp="1"/>
          </p:cNvSpPr>
          <p:nvPr>
            <p:ph type="body" sz="quarter" idx="10"/>
          </p:nvPr>
        </p:nvSpPr>
        <p:spPr/>
        <p:txBody>
          <a:bodyPr>
            <a:normAutofit/>
          </a:bodyPr>
          <a:lstStyle/>
          <a:p>
            <a:r>
              <a:rPr sz="2800" b="1" dirty="0"/>
              <a:t>Solutions</a:t>
            </a:r>
          </a:p>
          <a:p>
            <a:pPr marL="514350" indent="-514350">
              <a:buFont typeface="+mj-lt"/>
              <a:buAutoNum type="alphaLcPeriod"/>
              <a:defRPr sz="2800"/>
            </a:pPr>
            <a:r>
              <a:rPr dirty="0"/>
              <a:t>​</a:t>
            </a:r>
            <a:r>
              <a:rPr lang="en-US" dirty="0"/>
              <a:t> </a:t>
            </a:r>
          </a:p>
          <a:p>
            <a:pPr marL="514350" indent="-514350">
              <a:buFont typeface="+mj-lt"/>
              <a:buAutoNum type="alphaLcPeriod"/>
              <a:defRPr sz="2800"/>
            </a:pPr>
            <a:endParaRPr lang="en-US" dirty="0"/>
          </a:p>
          <a:p>
            <a:pPr marL="514350" indent="-514350">
              <a:buFont typeface="+mj-lt"/>
              <a:buAutoNum type="alphaLcPeriod"/>
              <a:defRPr sz="2800"/>
            </a:pPr>
            <a:r>
              <a:rPr lang="en-US" dirty="0"/>
              <a:t> </a:t>
            </a:r>
          </a:p>
          <a:p>
            <a:pPr marL="514350" indent="-514350">
              <a:buFont typeface="+mj-lt"/>
              <a:buAutoNum type="alphaLcPeriod"/>
              <a:defRPr sz="2800"/>
            </a:pPr>
            <a:endParaRPr lang="en-US" dirty="0"/>
          </a:p>
          <a:p>
            <a:pPr marL="514350" indent="-514350">
              <a:buFont typeface="+mj-lt"/>
              <a:buAutoNum type="alphaLcPeriod"/>
              <a:defRPr sz="2800"/>
            </a:pPr>
            <a:r>
              <a:rPr lang="en-US" dirty="0"/>
              <a:t> </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B54D4734-2ACD-06D9-70A4-5BEA265CC24F}"/>
                  </a:ext>
                </a:extLst>
              </p:cNvPr>
              <p:cNvGraphicFramePr>
                <a:graphicFrameLocks/>
              </p:cNvGraphicFramePr>
              <p:nvPr>
                <p:extLst>
                  <p:ext uri="{D42A27DB-BD31-4B8C-83A1-F6EECF244321}">
                    <p14:modId xmlns:p14="http://schemas.microsoft.com/office/powerpoint/2010/main" val="13040504"/>
                  </p:ext>
                </p:extLst>
              </p:nvPr>
            </p:nvGraphicFramePr>
            <p:xfrm>
              <a:off x="914400" y="1600200"/>
              <a:ext cx="8229600" cy="1051688"/>
            </p:xfrm>
            <a:graphic>
              <a:graphicData uri="http://schemas.openxmlformats.org/drawingml/2006/table">
                <a:tbl>
                  <a:tblPr firstRow="1" bandRow="1">
                    <a:tableStyleId>{2D5ABB26-0587-4C30-8999-92F81FD0307C}</a:tableStyleId>
                  </a:tblPr>
                  <a:tblGrid>
                    <a:gridCol w="28194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tblGrid>
                  <a:tr h="370840">
                    <a:tc>
                      <a:txBody>
                        <a:bodyPr/>
                        <a:lstStyle/>
                        <a:p>
                          <a:pPr algn="l">
                            <a:defRPr sz="1800"/>
                          </a:pPr>
                          <a:r>
                            <a:t>​</a:t>
                          </a:r>
                          <a14:m>
                            <m:oMath xmlns:m="http://schemas.openxmlformats.org/officeDocument/2006/math">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5</m:t>
                                          </m:r>
                                          <m:r>
                                            <a:rPr sz="1800">
                                              <a:latin typeface="Cambria Math"/>
                                            </a:rPr>
                                            <m:t>𝑥</m:t>
                                          </m:r>
                                        </m:num>
                                        <m:den>
                                          <m:r>
                                            <a:rPr sz="1800">
                                              <a:latin typeface="Cambria Math"/>
                                            </a:rPr>
                                            <m:t>𝑦</m:t>
                                          </m:r>
                                        </m:den>
                                      </m:f>
                                    </m:e>
                                  </m:d>
                                </m:e>
                              </m:func>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r>
                                        <a:rPr sz="1800">
                                          <a:latin typeface="Cambria Math"/>
                                        </a:rPr>
                                        <m:t>5</m:t>
                                      </m:r>
                                      <m:r>
                                        <a:rPr sz="1800">
                                          <a:latin typeface="Cambria Math"/>
                                        </a:rPr>
                                        <m:t>𝑥</m:t>
                                      </m:r>
                                    </m:e>
                                  </m:d>
                                </m:e>
                              </m:func>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r>
                                    <a:rPr sz="1800">
                                      <a:latin typeface="Cambria Math"/>
                                    </a:rPr>
                                    <m:t>𝑦</m:t>
                                  </m:r>
                                </m:e>
                              </m:func>
                            </m:oMath>
                          </a14:m>
                          <a:endParaRPr/>
                        </a:p>
                      </a:txBody>
                      <a:tcPr/>
                    </a:tc>
                    <a:tc>
                      <a:txBody>
                        <a:bodyPr/>
                        <a:lstStyle/>
                        <a:p>
                          <a:pPr algn="l">
                            <a:defRPr b="1"/>
                          </a:pPr>
                          <a:r>
                            <a:rPr lang="en-US" b="0" dirty="0"/>
                            <a:t>By Property 2</a:t>
                          </a:r>
                          <a:endParaRPr b="0" dirty="0"/>
                        </a:p>
                      </a:txBody>
                      <a:tcPr/>
                    </a:tc>
                    <a:extLst>
                      <a:ext uri="{0D108BD9-81ED-4DB2-BD59-A6C34878D82A}">
                        <a16:rowId xmlns:a16="http://schemas.microsoft.com/office/drawing/2014/main" val="10000"/>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r>
                                    <m:rPr>
                                      <m:sty m:val="p"/>
                                    </m:rPr>
                                    <a:rPr sz="1800">
                                      <a:latin typeface="Cambria Math"/>
                                    </a:rPr>
                                    <m:t>ln</m:t>
                                  </m:r>
                                  <m:r>
                                    <a:rPr sz="1800">
                                      <a:latin typeface="Cambria Math"/>
                                    </a:rPr>
                                    <m:t>⁡</m:t>
                                  </m:r>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5</m:t>
                                          </m:r>
                                          <m:r>
                                            <a:rPr sz="1800">
                                              <a:latin typeface="Cambria Math"/>
                                            </a:rPr>
                                            <m:t>𝑥</m:t>
                                          </m:r>
                                        </m:num>
                                        <m:den>
                                          <m:r>
                                            <a:rPr sz="1800">
                                              <a:latin typeface="Cambria Math"/>
                                            </a:rPr>
                                            <m:t>𝑦</m:t>
                                          </m:r>
                                        </m:den>
                                      </m:f>
                                    </m:e>
                                  </m:d>
                                </m:e>
                              </m:phant>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r>
                                    <a:rPr sz="1800">
                                      <a:latin typeface="Cambria Math"/>
                                    </a:rPr>
                                    <m:t>5</m:t>
                                  </m:r>
                                </m:e>
                              </m:func>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r>
                                    <a:rPr sz="1800">
                                      <a:latin typeface="Cambria Math"/>
                                    </a:rPr>
                                    <m:t>𝑥</m:t>
                                  </m:r>
                                </m:e>
                              </m:func>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r>
                                    <a:rPr sz="1800">
                                      <a:latin typeface="Cambria Math"/>
                                    </a:rPr>
                                    <m:t>𝑦</m:t>
                                  </m:r>
                                </m:e>
                              </m:func>
                            </m:oMath>
                          </a14:m>
                          <a:endParaRPr dirty="0"/>
                        </a:p>
                      </a:txBody>
                      <a:tcPr/>
                    </a:tc>
                    <a:tc>
                      <a:txBody>
                        <a:bodyPr/>
                        <a:lstStyle/>
                        <a:p>
                          <a:pPr algn="l">
                            <a:defRPr b="1"/>
                          </a:pPr>
                          <a:r>
                            <a:rPr lang="en-US" b="0" dirty="0"/>
                            <a:t>By Property 1</a:t>
                          </a:r>
                          <a:endParaRPr b="0" dirty="0"/>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a:extLst>
                  <a:ext uri="{FF2B5EF4-FFF2-40B4-BE49-F238E27FC236}">
                    <a16:creationId xmlns:a16="http://schemas.microsoft.com/office/drawing/2014/main" id="{B54D4734-2ACD-06D9-70A4-5BEA265CC24F}"/>
                  </a:ext>
                </a:extLst>
              </p:cNvPr>
              <p:cNvGraphicFramePr>
                <a:graphicFrameLocks/>
              </p:cNvGraphicFramePr>
              <p:nvPr>
                <p:extLst>
                  <p:ext uri="{D42A27DB-BD31-4B8C-83A1-F6EECF244321}">
                    <p14:modId xmlns:p14="http://schemas.microsoft.com/office/powerpoint/2010/main" val="13040504"/>
                  </p:ext>
                </p:extLst>
              </p:nvPr>
            </p:nvGraphicFramePr>
            <p:xfrm>
              <a:off x="914400" y="1600200"/>
              <a:ext cx="8229600" cy="1051688"/>
            </p:xfrm>
            <a:graphic>
              <a:graphicData uri="http://schemas.openxmlformats.org/drawingml/2006/table">
                <a:tbl>
                  <a:tblPr firstRow="1" bandRow="1">
                    <a:tableStyleId>{2D5ABB26-0587-4C30-8999-92F81FD0307C}</a:tableStyleId>
                  </a:tblPr>
                  <a:tblGrid>
                    <a:gridCol w="28194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tblGrid>
                  <a:tr h="525844">
                    <a:tc>
                      <a:txBody>
                        <a:bodyPr/>
                        <a:lstStyle/>
                        <a:p>
                          <a:endParaRPr lang="en-US"/>
                        </a:p>
                      </a:txBody>
                      <a:tcPr>
                        <a:blipFill>
                          <a:blip r:embed="rId2"/>
                          <a:stretch>
                            <a:fillRect t="-5747" r="-191577" b="-101149"/>
                          </a:stretch>
                        </a:blipFill>
                      </a:tcPr>
                    </a:tc>
                    <a:tc>
                      <a:txBody>
                        <a:bodyPr/>
                        <a:lstStyle/>
                        <a:p>
                          <a:pPr algn="l">
                            <a:defRPr b="1"/>
                          </a:pPr>
                          <a:r>
                            <a:rPr lang="en-US" b="0" dirty="0"/>
                            <a:t>By Property 2</a:t>
                          </a:r>
                          <a:endParaRPr b="0" dirty="0"/>
                        </a:p>
                      </a:txBody>
                      <a:tcPr/>
                    </a:tc>
                    <a:extLst>
                      <a:ext uri="{0D108BD9-81ED-4DB2-BD59-A6C34878D82A}">
                        <a16:rowId xmlns:a16="http://schemas.microsoft.com/office/drawing/2014/main" val="10000"/>
                      </a:ext>
                    </a:extLst>
                  </a:tr>
                  <a:tr h="525844">
                    <a:tc>
                      <a:txBody>
                        <a:bodyPr/>
                        <a:lstStyle/>
                        <a:p>
                          <a:endParaRPr lang="en-US"/>
                        </a:p>
                      </a:txBody>
                      <a:tcPr>
                        <a:blipFill>
                          <a:blip r:embed="rId2"/>
                          <a:stretch>
                            <a:fillRect t="-105747" r="-191577" b="-1149"/>
                          </a:stretch>
                        </a:blipFill>
                      </a:tcPr>
                    </a:tc>
                    <a:tc>
                      <a:txBody>
                        <a:bodyPr/>
                        <a:lstStyle/>
                        <a:p>
                          <a:pPr algn="l">
                            <a:defRPr b="1"/>
                          </a:pPr>
                          <a:r>
                            <a:rPr lang="en-US" b="0" dirty="0"/>
                            <a:t>By Property 1</a:t>
                          </a:r>
                          <a:endParaRPr b="0" dirty="0"/>
                        </a:p>
                      </a:txBody>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A3113E7B-BBF5-DC6E-5B84-5349E54830B2}"/>
                  </a:ext>
                </a:extLst>
              </p:cNvPr>
              <p:cNvGraphicFramePr>
                <a:graphicFrameLocks/>
              </p:cNvGraphicFramePr>
              <p:nvPr>
                <p:extLst>
                  <p:ext uri="{D42A27DB-BD31-4B8C-83A1-F6EECF244321}">
                    <p14:modId xmlns:p14="http://schemas.microsoft.com/office/powerpoint/2010/main" val="2159077479"/>
                  </p:ext>
                </p:extLst>
              </p:nvPr>
            </p:nvGraphicFramePr>
            <p:xfrm>
              <a:off x="914400" y="2555563"/>
              <a:ext cx="8229600" cy="980758"/>
            </p:xfrm>
            <a:graphic>
              <a:graphicData uri="http://schemas.openxmlformats.org/drawingml/2006/table">
                <a:tbl>
                  <a:tblPr firstRow="1" bandRow="1">
                    <a:tableStyleId>{2D5ABB26-0587-4C30-8999-92F81FD0307C}</a:tableStyleId>
                  </a:tblPr>
                  <a:tblGrid>
                    <a:gridCol w="2971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370840">
                    <a:tc>
                      <a:txBody>
                        <a:bodyPr/>
                        <a:lstStyle/>
                        <a:p>
                          <a:pPr algn="l">
                            <a:defRPr sz="1800"/>
                          </a:pPr>
                          <a:r>
                            <a:t>​</a:t>
                          </a:r>
                          <a14:m>
                            <m:oMath xmlns:m="http://schemas.openxmlformats.org/officeDocument/2006/math">
                              <m:func>
                                <m:funcPr>
                                  <m:ctrlPr>
                                    <a:rPr sz="1800" i="1">
                                      <a:latin typeface="Cambria Math" panose="02040503050406030204" pitchFamily="18" charset="0"/>
                                    </a:rPr>
                                  </m:ctrlPr>
                                </m:funcPr>
                                <m:fName>
                                  <m:r>
                                    <m:rPr>
                                      <m:sty m:val="p"/>
                                    </m:rPr>
                                    <a:rPr sz="1800">
                                      <a:latin typeface="Cambria Math"/>
                                    </a:rPr>
                                    <m:t>ln</m:t>
                                  </m:r>
                                </m:fName>
                                <m:e>
                                  <m:rad>
                                    <m:radPr>
                                      <m:degHide m:val="on"/>
                                      <m:ctrlPr>
                                        <a:rPr sz="1800" i="1">
                                          <a:latin typeface="Cambria Math" panose="02040503050406030204" pitchFamily="18" charset="0"/>
                                        </a:rPr>
                                      </m:ctrlPr>
                                    </m:radPr>
                                    <m:deg/>
                                    <m:e>
                                      <m:r>
                                        <a:rPr sz="1800">
                                          <a:latin typeface="Cambria Math"/>
                                        </a:rPr>
                                        <m:t>2</m:t>
                                      </m:r>
                                      <m:r>
                                        <a:rPr sz="1800">
                                          <a:latin typeface="Cambria Math"/>
                                        </a:rPr>
                                        <m:t>𝑥</m:t>
                                      </m:r>
                                      <m:r>
                                        <a:rPr sz="1800">
                                          <a:latin typeface="Cambria Math"/>
                                        </a:rPr>
                                        <m:t>+3</m:t>
                                      </m:r>
                                    </m:e>
                                  </m:rad>
                                </m:e>
                              </m:func>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2</m:t>
                                              </m:r>
                                              <m:r>
                                                <a:rPr sz="1800">
                                                  <a:latin typeface="Cambria Math"/>
                                                </a:rPr>
                                                <m:t>𝑥</m:t>
                                              </m:r>
                                              <m:r>
                                                <a:rPr sz="1800">
                                                  <a:latin typeface="Cambria Math"/>
                                                </a:rPr>
                                                <m:t>+3</m:t>
                                              </m:r>
                                            </m:e>
                                          </m:d>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e>
                                  </m:d>
                                </m:e>
                              </m:func>
                            </m:oMath>
                          </a14:m>
                          <a:endParaRPr/>
                        </a:p>
                      </a:txBody>
                      <a:tcPr/>
                    </a:tc>
                    <a:tc>
                      <a:txBody>
                        <a:bodyPr/>
                        <a:lstStyle/>
                        <a:p>
                          <a:pPr algn="l">
                            <a:defRPr sz="1800"/>
                          </a:pPr>
                          <a:endParaRPr dirty="0"/>
                        </a:p>
                      </a:txBody>
                      <a:tcPr/>
                    </a:tc>
                    <a:extLst>
                      <a:ext uri="{0D108BD9-81ED-4DB2-BD59-A6C34878D82A}">
                        <a16:rowId xmlns:a16="http://schemas.microsoft.com/office/drawing/2014/main" val="10000"/>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r>
                                    <m:rPr>
                                      <m:sty m:val="p"/>
                                    </m:rPr>
                                    <a:rPr sz="1800">
                                      <a:latin typeface="Cambria Math"/>
                                    </a:rPr>
                                    <m:t>ln</m:t>
                                  </m:r>
                                  <m:r>
                                    <a:rPr sz="1800">
                                      <a:latin typeface="Cambria Math"/>
                                    </a:rPr>
                                    <m:t>⁡</m:t>
                                  </m:r>
                                  <m:rad>
                                    <m:radPr>
                                      <m:degHide m:val="on"/>
                                      <m:ctrlPr>
                                        <a:rPr sz="1800" i="1">
                                          <a:latin typeface="Cambria Math" panose="02040503050406030204" pitchFamily="18" charset="0"/>
                                        </a:rPr>
                                      </m:ctrlPr>
                                    </m:radPr>
                                    <m:deg/>
                                    <m:e>
                                      <m:r>
                                        <a:rPr sz="1800">
                                          <a:latin typeface="Cambria Math"/>
                                        </a:rPr>
                                        <m:t>2</m:t>
                                      </m:r>
                                      <m:r>
                                        <a:rPr sz="1800">
                                          <a:latin typeface="Cambria Math"/>
                                        </a:rPr>
                                        <m:t>𝑥</m:t>
                                      </m:r>
                                      <m:r>
                                        <a:rPr sz="1800">
                                          <a:latin typeface="Cambria Math"/>
                                        </a:rPr>
                                        <m:t>+3</m:t>
                                      </m:r>
                                    </m:e>
                                  </m:rad>
                                </m:e>
                              </m:phant>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r>
                                        <a:rPr sz="1800">
                                          <a:latin typeface="Cambria Math"/>
                                        </a:rPr>
                                        <m:t>2</m:t>
                                      </m:r>
                                      <m:r>
                                        <a:rPr sz="1800">
                                          <a:latin typeface="Cambria Math"/>
                                        </a:rPr>
                                        <m:t>𝑥</m:t>
                                      </m:r>
                                      <m:r>
                                        <a:rPr sz="1800">
                                          <a:latin typeface="Cambria Math"/>
                                        </a:rPr>
                                        <m:t>+3</m:t>
                                      </m:r>
                                    </m:e>
                                  </m:d>
                                </m:e>
                              </m:func>
                            </m:oMath>
                          </a14:m>
                          <a:endParaRPr dirty="0"/>
                        </a:p>
                      </a:txBody>
                      <a:tcPr/>
                    </a:tc>
                    <a:tc>
                      <a:txBody>
                        <a:bodyPr/>
                        <a:lstStyle/>
                        <a:p>
                          <a:pPr algn="l">
                            <a:defRPr b="1"/>
                          </a:pPr>
                          <a:r>
                            <a:rPr lang="en-US" b="0" dirty="0"/>
                            <a:t>By Property 3</a:t>
                          </a:r>
                          <a:r>
                            <a:rPr dirty="0"/>
                            <a:t> </a:t>
                          </a:r>
                        </a:p>
                      </a:txBody>
                      <a:tcPr/>
                    </a:tc>
                    <a:extLst>
                      <a:ext uri="{0D108BD9-81ED-4DB2-BD59-A6C34878D82A}">
                        <a16:rowId xmlns:a16="http://schemas.microsoft.com/office/drawing/2014/main" val="10001"/>
                      </a:ext>
                    </a:extLst>
                  </a:tr>
                </a:tbl>
              </a:graphicData>
            </a:graphic>
          </p:graphicFrame>
        </mc:Choice>
        <mc:Fallback xmlns="">
          <p:graphicFrame>
            <p:nvGraphicFramePr>
              <p:cNvPr id="5" name="Table Placeholder 2">
                <a:extLst>
                  <a:ext uri="{FF2B5EF4-FFF2-40B4-BE49-F238E27FC236}">
                    <a16:creationId xmlns:a16="http://schemas.microsoft.com/office/drawing/2014/main" id="{A3113E7B-BBF5-DC6E-5B84-5349E54830B2}"/>
                  </a:ext>
                </a:extLst>
              </p:cNvPr>
              <p:cNvGraphicFramePr>
                <a:graphicFrameLocks/>
              </p:cNvGraphicFramePr>
              <p:nvPr>
                <p:extLst>
                  <p:ext uri="{D42A27DB-BD31-4B8C-83A1-F6EECF244321}">
                    <p14:modId xmlns:p14="http://schemas.microsoft.com/office/powerpoint/2010/main" val="2159077479"/>
                  </p:ext>
                </p:extLst>
              </p:nvPr>
            </p:nvGraphicFramePr>
            <p:xfrm>
              <a:off x="914400" y="2555563"/>
              <a:ext cx="8229600" cy="980758"/>
            </p:xfrm>
            <a:graphic>
              <a:graphicData uri="http://schemas.openxmlformats.org/drawingml/2006/table">
                <a:tbl>
                  <a:tblPr firstRow="1" bandRow="1">
                    <a:tableStyleId>{2D5ABB26-0587-4C30-8999-92F81FD0307C}</a:tableStyleId>
                  </a:tblPr>
                  <a:tblGrid>
                    <a:gridCol w="2971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501968">
                    <a:tc>
                      <a:txBody>
                        <a:bodyPr/>
                        <a:lstStyle/>
                        <a:p>
                          <a:endParaRPr lang="en-US"/>
                        </a:p>
                      </a:txBody>
                      <a:tcPr>
                        <a:blipFill>
                          <a:blip r:embed="rId3"/>
                          <a:stretch>
                            <a:fillRect r="-176639" b="-103614"/>
                          </a:stretch>
                        </a:blipFill>
                      </a:tcPr>
                    </a:tc>
                    <a:tc>
                      <a:txBody>
                        <a:bodyPr/>
                        <a:lstStyle/>
                        <a:p>
                          <a:pPr algn="l">
                            <a:defRPr sz="1800"/>
                          </a:pPr>
                          <a:endParaRPr dirty="0"/>
                        </a:p>
                      </a:txBody>
                      <a:tcPr/>
                    </a:tc>
                    <a:extLst>
                      <a:ext uri="{0D108BD9-81ED-4DB2-BD59-A6C34878D82A}">
                        <a16:rowId xmlns:a16="http://schemas.microsoft.com/office/drawing/2014/main" val="10000"/>
                      </a:ext>
                    </a:extLst>
                  </a:tr>
                  <a:tr h="478790">
                    <a:tc>
                      <a:txBody>
                        <a:bodyPr/>
                        <a:lstStyle/>
                        <a:p>
                          <a:endParaRPr lang="en-US"/>
                        </a:p>
                      </a:txBody>
                      <a:tcPr>
                        <a:blipFill>
                          <a:blip r:embed="rId3"/>
                          <a:stretch>
                            <a:fillRect t="-105063" r="-176639" b="-8861"/>
                          </a:stretch>
                        </a:blipFill>
                      </a:tcPr>
                    </a:tc>
                    <a:tc>
                      <a:txBody>
                        <a:bodyPr/>
                        <a:lstStyle/>
                        <a:p>
                          <a:pPr algn="l">
                            <a:defRPr b="1"/>
                          </a:pPr>
                          <a:r>
                            <a:rPr lang="en-US" b="0" dirty="0"/>
                            <a:t>By Property 3</a:t>
                          </a:r>
                          <a:r>
                            <a:rPr dirty="0"/>
                            <a:t> </a:t>
                          </a:r>
                        </a:p>
                      </a:txBody>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Placeholder 2">
                <a:extLst>
                  <a:ext uri="{FF2B5EF4-FFF2-40B4-BE49-F238E27FC236}">
                    <a16:creationId xmlns:a16="http://schemas.microsoft.com/office/drawing/2014/main" id="{399F812B-0C1C-6D2B-FDA9-07EC1CDF2A01}"/>
                  </a:ext>
                </a:extLst>
              </p:cNvPr>
              <p:cNvGraphicFramePr>
                <a:graphicFrameLocks/>
              </p:cNvGraphicFramePr>
              <p:nvPr>
                <p:extLst>
                  <p:ext uri="{D42A27DB-BD31-4B8C-83A1-F6EECF244321}">
                    <p14:modId xmlns:p14="http://schemas.microsoft.com/office/powerpoint/2010/main" val="1164668065"/>
                  </p:ext>
                </p:extLst>
              </p:nvPr>
            </p:nvGraphicFramePr>
            <p:xfrm>
              <a:off x="914400" y="3685540"/>
              <a:ext cx="8229600" cy="771906"/>
            </p:xfrm>
            <a:graphic>
              <a:graphicData uri="http://schemas.openxmlformats.org/drawingml/2006/table">
                <a:tbl>
                  <a:tblPr firstRow="1" bandRow="1">
                    <a:tableStyleId>{2D5ABB26-0587-4C30-8999-92F81FD0307C}</a:tableStyleId>
                  </a:tblPr>
                  <a:tblGrid>
                    <a:gridCol w="41910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370840">
                    <a:tc>
                      <a:txBody>
                        <a:bodyPr/>
                        <a:lstStyle/>
                        <a:p>
                          <a:pPr algn="l">
                            <a:defRPr sz="1800"/>
                          </a:pPr>
                          <a:r>
                            <a:rPr dirty="0"/>
                            <a:t>​</a:t>
                          </a:r>
                          <a14:m>
                            <m:oMath xmlns:m="http://schemas.openxmlformats.org/officeDocument/2006/math">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+6</m:t>
                                      </m:r>
                                      <m:r>
                                        <a:rPr sz="1800">
                                          <a:latin typeface="Cambria Math"/>
                                        </a:rPr>
                                        <m:t>𝑥</m:t>
                                      </m:r>
                                      <m:r>
                                        <a:rPr sz="1800">
                                          <a:latin typeface="Cambria Math"/>
                                        </a:rPr>
                                        <m:t>+5</m:t>
                                      </m:r>
                                    </m:e>
                                  </m:d>
                                </m:e>
                              </m:func>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d>
                                        <m:dPr>
                                          <m:ctrlPr>
                                            <a:rPr sz="1800" i="1">
                                              <a:latin typeface="Cambria Math" panose="02040503050406030204" pitchFamily="18" charset="0"/>
                                            </a:rPr>
                                          </m:ctrlPr>
                                        </m:dPr>
                                        <m:e>
                                          <m:r>
                                            <a:rPr sz="1800">
                                              <a:latin typeface="Cambria Math"/>
                                            </a:rPr>
                                            <m:t>𝑥</m:t>
                                          </m:r>
                                          <m:r>
                                            <a:rPr sz="1800">
                                              <a:latin typeface="Cambria Math"/>
                                            </a:rPr>
                                            <m:t>+1</m:t>
                                          </m:r>
                                        </m:e>
                                      </m:d>
                                      <m:d>
                                        <m:dPr>
                                          <m:ctrlPr>
                                            <a:rPr sz="1800" i="1">
                                              <a:latin typeface="Cambria Math" panose="02040503050406030204" pitchFamily="18" charset="0"/>
                                            </a:rPr>
                                          </m:ctrlPr>
                                        </m:dPr>
                                        <m:e>
                                          <m:r>
                                            <a:rPr sz="1800">
                                              <a:latin typeface="Cambria Math"/>
                                            </a:rPr>
                                            <m:t>𝑥</m:t>
                                          </m:r>
                                          <m:r>
                                            <a:rPr sz="1800">
                                              <a:latin typeface="Cambria Math"/>
                                            </a:rPr>
                                            <m:t>+5</m:t>
                                          </m:r>
                                        </m:e>
                                      </m:d>
                                    </m:e>
                                  </m:d>
                                </m:e>
                              </m:func>
                            </m:oMath>
                          </a14:m>
                          <a:endParaRPr dirty="0"/>
                        </a:p>
                      </a:txBody>
                      <a:tcPr/>
                    </a:tc>
                    <a:tc>
                      <a:txBody>
                        <a:bodyPr/>
                        <a:lstStyle/>
                        <a:p>
                          <a:pPr algn="l">
                            <a:defRPr b="1"/>
                          </a:pPr>
                          <a:r>
                            <a:rPr lang="en-US" b="0" dirty="0"/>
                            <a:t>Factor the polynomial.</a:t>
                          </a:r>
                          <a:endParaRPr b="0" dirty="0"/>
                        </a:p>
                      </a:txBody>
                      <a:tcPr/>
                    </a:tc>
                    <a:extLst>
                      <a:ext uri="{0D108BD9-81ED-4DB2-BD59-A6C34878D82A}">
                        <a16:rowId xmlns:a16="http://schemas.microsoft.com/office/drawing/2014/main" val="10000"/>
                      </a:ext>
                    </a:extLst>
                  </a:tr>
                  <a:tr h="370840">
                    <a:tc>
                      <a:txBody>
                        <a:bodyPr/>
                        <a:lstStyle/>
                        <a:p>
                          <a:pPr algn="l">
                            <a:defRPr sz="1800"/>
                          </a:pPr>
                          <a:r>
                            <a:t>​</a:t>
                          </a:r>
                          <a14:m>
                            <m:oMath xmlns:m="http://schemas.openxmlformats.org/officeDocument/2006/math">
                              <m:phant>
                                <m:phantPr>
                                  <m:show m:val="off"/>
                                  <m:ctrlPr>
                                    <a:rPr sz="1800" i="1">
                                      <a:latin typeface="Cambria Math" panose="02040503050406030204" pitchFamily="18" charset="0"/>
                                    </a:rPr>
                                  </m:ctrlPr>
                                </m:phantPr>
                                <m:e>
                                  <m:r>
                                    <m:rPr>
                                      <m:sty m:val="p"/>
                                    </m:rPr>
                                    <a:rPr sz="1800">
                                      <a:latin typeface="Cambria Math"/>
                                    </a:rPr>
                                    <m:t>ln</m:t>
                                  </m:r>
                                  <m:r>
                                    <a:rPr sz="1800">
                                      <a:latin typeface="Cambria Math"/>
                                    </a:rPr>
                                    <m:t>⁡</m:t>
                                  </m:r>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+6</m:t>
                                      </m:r>
                                      <m:r>
                                        <a:rPr sz="1800">
                                          <a:latin typeface="Cambria Math"/>
                                        </a:rPr>
                                        <m:t>𝑥</m:t>
                                      </m:r>
                                      <m:r>
                                        <a:rPr sz="1800">
                                          <a:latin typeface="Cambria Math"/>
                                        </a:rPr>
                                        <m:t>+5</m:t>
                                      </m:r>
                                    </m:e>
                                  </m:d>
                                </m:e>
                              </m:phant>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r>
                                        <a:rPr sz="1800">
                                          <a:latin typeface="Cambria Math"/>
                                        </a:rPr>
                                        <m:t>𝑥</m:t>
                                      </m:r>
                                      <m:r>
                                        <a:rPr sz="1800">
                                          <a:latin typeface="Cambria Math"/>
                                        </a:rPr>
                                        <m:t>+1</m:t>
                                      </m:r>
                                    </m:e>
                                  </m:d>
                                </m:e>
                              </m:func>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r>
                                        <a:rPr sz="1800">
                                          <a:latin typeface="Cambria Math"/>
                                        </a:rPr>
                                        <m:t>𝑥</m:t>
                                      </m:r>
                                      <m:r>
                                        <a:rPr sz="1800">
                                          <a:latin typeface="Cambria Math"/>
                                        </a:rPr>
                                        <m:t>+5</m:t>
                                      </m:r>
                                    </m:e>
                                  </m:d>
                                </m:e>
                              </m:func>
                            </m:oMath>
                          </a14:m>
                          <a:endParaRPr/>
                        </a:p>
                      </a:txBody>
                      <a:tcPr/>
                    </a:tc>
                    <a:tc>
                      <a:txBody>
                        <a:bodyPr/>
                        <a:lstStyle/>
                        <a:p>
                          <a:pPr algn="l">
                            <a:defRPr b="1"/>
                          </a:pPr>
                          <a:r>
                            <a:rPr lang="en-US" b="0" dirty="0"/>
                            <a:t>By Property 1</a:t>
                          </a:r>
                          <a:endParaRPr b="0" dirty="0"/>
                        </a:p>
                      </a:txBody>
                      <a:tcPr/>
                    </a:tc>
                    <a:extLst>
                      <a:ext uri="{0D108BD9-81ED-4DB2-BD59-A6C34878D82A}">
                        <a16:rowId xmlns:a16="http://schemas.microsoft.com/office/drawing/2014/main" val="10001"/>
                      </a:ext>
                    </a:extLst>
                  </a:tr>
                </a:tbl>
              </a:graphicData>
            </a:graphic>
          </p:graphicFrame>
        </mc:Choice>
        <mc:Fallback xmlns="">
          <p:graphicFrame>
            <p:nvGraphicFramePr>
              <p:cNvPr id="6" name="Table Placeholder 2">
                <a:extLst>
                  <a:ext uri="{FF2B5EF4-FFF2-40B4-BE49-F238E27FC236}">
                    <a16:creationId xmlns:a16="http://schemas.microsoft.com/office/drawing/2014/main" id="{399F812B-0C1C-6D2B-FDA9-07EC1CDF2A01}"/>
                  </a:ext>
                </a:extLst>
              </p:cNvPr>
              <p:cNvGraphicFramePr>
                <a:graphicFrameLocks/>
              </p:cNvGraphicFramePr>
              <p:nvPr>
                <p:extLst>
                  <p:ext uri="{D42A27DB-BD31-4B8C-83A1-F6EECF244321}">
                    <p14:modId xmlns:p14="http://schemas.microsoft.com/office/powerpoint/2010/main" val="1164668065"/>
                  </p:ext>
                </p:extLst>
              </p:nvPr>
            </p:nvGraphicFramePr>
            <p:xfrm>
              <a:off x="914400" y="3685540"/>
              <a:ext cx="8229600" cy="771906"/>
            </p:xfrm>
            <a:graphic>
              <a:graphicData uri="http://schemas.openxmlformats.org/drawingml/2006/table">
                <a:tbl>
                  <a:tblPr firstRow="1" bandRow="1">
                    <a:tableStyleId>{2D5ABB26-0587-4C30-8999-92F81FD0307C}</a:tableStyleId>
                  </a:tblPr>
                  <a:tblGrid>
                    <a:gridCol w="41910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401066">
                    <a:tc>
                      <a:txBody>
                        <a:bodyPr/>
                        <a:lstStyle/>
                        <a:p>
                          <a:endParaRPr lang="en-US"/>
                        </a:p>
                      </a:txBody>
                      <a:tcPr>
                        <a:blipFill>
                          <a:blip r:embed="rId4"/>
                          <a:stretch>
                            <a:fillRect t="-7463" r="-96221" b="-111940"/>
                          </a:stretch>
                        </a:blipFill>
                      </a:tcPr>
                    </a:tc>
                    <a:tc>
                      <a:txBody>
                        <a:bodyPr/>
                        <a:lstStyle/>
                        <a:p>
                          <a:pPr algn="l">
                            <a:defRPr b="1"/>
                          </a:pPr>
                          <a:r>
                            <a:rPr lang="en-US" b="0" dirty="0"/>
                            <a:t>Factor the polynomial.</a:t>
                          </a:r>
                          <a:endParaRPr b="0" dirty="0"/>
                        </a:p>
                      </a:txBody>
                      <a:tcPr/>
                    </a:tc>
                    <a:extLst>
                      <a:ext uri="{0D108BD9-81ED-4DB2-BD59-A6C34878D82A}">
                        <a16:rowId xmlns:a16="http://schemas.microsoft.com/office/drawing/2014/main" val="10000"/>
                      </a:ext>
                    </a:extLst>
                  </a:tr>
                  <a:tr h="370840">
                    <a:tc>
                      <a:txBody>
                        <a:bodyPr/>
                        <a:lstStyle/>
                        <a:p>
                          <a:endParaRPr lang="en-US"/>
                        </a:p>
                      </a:txBody>
                      <a:tcPr>
                        <a:blipFill>
                          <a:blip r:embed="rId4"/>
                          <a:stretch>
                            <a:fillRect t="-118033" r="-96221" b="-22951"/>
                          </a:stretch>
                        </a:blipFill>
                      </a:tcPr>
                    </a:tc>
                    <a:tc>
                      <a:txBody>
                        <a:bodyPr/>
                        <a:lstStyle/>
                        <a:p>
                          <a:pPr algn="l">
                            <a:defRPr b="1"/>
                          </a:pPr>
                          <a:r>
                            <a:rPr lang="en-US" b="0" dirty="0"/>
                            <a:t>By Property 1</a:t>
                          </a:r>
                          <a:endParaRPr b="0" dirty="0"/>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TotalTime>
  <Words>1132</Words>
  <Application>Microsoft Office PowerPoint</Application>
  <PresentationFormat>On-screen Show (4:3)</PresentationFormat>
  <Paragraphs>192</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Cambria Math</vt:lpstr>
      <vt:lpstr>Courier New</vt:lpstr>
      <vt:lpstr>Office Theme</vt:lpstr>
      <vt:lpstr>Section 5.2</vt:lpstr>
      <vt:lpstr>Natural Logarithm</vt:lpstr>
      <vt:lpstr>Properties of Natural Logarithms</vt:lpstr>
      <vt:lpstr>CAUTION!</vt:lpstr>
      <vt:lpstr>Example 1: Properties of Natural Logarithms</vt:lpstr>
      <vt:lpstr>Example 1: Properties of Natural Logarithms (cont.)</vt:lpstr>
      <vt:lpstr>Example 1: Properties of Natural Logarithms (cont.)</vt:lpstr>
      <vt:lpstr>Example 2: Properties of Natural Logarithms</vt:lpstr>
      <vt:lpstr>Example 2: Properties of Natural Logarithms (cont.)</vt:lpstr>
      <vt:lpstr>Example 3: Solving Equations</vt:lpstr>
      <vt:lpstr>Example 3: Solving Equations (cont.)</vt:lpstr>
      <vt:lpstr>Example 3: Solving Equations (cont.)</vt:lpstr>
      <vt:lpstr>Example 3: Solving Equations (cont.)</vt:lpstr>
      <vt:lpstr>Example 3: Solving Equations (cont.)</vt:lpstr>
      <vt:lpstr>Note:</vt:lpstr>
      <vt:lpstr>Example 3: Solving Equations (cont.)</vt:lpstr>
      <vt:lpstr>Example 4: Rate of Inflation</vt:lpstr>
      <vt:lpstr>Example 4: Rate of Inflation (cont.)</vt:lpstr>
      <vt:lpstr>Example 4: Rate of Inflation (cont.)</vt:lpstr>
      <vt:lpstr>Example 5: Continuous Compounding Interest</vt:lpstr>
      <vt:lpstr>Example 5: Continuous Compounding Interest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Calculus, 3rd edition</dc:title>
  <dc:creator>Hawkes Learning</dc:creator>
  <cp:lastModifiedBy>Kyle Gilstrap</cp:lastModifiedBy>
  <cp:revision>118</cp:revision>
  <dcterms:created xsi:type="dcterms:W3CDTF">2013-04-26T14:43:13Z</dcterms:created>
  <dcterms:modified xsi:type="dcterms:W3CDTF">2022-08-24T18:33:47Z</dcterms:modified>
</cp:coreProperties>
</file>